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902" r:id="rId2"/>
    <p:sldMasterId id="2147483890" r:id="rId3"/>
    <p:sldMasterId id="2147483878" r:id="rId4"/>
    <p:sldMasterId id="2147483866" r:id="rId5"/>
    <p:sldMasterId id="2147483854" r:id="rId6"/>
    <p:sldMasterId id="2147483842" r:id="rId7"/>
    <p:sldMasterId id="2147483830" r:id="rId8"/>
    <p:sldMasterId id="2147483818" r:id="rId9"/>
  </p:sldMasterIdLst>
  <p:notesMasterIdLst>
    <p:notesMasterId r:id="rId31"/>
  </p:notesMasterIdLst>
  <p:sldIdLst>
    <p:sldId id="271" r:id="rId10"/>
    <p:sldId id="509" r:id="rId11"/>
    <p:sldId id="309" r:id="rId12"/>
    <p:sldId id="487" r:id="rId13"/>
    <p:sldId id="489" r:id="rId14"/>
    <p:sldId id="312" r:id="rId15"/>
    <p:sldId id="316" r:id="rId16"/>
    <p:sldId id="325" r:id="rId17"/>
    <p:sldId id="327" r:id="rId18"/>
    <p:sldId id="499" r:id="rId19"/>
    <p:sldId id="355" r:id="rId20"/>
    <p:sldId id="501" r:id="rId21"/>
    <p:sldId id="500" r:id="rId22"/>
    <p:sldId id="503" r:id="rId23"/>
    <p:sldId id="504" r:id="rId24"/>
    <p:sldId id="505" r:id="rId25"/>
    <p:sldId id="278" r:id="rId26"/>
    <p:sldId id="506" r:id="rId27"/>
    <p:sldId id="507" r:id="rId28"/>
    <p:sldId id="508"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D7"/>
    <a:srgbClr val="EFF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4" autoAdjust="0"/>
    <p:restoredTop sz="66174" autoAdjust="0"/>
  </p:normalViewPr>
  <p:slideViewPr>
    <p:cSldViewPr snapToGrid="0">
      <p:cViewPr varScale="1">
        <p:scale>
          <a:sx n="53" d="100"/>
          <a:sy n="53" d="100"/>
        </p:scale>
        <p:origin x="1574"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KODOMA:VPR_solar:Prosumer_pilots:Gulbene:Gulbene_solar_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areaChart>
        <c:grouping val="standard"/>
        <c:varyColors val="0"/>
        <c:ser>
          <c:idx val="0"/>
          <c:order val="0"/>
          <c:tx>
            <c:v>El consumption</c:v>
          </c:tx>
          <c:spPr>
            <a:solidFill>
              <a:srgbClr val="455F51"/>
            </a:solidFill>
          </c:spPr>
          <c:cat>
            <c:strRef>
              <c:f>El_paterins_Gulbene!$A$3:$A$14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El_paterins_Gulbene!$B$3:$B$14</c:f>
              <c:numCache>
                <c:formatCode>General</c:formatCode>
                <c:ptCount val="12"/>
                <c:pt idx="0">
                  <c:v>14504</c:v>
                </c:pt>
                <c:pt idx="1">
                  <c:v>12784</c:v>
                </c:pt>
                <c:pt idx="2">
                  <c:v>12475</c:v>
                </c:pt>
                <c:pt idx="3">
                  <c:v>11969</c:v>
                </c:pt>
                <c:pt idx="4">
                  <c:v>10729</c:v>
                </c:pt>
                <c:pt idx="5">
                  <c:v>10428</c:v>
                </c:pt>
                <c:pt idx="6">
                  <c:v>10455</c:v>
                </c:pt>
                <c:pt idx="7">
                  <c:v>11607</c:v>
                </c:pt>
                <c:pt idx="8">
                  <c:v>11112</c:v>
                </c:pt>
                <c:pt idx="9">
                  <c:v>12526</c:v>
                </c:pt>
                <c:pt idx="10">
                  <c:v>13405</c:v>
                </c:pt>
                <c:pt idx="11">
                  <c:v>13218</c:v>
                </c:pt>
              </c:numCache>
            </c:numRef>
          </c:val>
          <c:extLst>
            <c:ext xmlns:c16="http://schemas.microsoft.com/office/drawing/2014/chart" uri="{C3380CC4-5D6E-409C-BE32-E72D297353CC}">
              <c16:uniqueId val="{00000000-756E-498D-9523-2DFE59C03B2D}"/>
            </c:ext>
          </c:extLst>
        </c:ser>
        <c:dLbls>
          <c:showLegendKey val="0"/>
          <c:showVal val="0"/>
          <c:showCatName val="0"/>
          <c:showSerName val="0"/>
          <c:showPercent val="0"/>
          <c:showBubbleSize val="0"/>
        </c:dLbls>
        <c:axId val="292724872"/>
        <c:axId val="292725264"/>
      </c:areaChart>
      <c:catAx>
        <c:axId val="292724872"/>
        <c:scaling>
          <c:orientation val="minMax"/>
        </c:scaling>
        <c:delete val="0"/>
        <c:axPos val="b"/>
        <c:numFmt formatCode="General" sourceLinked="0"/>
        <c:majorTickMark val="none"/>
        <c:minorTickMark val="none"/>
        <c:tickLblPos val="nextTo"/>
        <c:crossAx val="292725264"/>
        <c:crosses val="autoZero"/>
        <c:auto val="1"/>
        <c:lblAlgn val="ctr"/>
        <c:lblOffset val="100"/>
        <c:noMultiLvlLbl val="0"/>
      </c:catAx>
      <c:valAx>
        <c:axId val="292725264"/>
        <c:scaling>
          <c:orientation val="minMax"/>
          <c:max val="17000"/>
          <c:min val="0"/>
        </c:scaling>
        <c:delete val="0"/>
        <c:axPos val="l"/>
        <c:majorGridlines/>
        <c:title>
          <c:tx>
            <c:rich>
              <a:bodyPr rot="-5400000" vert="horz"/>
              <a:lstStyle/>
              <a:p>
                <a:pPr>
                  <a:defRPr/>
                </a:pPr>
                <a:r>
                  <a:rPr lang="en-US" dirty="0"/>
                  <a:t>kWh</a:t>
                </a:r>
              </a:p>
            </c:rich>
          </c:tx>
          <c:overlay val="0"/>
        </c:title>
        <c:numFmt formatCode="General" sourceLinked="1"/>
        <c:majorTickMark val="none"/>
        <c:minorTickMark val="none"/>
        <c:tickLblPos val="nextTo"/>
        <c:crossAx val="292724872"/>
        <c:crosses val="autoZero"/>
        <c:crossBetween val="midCat"/>
        <c:majorUnit val="2000"/>
      </c:valAx>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A4E69-AAAF-0843-B8F4-94E7D962769E}" type="datetimeFigureOut">
              <a:rPr lang="en-US" smtClean="0"/>
              <a:t>9/9/2020</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F5638-2A80-C343-932D-9ED3F6FAAE8E}" type="slidenum">
              <a:rPr lang="lv-LV" smtClean="0"/>
              <a:t>‹#›</a:t>
            </a:fld>
            <a:endParaRPr lang="lv-LV"/>
          </a:p>
        </p:txBody>
      </p:sp>
    </p:spTree>
    <p:extLst>
      <p:ext uri="{BB962C8B-B14F-4D97-AF65-F5344CB8AC3E}">
        <p14:creationId xmlns:p14="http://schemas.microsoft.com/office/powerpoint/2010/main" val="329995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a:t>
            </a:fld>
            <a:endParaRPr lang="lv-LV"/>
          </a:p>
        </p:txBody>
      </p:sp>
    </p:spTree>
    <p:extLst>
      <p:ext uri="{BB962C8B-B14F-4D97-AF65-F5344CB8AC3E}">
        <p14:creationId xmlns:p14="http://schemas.microsoft.com/office/powerpoint/2010/main" val="278615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Prosumer</a:t>
            </a:r>
            <a:r>
              <a:rPr lang="lv-LV" dirty="0"/>
              <a:t> </a:t>
            </a:r>
            <a:r>
              <a:rPr lang="lv-LV" dirty="0" err="1"/>
              <a:t>is</a:t>
            </a:r>
            <a:r>
              <a:rPr lang="lv-LV" dirty="0"/>
              <a:t> </a:t>
            </a:r>
            <a:r>
              <a:rPr lang="lv-LV" dirty="0" err="1"/>
              <a:t>electricity</a:t>
            </a:r>
            <a:r>
              <a:rPr lang="lv-LV" dirty="0"/>
              <a:t> </a:t>
            </a:r>
            <a:r>
              <a:rPr lang="lv-LV" dirty="0" err="1"/>
              <a:t>consumer</a:t>
            </a:r>
            <a:r>
              <a:rPr lang="lv-LV" dirty="0"/>
              <a:t> </a:t>
            </a:r>
            <a:r>
              <a:rPr lang="lv-LV" dirty="0" err="1"/>
              <a:t>that</a:t>
            </a:r>
            <a:r>
              <a:rPr lang="lv-LV" dirty="0"/>
              <a:t> </a:t>
            </a:r>
            <a:r>
              <a:rPr lang="lv-LV" dirty="0" err="1"/>
              <a:t>is</a:t>
            </a:r>
            <a:r>
              <a:rPr lang="lv-LV" dirty="0"/>
              <a:t> </a:t>
            </a:r>
            <a:r>
              <a:rPr lang="lv-LV" dirty="0" err="1"/>
              <a:t>producing</a:t>
            </a:r>
            <a:r>
              <a:rPr lang="lv-LV" dirty="0"/>
              <a:t> </a:t>
            </a:r>
            <a:r>
              <a:rPr lang="lv-LV" dirty="0" err="1"/>
              <a:t>energy</a:t>
            </a:r>
            <a:r>
              <a:rPr lang="lv-LV" dirty="0"/>
              <a:t> to </a:t>
            </a:r>
            <a:r>
              <a:rPr lang="lv-LV" dirty="0" err="1"/>
              <a:t>suport</a:t>
            </a:r>
            <a:r>
              <a:rPr lang="lv-LV" dirty="0"/>
              <a:t> </a:t>
            </a:r>
            <a:r>
              <a:rPr lang="lv-LV" dirty="0" err="1"/>
              <a:t>own</a:t>
            </a:r>
            <a:r>
              <a:rPr lang="lv-LV" dirty="0"/>
              <a:t> </a:t>
            </a:r>
            <a:r>
              <a:rPr lang="lv-LV" dirty="0" err="1"/>
              <a:t>consumption</a:t>
            </a:r>
            <a:r>
              <a:rPr lang="lv-LV" dirty="0"/>
              <a:t> </a:t>
            </a:r>
            <a:r>
              <a:rPr lang="lv-LV" dirty="0" err="1"/>
              <a:t>and</a:t>
            </a:r>
            <a:r>
              <a:rPr lang="lv-LV" dirty="0"/>
              <a:t> </a:t>
            </a:r>
            <a:r>
              <a:rPr lang="lv-LV" dirty="0" err="1"/>
              <a:t>has</a:t>
            </a:r>
            <a:r>
              <a:rPr lang="lv-LV" dirty="0"/>
              <a:t> </a:t>
            </a:r>
            <a:r>
              <a:rPr lang="lv-LV" dirty="0" err="1"/>
              <a:t>posibility</a:t>
            </a:r>
            <a:r>
              <a:rPr lang="lv-LV" dirty="0"/>
              <a:t> </a:t>
            </a:r>
            <a:r>
              <a:rPr lang="lv-LV" dirty="0" err="1"/>
              <a:t>for</a:t>
            </a:r>
            <a:r>
              <a:rPr lang="lv-LV" dirty="0"/>
              <a:t> </a:t>
            </a:r>
            <a:r>
              <a:rPr lang="lv-LV" dirty="0" err="1"/>
              <a:t>injection</a:t>
            </a:r>
            <a:r>
              <a:rPr lang="lv-LV" dirty="0"/>
              <a:t> </a:t>
            </a:r>
            <a:r>
              <a:rPr lang="lv-LV" dirty="0" err="1"/>
              <a:t>into</a:t>
            </a:r>
            <a:r>
              <a:rPr lang="lv-LV" dirty="0"/>
              <a:t> </a:t>
            </a:r>
            <a:r>
              <a:rPr lang="lv-LV" dirty="0" err="1"/>
              <a:t>grid</a:t>
            </a: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10</a:t>
            </a:fld>
            <a:endParaRPr lang="lv-LV"/>
          </a:p>
        </p:txBody>
      </p:sp>
    </p:spTree>
    <p:extLst>
      <p:ext uri="{BB962C8B-B14F-4D97-AF65-F5344CB8AC3E}">
        <p14:creationId xmlns:p14="http://schemas.microsoft.com/office/powerpoint/2010/main" val="291996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project starts with </a:t>
            </a:r>
            <a:r>
              <a:rPr lang="en-US" sz="1200" b="1" i="0" kern="1200" dirty="0">
                <a:solidFill>
                  <a:schemeClr val="tx1"/>
                </a:solidFill>
                <a:effectLst/>
                <a:latin typeface="+mn-lt"/>
                <a:ea typeface="+mn-ea"/>
                <a:cs typeface="+mn-cs"/>
              </a:rPr>
              <a:t>planning</a:t>
            </a:r>
            <a:r>
              <a:rPr lang="en-US" sz="1200" b="0" i="0" kern="1200" dirty="0">
                <a:solidFill>
                  <a:schemeClr val="tx1"/>
                </a:solidFill>
                <a:effectLst/>
                <a:latin typeface="+mn-lt"/>
                <a:ea typeface="+mn-ea"/>
                <a:cs typeface="+mn-cs"/>
              </a:rPr>
              <a:t> aimed at assessing the cost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effectivness</a:t>
            </a:r>
            <a:r>
              <a:rPr lang="lv-LV" sz="1200" b="0" i="0" kern="1200" dirty="0">
                <a:solidFill>
                  <a:schemeClr val="tx1"/>
                </a:solidFill>
                <a:effectLst/>
                <a:latin typeface="+mn-lt"/>
                <a:ea typeface="+mn-ea"/>
                <a:cs typeface="+mn-cs"/>
              </a:rPr>
              <a:t> and </a:t>
            </a:r>
            <a:r>
              <a:rPr lang="lv-LV" sz="1200" b="0" i="0" kern="1200" dirty="0" err="1">
                <a:solidFill>
                  <a:schemeClr val="tx1"/>
                </a:solidFill>
                <a:effectLst/>
                <a:latin typeface="+mn-lt"/>
                <a:ea typeface="+mn-ea"/>
                <a:cs typeface="+mn-cs"/>
              </a:rPr>
              <a:t>feasibility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project</a:t>
            </a:r>
            <a:r>
              <a:rPr lang="lv-LV"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planning</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includes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assessment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available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area</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relation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installation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PV </a:t>
            </a:r>
            <a:r>
              <a:rPr lang="lv-LV" sz="1200" b="0" i="0" kern="1200" dirty="0" err="1">
                <a:solidFill>
                  <a:schemeClr val="tx1"/>
                </a:solidFill>
                <a:effectLst/>
                <a:latin typeface="+mn-lt"/>
                <a:ea typeface="+mn-ea"/>
                <a:cs typeface="+mn-cs"/>
              </a:rPr>
              <a:t>system</a:t>
            </a:r>
            <a:r>
              <a:rPr lang="lv-LV" sz="1200" b="0" i="0" kern="1200" dirty="0">
                <a:solidFill>
                  <a:schemeClr val="tx1"/>
                </a:solidFill>
                <a:effectLst/>
                <a:latin typeface="+mn-lt"/>
                <a:ea typeface="+mn-ea"/>
                <a:cs typeface="+mn-cs"/>
              </a:rPr>
              <a:t>. It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necessary</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identify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optimal</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system</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orientation</a:t>
            </a:r>
            <a:r>
              <a:rPr lang="lv-LV" sz="1200" b="0" i="0" kern="1200" dirty="0">
                <a:solidFill>
                  <a:schemeClr val="tx1"/>
                </a:solidFill>
                <a:effectLst/>
                <a:latin typeface="+mn-lt"/>
                <a:ea typeface="+mn-ea"/>
                <a:cs typeface="+mn-cs"/>
              </a:rPr>
              <a:t> ,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size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area</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available</a:t>
            </a:r>
            <a:r>
              <a:rPr lang="lv-LV" sz="1200" b="0" i="0" kern="1200" dirty="0">
                <a:solidFill>
                  <a:schemeClr val="tx1"/>
                </a:solidFill>
                <a:effectLst/>
                <a:latin typeface="+mn-lt"/>
                <a:ea typeface="+mn-ea"/>
                <a:cs typeface="+mn-cs"/>
              </a:rPr>
              <a:t> and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potential</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for</a:t>
            </a:r>
            <a:r>
              <a:rPr lang="lv-LV" sz="1200" b="0" i="0" kern="1200" dirty="0">
                <a:solidFill>
                  <a:schemeClr val="tx1"/>
                </a:solidFill>
                <a:effectLst/>
                <a:latin typeface="+mn-lt"/>
                <a:ea typeface="+mn-ea"/>
                <a:cs typeface="+mn-cs"/>
              </a:rPr>
              <a:t> PV </a:t>
            </a:r>
            <a:r>
              <a:rPr lang="lv-LV" sz="1200" b="0" i="0" kern="1200" dirty="0" err="1">
                <a:solidFill>
                  <a:schemeClr val="tx1"/>
                </a:solidFill>
                <a:effectLst/>
                <a:latin typeface="+mn-lt"/>
                <a:ea typeface="+mn-ea"/>
                <a:cs typeface="+mn-cs"/>
              </a:rPr>
              <a:t>solar</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power</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When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compared</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current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energy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consumption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profile</a:t>
            </a:r>
            <a:r>
              <a:rPr lang="lv-LV" sz="1200" b="0" i="0" kern="1200" dirty="0">
                <a:solidFill>
                  <a:schemeClr val="tx1"/>
                </a:solidFill>
                <a:effectLst/>
                <a:latin typeface="+mn-lt"/>
                <a:ea typeface="+mn-ea"/>
                <a:cs typeface="+mn-cs"/>
              </a:rPr>
              <a:t>, it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possible</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determine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optimal</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capacity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system</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consultation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with</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service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providers</a:t>
            </a:r>
            <a:r>
              <a:rPr lang="lv-LV" sz="1200" b="0" i="0" kern="1200" dirty="0">
                <a:solidFill>
                  <a:schemeClr val="tx1"/>
                </a:solidFill>
                <a:effectLst/>
                <a:latin typeface="+mn-lt"/>
                <a:ea typeface="+mn-ea"/>
                <a:cs typeface="+mn-cs"/>
              </a:rPr>
              <a:t>, it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possible</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identfy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optimal</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technology</a:t>
            </a:r>
            <a:r>
              <a:rPr lang="lv-LV" sz="1200" b="0" i="0" kern="1200" dirty="0">
                <a:solidFill>
                  <a:schemeClr val="tx1"/>
                </a:solidFill>
                <a:effectLst/>
                <a:latin typeface="+mn-lt"/>
                <a:ea typeface="+mn-ea"/>
                <a:cs typeface="+mn-cs"/>
              </a:rPr>
              <a:t> and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required</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dimensions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Once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potential</a:t>
            </a:r>
            <a:r>
              <a:rPr lang="lv-LV" sz="1200" b="0" i="0" kern="1200" dirty="0">
                <a:solidFill>
                  <a:schemeClr val="tx1"/>
                </a:solidFill>
                <a:effectLst/>
                <a:latin typeface="+mn-lt"/>
                <a:ea typeface="+mn-ea"/>
                <a:cs typeface="+mn-cs"/>
              </a:rPr>
              <a:t> and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cost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system</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determined</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economic</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assessment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can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be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carried</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out</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establish</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profitability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project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including</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time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repayment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When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everything</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has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been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determined</a:t>
            </a:r>
            <a:r>
              <a:rPr lang="lv-LV" sz="1200" b="0" i="0" kern="1200" dirty="0">
                <a:solidFill>
                  <a:schemeClr val="tx1"/>
                </a:solidFill>
                <a:effectLst/>
                <a:latin typeface="+mn-lt"/>
                <a:ea typeface="+mn-ea"/>
                <a:cs typeface="+mn-cs"/>
              </a:rPr>
              <a:t>, it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necessary</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prepare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project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documentaion</a:t>
            </a:r>
            <a:r>
              <a:rPr lang="lv-LV" sz="1200" b="0" i="0" kern="1200" dirty="0">
                <a:solidFill>
                  <a:schemeClr val="tx1"/>
                </a:solidFill>
                <a:effectLst/>
                <a:latin typeface="+mn-lt"/>
                <a:ea typeface="+mn-ea"/>
                <a:cs typeface="+mn-cs"/>
              </a:rPr>
              <a:t>. </a:t>
            </a:r>
          </a:p>
          <a:p>
            <a:endParaRPr lang="lv-LV" sz="1200" b="0" i="0" kern="1200" dirty="0">
              <a:solidFill>
                <a:schemeClr val="tx1"/>
              </a:solidFill>
              <a:effectLst/>
              <a:latin typeface="+mn-lt"/>
              <a:ea typeface="+mn-ea"/>
              <a:cs typeface="+mn-cs"/>
            </a:endParaRPr>
          </a:p>
          <a:p>
            <a:r>
              <a:rPr lang="lv-LV" sz="1200" b="0" i="0" kern="1200" dirty="0" err="1">
                <a:solidFill>
                  <a:schemeClr val="tx1"/>
                </a:solidFill>
                <a:effectLst/>
                <a:latin typeface="+mn-lt"/>
                <a:ea typeface="+mn-ea"/>
                <a:cs typeface="+mn-cs"/>
              </a:rPr>
              <a:t>After</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planning</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there</a:t>
            </a:r>
            <a:r>
              <a:rPr lang="lv-LV" sz="1200" b="0" i="0" kern="1200" dirty="0">
                <a:solidFill>
                  <a:schemeClr val="tx1"/>
                </a:solidFill>
                <a:effectLst/>
                <a:latin typeface="+mn-lt"/>
                <a:ea typeface="+mn-ea"/>
                <a:cs typeface="+mn-cs"/>
              </a:rPr>
              <a:t> comes </a:t>
            </a:r>
            <a:r>
              <a:rPr lang="en-US" sz="1200" b="1" i="0" kern="1200" dirty="0" err="1">
                <a:solidFill>
                  <a:schemeClr val="tx1"/>
                </a:solidFill>
                <a:effectLst/>
                <a:latin typeface="+mn-lt"/>
                <a:ea typeface="+mn-ea"/>
                <a:cs typeface="+mn-cs"/>
              </a:rPr>
              <a:t>harmonising</a:t>
            </a:r>
            <a:r>
              <a:rPr lang="en-US" sz="1200" b="1" i="0" kern="1200" dirty="0">
                <a:solidFill>
                  <a:schemeClr val="tx1"/>
                </a:solidFill>
                <a:effectLst/>
                <a:latin typeface="+mn-lt"/>
                <a:ea typeface="+mn-ea"/>
                <a:cs typeface="+mn-cs"/>
              </a:rPr>
              <a:t> the project with local authorities and DNO</a:t>
            </a:r>
            <a:r>
              <a:rPr lang="lv-LV" sz="1200" b="1" i="0" kern="1200" dirty="0">
                <a:solidFill>
                  <a:schemeClr val="tx1"/>
                </a:solidFill>
                <a:effectLst/>
                <a:latin typeface="+mn-lt"/>
                <a:ea typeface="+mn-ea"/>
                <a:cs typeface="+mn-cs"/>
              </a:rPr>
              <a:t> </a:t>
            </a:r>
            <a:r>
              <a:rPr lang="lv-LV" sz="1200" b="0" i="0" kern="1200" dirty="0">
                <a:solidFill>
                  <a:schemeClr val="tx1"/>
                </a:solidFill>
                <a:effectLst/>
                <a:latin typeface="+mn-lt"/>
                <a:ea typeface="+mn-ea"/>
                <a:cs typeface="+mn-cs"/>
              </a:rPr>
              <a:t>and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installation and connecting</a:t>
            </a:r>
            <a:r>
              <a:rPr lang="lv-LV" sz="1200" b="1" i="0" kern="1200" dirty="0">
                <a:solidFill>
                  <a:schemeClr val="tx1"/>
                </a:solidFill>
                <a:effectLst/>
                <a:latin typeface="+mn-lt"/>
                <a:ea typeface="+mn-ea"/>
                <a:cs typeface="+mn-cs"/>
              </a:rPr>
              <a:t> it</a:t>
            </a:r>
            <a:r>
              <a:rPr lang="en-US" sz="1200" b="1" i="0" kern="1200" dirty="0">
                <a:solidFill>
                  <a:schemeClr val="tx1"/>
                </a:solidFill>
                <a:effectLst/>
                <a:latin typeface="+mn-lt"/>
                <a:ea typeface="+mn-ea"/>
                <a:cs typeface="+mn-cs"/>
              </a:rPr>
              <a:t> to the grid</a:t>
            </a:r>
            <a:r>
              <a:rPr lang="lv-LV"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Installing a PV system and establishing a connection to the grid must always be </a:t>
            </a:r>
            <a:r>
              <a:rPr lang="en-US" sz="1200" b="0" i="0" kern="1200" dirty="0" err="1">
                <a:solidFill>
                  <a:schemeClr val="tx1"/>
                </a:solidFill>
                <a:effectLst/>
                <a:latin typeface="+mn-lt"/>
                <a:ea typeface="+mn-ea"/>
                <a:cs typeface="+mn-cs"/>
              </a:rPr>
              <a:t>harmonised</a:t>
            </a:r>
            <a:r>
              <a:rPr lang="en-US" sz="1200" b="0" i="0" kern="1200" dirty="0">
                <a:solidFill>
                  <a:schemeClr val="tx1"/>
                </a:solidFill>
                <a:effectLst/>
                <a:latin typeface="+mn-lt"/>
                <a:ea typeface="+mn-ea"/>
                <a:cs typeface="+mn-cs"/>
              </a:rPr>
              <a:t> with local authorities as well as DNOs. The required permissions and connection procedures depend on the type of system</a:t>
            </a:r>
            <a:r>
              <a:rPr lang="lv-LV"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whether the system is a microgenerator or power plant.</a:t>
            </a:r>
            <a:endParaRPr lang="lv-LV" sz="1200" b="0" i="0" kern="1200" dirty="0">
              <a:solidFill>
                <a:schemeClr val="tx1"/>
              </a:solidFill>
              <a:effectLst/>
              <a:latin typeface="+mn-lt"/>
              <a:ea typeface="+mn-ea"/>
              <a:cs typeface="+mn-cs"/>
            </a:endParaRPr>
          </a:p>
          <a:p>
            <a:endParaRPr lang="lv-LV"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effect4buildings tool</a:t>
            </a:r>
            <a:r>
              <a:rPr lang="en-US" sz="1200" b="0" i="0" kern="1200" dirty="0">
                <a:solidFill>
                  <a:schemeClr val="tx1"/>
                </a:solidFill>
                <a:effectLst/>
                <a:latin typeface="+mn-lt"/>
                <a:ea typeface="+mn-ea"/>
                <a:cs typeface="+mn-cs"/>
              </a:rPr>
              <a:t> is useful directly at the Planning stage.</a:t>
            </a:r>
          </a:p>
          <a:p>
            <a:endParaRPr lang="lv-LV" b="1" dirty="0"/>
          </a:p>
        </p:txBody>
      </p:sp>
      <p:sp>
        <p:nvSpPr>
          <p:cNvPr id="4" name="Slide Number Placeholder 3"/>
          <p:cNvSpPr>
            <a:spLocks noGrp="1"/>
          </p:cNvSpPr>
          <p:nvPr>
            <p:ph type="sldNum" sz="quarter" idx="5"/>
          </p:nvPr>
        </p:nvSpPr>
        <p:spPr/>
        <p:txBody>
          <a:bodyPr/>
          <a:lstStyle/>
          <a:p>
            <a:fld id="{A95F5638-2A80-C343-932D-9ED3F6FAAE8E}" type="slidenum">
              <a:rPr lang="lv-LV" smtClean="0"/>
              <a:t>11</a:t>
            </a:fld>
            <a:endParaRPr lang="lv-LV"/>
          </a:p>
        </p:txBody>
      </p:sp>
    </p:spTree>
    <p:extLst>
      <p:ext uri="{BB962C8B-B14F-4D97-AF65-F5344CB8AC3E}">
        <p14:creationId xmlns:p14="http://schemas.microsoft.com/office/powerpoint/2010/main" val="107634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12</a:t>
            </a:fld>
            <a:endParaRPr lang="lv-LV"/>
          </a:p>
        </p:txBody>
      </p:sp>
    </p:spTree>
    <p:extLst>
      <p:ext uri="{BB962C8B-B14F-4D97-AF65-F5344CB8AC3E}">
        <p14:creationId xmlns:p14="http://schemas.microsoft.com/office/powerpoint/2010/main" val="388168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Prosumer</a:t>
            </a:r>
            <a:r>
              <a:rPr lang="lv-LV" dirty="0"/>
              <a:t> </a:t>
            </a:r>
            <a:r>
              <a:rPr lang="lv-LV" dirty="0" err="1"/>
              <a:t>is</a:t>
            </a:r>
            <a:r>
              <a:rPr lang="lv-LV" dirty="0"/>
              <a:t> </a:t>
            </a:r>
            <a:r>
              <a:rPr lang="lv-LV" dirty="0" err="1"/>
              <a:t>electricity</a:t>
            </a:r>
            <a:r>
              <a:rPr lang="lv-LV" dirty="0"/>
              <a:t> </a:t>
            </a:r>
            <a:r>
              <a:rPr lang="lv-LV" dirty="0" err="1"/>
              <a:t>consumer</a:t>
            </a:r>
            <a:r>
              <a:rPr lang="lv-LV" dirty="0"/>
              <a:t> </a:t>
            </a:r>
            <a:r>
              <a:rPr lang="lv-LV" dirty="0" err="1"/>
              <a:t>that</a:t>
            </a:r>
            <a:r>
              <a:rPr lang="lv-LV" dirty="0"/>
              <a:t> </a:t>
            </a:r>
            <a:r>
              <a:rPr lang="lv-LV" dirty="0" err="1"/>
              <a:t>is</a:t>
            </a:r>
            <a:r>
              <a:rPr lang="lv-LV" dirty="0"/>
              <a:t> </a:t>
            </a:r>
            <a:r>
              <a:rPr lang="lv-LV" dirty="0" err="1"/>
              <a:t>producing</a:t>
            </a:r>
            <a:r>
              <a:rPr lang="lv-LV" dirty="0"/>
              <a:t> </a:t>
            </a:r>
            <a:r>
              <a:rPr lang="lv-LV" dirty="0" err="1"/>
              <a:t>energy</a:t>
            </a:r>
            <a:r>
              <a:rPr lang="lv-LV" dirty="0"/>
              <a:t> to </a:t>
            </a:r>
            <a:r>
              <a:rPr lang="lv-LV" dirty="0" err="1"/>
              <a:t>suport</a:t>
            </a:r>
            <a:r>
              <a:rPr lang="lv-LV" dirty="0"/>
              <a:t> </a:t>
            </a:r>
            <a:r>
              <a:rPr lang="lv-LV" dirty="0" err="1"/>
              <a:t>own</a:t>
            </a:r>
            <a:r>
              <a:rPr lang="lv-LV" dirty="0"/>
              <a:t> </a:t>
            </a:r>
            <a:r>
              <a:rPr lang="lv-LV" dirty="0" err="1"/>
              <a:t>consumption</a:t>
            </a:r>
            <a:r>
              <a:rPr lang="lv-LV" dirty="0"/>
              <a:t> </a:t>
            </a:r>
            <a:r>
              <a:rPr lang="lv-LV" dirty="0" err="1"/>
              <a:t>and</a:t>
            </a:r>
            <a:r>
              <a:rPr lang="lv-LV" dirty="0"/>
              <a:t> </a:t>
            </a:r>
            <a:r>
              <a:rPr lang="lv-LV" dirty="0" err="1"/>
              <a:t>has</a:t>
            </a:r>
            <a:r>
              <a:rPr lang="lv-LV" dirty="0"/>
              <a:t> </a:t>
            </a:r>
            <a:r>
              <a:rPr lang="lv-LV" dirty="0" err="1"/>
              <a:t>posibility</a:t>
            </a:r>
            <a:r>
              <a:rPr lang="lv-LV" dirty="0"/>
              <a:t> </a:t>
            </a:r>
            <a:r>
              <a:rPr lang="lv-LV" dirty="0" err="1"/>
              <a:t>for</a:t>
            </a:r>
            <a:r>
              <a:rPr lang="lv-LV" dirty="0"/>
              <a:t> </a:t>
            </a:r>
            <a:r>
              <a:rPr lang="lv-LV" dirty="0" err="1"/>
              <a:t>injection</a:t>
            </a:r>
            <a:r>
              <a:rPr lang="lv-LV" dirty="0"/>
              <a:t> </a:t>
            </a:r>
            <a:r>
              <a:rPr lang="lv-LV" dirty="0" err="1"/>
              <a:t>into</a:t>
            </a:r>
            <a:r>
              <a:rPr lang="lv-LV" dirty="0"/>
              <a:t> </a:t>
            </a:r>
            <a:r>
              <a:rPr lang="lv-LV" dirty="0" err="1"/>
              <a:t>grid</a:t>
            </a: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13</a:t>
            </a:fld>
            <a:endParaRPr lang="lv-LV"/>
          </a:p>
        </p:txBody>
      </p:sp>
    </p:spTree>
    <p:extLst>
      <p:ext uri="{BB962C8B-B14F-4D97-AF65-F5344CB8AC3E}">
        <p14:creationId xmlns:p14="http://schemas.microsoft.com/office/powerpoint/2010/main" val="147678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14</a:t>
            </a:fld>
            <a:endParaRPr lang="lv-LV"/>
          </a:p>
        </p:txBody>
      </p:sp>
    </p:spTree>
    <p:extLst>
      <p:ext uri="{BB962C8B-B14F-4D97-AF65-F5344CB8AC3E}">
        <p14:creationId xmlns:p14="http://schemas.microsoft.com/office/powerpoint/2010/main" val="130319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Information needed for energy production calculations:</a:t>
            </a:r>
            <a:endParaRPr lang="lv-LV"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Solar system capacity</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PV systems production profile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v-LV" sz="1200" kern="1200" dirty="0" err="1">
                <a:solidFill>
                  <a:schemeClr val="tx1"/>
                </a:solidFill>
                <a:effectLst/>
                <a:latin typeface="+mn-lt"/>
                <a:ea typeface="+mn-ea"/>
                <a:cs typeface="+mn-cs"/>
              </a:rPr>
              <a:t>E</a:t>
            </a:r>
            <a:r>
              <a:rPr lang="lv-LV" dirty="0" err="1"/>
              <a:t>nergy</a:t>
            </a:r>
            <a:r>
              <a:rPr lang="lv-LV" dirty="0"/>
              <a:t> </a:t>
            </a:r>
            <a:r>
              <a:rPr lang="lv-LV" dirty="0" err="1"/>
              <a:t>load</a:t>
            </a:r>
            <a:r>
              <a:rPr lang="lv-LV" dirty="0"/>
              <a:t> </a:t>
            </a:r>
            <a:r>
              <a:rPr lang="lv-LV" dirty="0" err="1"/>
              <a:t>profile</a:t>
            </a:r>
            <a:endParaRPr lang="lv-LV"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Annual current electricity consumption</a:t>
            </a:r>
            <a:endParaRPr lang="lv-LV"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Storage system parameters</a:t>
            </a:r>
            <a:endParaRPr lang="lv-LV" dirty="0"/>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latin typeface="+mn-lt"/>
                <a:ea typeface="+mn-ea"/>
                <a:cs typeface="+mn-cs"/>
              </a:rPr>
              <a:t>Once you have identified and entered the parameters above, you can find monthly and annual results in the results section for:</a:t>
            </a:r>
            <a:endParaRPr lang="lv-LV" sz="1200" kern="1200" dirty="0">
              <a:solidFill>
                <a:schemeClr val="tx1"/>
              </a:solidFill>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Solar electricity production</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Electrical demand/need</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Direct own consumption without storage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Own production quota without storage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Degree of self-sufficiency without storage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Used electricity for charging the system</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Own consumption with storage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Own production quota with storage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Degree of self-sufficiency with storage</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Storage losses</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Share of production in storage losses</a:t>
            </a:r>
            <a:endParaRPr lang="lv-LV"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 production</a:t>
            </a:r>
            <a:endParaRPr lang="lv-LV"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Remaining power outlet</a:t>
            </a:r>
            <a:endParaRPr lang="lv-LV" dirty="0"/>
          </a:p>
          <a:p>
            <a:pPr marL="0" indent="0">
              <a:buFont typeface="Arial" panose="020B0604020202020204" pitchFamily="34" charset="0"/>
              <a:buNone/>
            </a:pP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15</a:t>
            </a:fld>
            <a:endParaRPr lang="lv-LV"/>
          </a:p>
        </p:txBody>
      </p:sp>
    </p:spTree>
    <p:extLst>
      <p:ext uri="{BB962C8B-B14F-4D97-AF65-F5344CB8AC3E}">
        <p14:creationId xmlns:p14="http://schemas.microsoft.com/office/powerpoint/2010/main" val="161475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Gulbene’s</a:t>
            </a:r>
            <a:r>
              <a:rPr lang="en-GB" sz="1200" kern="1200" dirty="0">
                <a:solidFill>
                  <a:schemeClr val="tx1"/>
                </a:solidFill>
                <a:effectLst/>
                <a:latin typeface="+mn-lt"/>
                <a:ea typeface="+mn-ea"/>
                <a:cs typeface="+mn-cs"/>
              </a:rPr>
              <a:t> municipality plans to install a solar power plant on the local government administration building. The solar power plant must produce at least 49,60 MWh of electricity per year for the first 5 years of operation. The total power of the system must be at least 54,60 </a:t>
            </a:r>
            <a:r>
              <a:rPr lang="en-GB" sz="1200" kern="1200" dirty="0" err="1">
                <a:solidFill>
                  <a:schemeClr val="tx1"/>
                </a:solidFill>
                <a:effectLst/>
                <a:latin typeface="+mn-lt"/>
                <a:ea typeface="+mn-ea"/>
                <a:cs typeface="+mn-cs"/>
              </a:rPr>
              <a:t>kWpeak</a:t>
            </a:r>
            <a:r>
              <a:rPr lang="en-GB" sz="1200" kern="1200" dirty="0">
                <a:solidFill>
                  <a:schemeClr val="tx1"/>
                </a:solidFill>
                <a:effectLst/>
                <a:latin typeface="+mn-lt"/>
                <a:ea typeface="+mn-ea"/>
                <a:cs typeface="+mn-cs"/>
              </a:rPr>
              <a:t> but not more than 75 kW. The building consumes about 142 MWh of electricity during the year.</a:t>
            </a:r>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16</a:t>
            </a:fld>
            <a:endParaRPr lang="lv-LV"/>
          </a:p>
        </p:txBody>
      </p:sp>
    </p:spTree>
    <p:extLst>
      <p:ext uri="{BB962C8B-B14F-4D97-AF65-F5344CB8AC3E}">
        <p14:creationId xmlns:p14="http://schemas.microsoft.com/office/powerpoint/2010/main" val="1994299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v-LV" dirty="0" err="1">
                <a:latin typeface="Arial" charset="0"/>
              </a:rPr>
              <a:t>Ekas</a:t>
            </a:r>
            <a:r>
              <a:rPr lang="lv-LV" dirty="0">
                <a:latin typeface="Arial" charset="0"/>
              </a:rPr>
              <a:t> pārvaldnieks var izmantot pieejamos tiešsaistes rīkus, piemēram, PV GIS, kas ir ES tīmekļa datu bāze. Šādus rīkus iespējams izmantot, lai iegūtu pirmo norādi par saules enerģijas PV sistēmas iespējamo saražoto enerģijas apjomu. Tālāk šo informāciju var izmantot, lai aprēķinātu projekta rentabilitāti, par ko tālāk var informēt ēku īpašniekus.</a:t>
            </a:r>
          </a:p>
          <a:p>
            <a:r>
              <a:rPr lang="lv-LV" sz="1600" b="1" kern="1200" dirty="0">
                <a:solidFill>
                  <a:schemeClr val="tx1"/>
                </a:solidFill>
                <a:latin typeface="+mn-lt"/>
                <a:ea typeface="+mn-ea"/>
                <a:cs typeface="+mn-cs"/>
              </a:rPr>
              <a:t>Saražotās enerģijas novērtējumam nepieciešams ievadīt šādas vērtības:</a:t>
            </a:r>
            <a:endParaRPr lang="en-GB" sz="1600" b="1" kern="1200" dirty="0">
              <a:solidFill>
                <a:schemeClr val="tx1"/>
              </a:solidFill>
              <a:latin typeface="+mn-lt"/>
              <a:ea typeface="+mn-ea"/>
              <a:cs typeface="+mn-cs"/>
            </a:endParaRPr>
          </a:p>
          <a:p>
            <a:pPr marL="158231" indent="-158231">
              <a:buFontTx/>
              <a:buChar char="-"/>
            </a:pPr>
            <a:r>
              <a:rPr lang="lv-LV" dirty="0">
                <a:latin typeface="Arial" charset="0"/>
              </a:rPr>
              <a:t>Ēkas atrašanās vietu (Ābeļu iela 2, Gulbene)</a:t>
            </a:r>
          </a:p>
          <a:p>
            <a:pPr marL="158231" indent="-158231">
              <a:buFontTx/>
              <a:buChar char="-"/>
            </a:pPr>
            <a:r>
              <a:rPr lang="lv-LV" dirty="0">
                <a:latin typeface="Arial" charset="0"/>
              </a:rPr>
              <a:t>Izmantoto PV tehnoloģiju (</a:t>
            </a:r>
            <a:r>
              <a:rPr lang="lv-LV" dirty="0" err="1">
                <a:latin typeface="Arial" charset="0"/>
              </a:rPr>
              <a:t>Crystalline</a:t>
            </a:r>
            <a:r>
              <a:rPr lang="lv-LV" dirty="0">
                <a:latin typeface="Arial" charset="0"/>
              </a:rPr>
              <a:t> </a:t>
            </a:r>
            <a:r>
              <a:rPr lang="lv-LV" dirty="0" err="1">
                <a:latin typeface="Arial" charset="0"/>
              </a:rPr>
              <a:t>silicon</a:t>
            </a:r>
            <a:r>
              <a:rPr lang="lv-LV" dirty="0">
                <a:latin typeface="Arial" charset="0"/>
              </a:rPr>
              <a:t>)</a:t>
            </a:r>
            <a:endParaRPr lang="en-GB" dirty="0">
              <a:latin typeface="Arial" charset="0"/>
            </a:endParaRPr>
          </a:p>
          <a:p>
            <a:pPr marL="158231" indent="-158231">
              <a:buFontTx/>
              <a:buChar char="-"/>
            </a:pPr>
            <a:r>
              <a:rPr lang="lv-LV" dirty="0">
                <a:latin typeface="Arial" charset="0"/>
              </a:rPr>
              <a:t>Paneļu slīpumu, azimutu (25</a:t>
            </a:r>
            <a:r>
              <a:rPr lang="lv-LV" dirty="0">
                <a:latin typeface="Verdana" panose="020B0604030504040204" pitchFamily="34" charset="0"/>
                <a:ea typeface="Verdana" panose="020B0604030504040204" pitchFamily="34" charset="0"/>
              </a:rPr>
              <a:t>˚</a:t>
            </a:r>
            <a:r>
              <a:rPr lang="lv-LV" dirty="0">
                <a:latin typeface="Arial" charset="0"/>
              </a:rPr>
              <a:t>, 0</a:t>
            </a:r>
            <a:r>
              <a:rPr lang="lv-LV" dirty="0">
                <a:latin typeface="Verdana" panose="020B0604030504040204" pitchFamily="34" charset="0"/>
                <a:ea typeface="Verdana" panose="020B0604030504040204" pitchFamily="34" charset="0"/>
              </a:rPr>
              <a:t>˚</a:t>
            </a:r>
            <a:r>
              <a:rPr lang="lv-LV" dirty="0">
                <a:latin typeface="Arial" charset="0"/>
              </a:rPr>
              <a:t>)</a:t>
            </a:r>
          </a:p>
          <a:p>
            <a:pPr marL="158231" indent="-158231">
              <a:buFontTx/>
              <a:buChar char="-"/>
            </a:pPr>
            <a:r>
              <a:rPr lang="lv-LV" dirty="0">
                <a:latin typeface="Arial" charset="0"/>
              </a:rPr>
              <a:t>Montāžas variantu (</a:t>
            </a:r>
            <a:r>
              <a:rPr lang="lv-LV" dirty="0" err="1">
                <a:latin typeface="Arial" charset="0"/>
              </a:rPr>
              <a:t>Free-standing</a:t>
            </a:r>
            <a:r>
              <a:rPr lang="lv-LV" dirty="0">
                <a:latin typeface="Arial" charset="0"/>
              </a:rPr>
              <a:t>)</a:t>
            </a:r>
            <a:endParaRPr lang="en-GB" dirty="0">
              <a:latin typeface="Arial" charset="0"/>
            </a:endParaRPr>
          </a:p>
          <a:p>
            <a:pPr marL="158231" indent="-158231">
              <a:buFontTx/>
              <a:buChar char="-"/>
            </a:pPr>
            <a:r>
              <a:rPr lang="lv-LV" dirty="0">
                <a:latin typeface="Arial" charset="0"/>
              </a:rPr>
              <a:t>Zudumu </a:t>
            </a:r>
            <a:r>
              <a:rPr lang="lv-LV" dirty="0" err="1">
                <a:latin typeface="Arial" charset="0"/>
              </a:rPr>
              <a:t>koeficentu</a:t>
            </a:r>
            <a:r>
              <a:rPr lang="lv-LV" dirty="0">
                <a:latin typeface="Arial" charset="0"/>
              </a:rPr>
              <a:t>/ Efektivitāti (17%)</a:t>
            </a:r>
            <a:endParaRPr lang="en-GB" dirty="0">
              <a:latin typeface="Arial" charset="0"/>
            </a:endParaRPr>
          </a:p>
          <a:p>
            <a:pPr marL="158231" indent="-158231">
              <a:buFontTx/>
              <a:buChar char="-"/>
            </a:pPr>
            <a:r>
              <a:rPr lang="en-GB" dirty="0">
                <a:latin typeface="Arial" charset="0"/>
              </a:rPr>
              <a:t>Met</a:t>
            </a:r>
            <a:r>
              <a:rPr lang="lv-LV" dirty="0" err="1">
                <a:latin typeface="Arial" charset="0"/>
              </a:rPr>
              <a:t>eoroloģisko</a:t>
            </a:r>
            <a:r>
              <a:rPr lang="lv-LV" dirty="0">
                <a:latin typeface="Arial" charset="0"/>
              </a:rPr>
              <a:t> datu bāzi</a:t>
            </a:r>
          </a:p>
          <a:p>
            <a:pPr marL="0" indent="0">
              <a:buNone/>
            </a:pPr>
            <a:r>
              <a:rPr lang="lv-LV" dirty="0">
                <a:latin typeface="Arial" charset="0"/>
              </a:rPr>
              <a:t>* Iekavās () norādīta Gulbenes projekta vērtība</a:t>
            </a:r>
            <a:endParaRPr lang="en-GB" dirty="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idx="10"/>
          </p:nvPr>
        </p:nvSpPr>
        <p:spPr/>
        <p:txBody>
          <a:bodyPr/>
          <a:lstStyle/>
          <a:p>
            <a:pPr>
              <a:defRPr/>
            </a:pPr>
            <a:r>
              <a:rPr lang="en-GB"/>
              <a:t>MODULE 2.1.1 -  Renewable energy use in buildings, solar thermal, PV and heat pumps</a:t>
            </a:r>
            <a:endParaRPr lang="lv-LV"/>
          </a:p>
        </p:txBody>
      </p:sp>
      <p:sp>
        <p:nvSpPr>
          <p:cNvPr id="5" name="Slide Number Placeholder 4"/>
          <p:cNvSpPr>
            <a:spLocks noGrp="1"/>
          </p:cNvSpPr>
          <p:nvPr>
            <p:ph type="sldNum" sz="quarter" idx="11"/>
          </p:nvPr>
        </p:nvSpPr>
        <p:spPr/>
        <p:txBody>
          <a:bodyPr/>
          <a:lstStyle/>
          <a:p>
            <a:pPr>
              <a:defRPr/>
            </a:pPr>
            <a:fld id="{D2B85848-249A-4A1F-BD97-096076EA879A}" type="slidenum">
              <a:rPr lang="lv-LV" smtClean="0"/>
              <a:pPr>
                <a:defRPr/>
              </a:pPr>
              <a:t>17</a:t>
            </a:fld>
            <a:endParaRPr lang="lv-LV"/>
          </a:p>
        </p:txBody>
      </p:sp>
    </p:spTree>
    <p:extLst>
      <p:ext uri="{BB962C8B-B14F-4D97-AF65-F5344CB8AC3E}">
        <p14:creationId xmlns:p14="http://schemas.microsoft.com/office/powerpoint/2010/main" val="395162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can be seen in the graph on the left, comparing the consumption load profile of the building to the </a:t>
            </a:r>
            <a:r>
              <a:rPr lang="lv-LV" sz="1200" b="0" i="0" kern="1200" dirty="0" err="1">
                <a:solidFill>
                  <a:schemeClr val="tx1"/>
                </a:solidFill>
                <a:effectLst/>
                <a:latin typeface="+mn-lt"/>
                <a:ea typeface="+mn-ea"/>
                <a:cs typeface="+mn-cs"/>
              </a:rPr>
              <a:t>production</a:t>
            </a:r>
            <a:r>
              <a:rPr lang="en-US" sz="1200" b="0" i="0" kern="1200" dirty="0">
                <a:solidFill>
                  <a:schemeClr val="tx1"/>
                </a:solidFill>
                <a:effectLst/>
                <a:latin typeface="+mn-lt"/>
                <a:ea typeface="+mn-ea"/>
                <a:cs typeface="+mn-cs"/>
              </a:rPr>
              <a:t> profile of the PV system, it is noted that direct consumption ranges from 254,57 kWh in December to 5 980,34 kWh in May, comparing these values to the total energy needed for the building, it can be concluded that the level of self</a:t>
            </a:r>
            <a:r>
              <a:rPr lang="lv-LV" sz="1200" b="0" i="0" kern="1200" dirty="0" err="1">
                <a:solidFill>
                  <a:schemeClr val="tx1"/>
                </a:solidFill>
                <a:effectLst/>
                <a:latin typeface="+mn-lt"/>
                <a:ea typeface="+mn-ea"/>
                <a:cs typeface="+mn-cs"/>
              </a:rPr>
              <a:t>sufficiency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lov</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only</a:t>
            </a:r>
            <a:r>
              <a:rPr lang="lv-LV" sz="1200" b="0" i="0" kern="1200" dirty="0">
                <a:solidFill>
                  <a:schemeClr val="tx1"/>
                </a:solidFill>
                <a:effectLst/>
                <a:latin typeface="+mn-lt"/>
                <a:ea typeface="+mn-ea"/>
                <a:cs typeface="+mn-cs"/>
              </a:rPr>
              <a:t> 2,31% </a:t>
            </a:r>
            <a:r>
              <a:rPr lang="lv-LV" sz="1200" b="0" i="0" kern="1200" dirty="0" err="1">
                <a:solidFill>
                  <a:schemeClr val="tx1"/>
                </a:solidFill>
                <a:effectLst/>
                <a:latin typeface="+mn-lt"/>
                <a:ea typeface="+mn-ea"/>
                <a:cs typeface="+mn-cs"/>
              </a:rPr>
              <a:t>in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December</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July</a:t>
            </a:r>
            <a:r>
              <a:rPr lang="lv-LV" sz="1200" b="0" i="0" kern="1200" dirty="0">
                <a:solidFill>
                  <a:schemeClr val="tx1"/>
                </a:solidFill>
                <a:effectLst/>
                <a:latin typeface="+mn-lt"/>
                <a:ea typeface="+mn-ea"/>
                <a:cs typeface="+mn-cs"/>
              </a:rPr>
              <a:t> 48,6%. </a:t>
            </a:r>
            <a:r>
              <a:rPr lang="lv-LV" sz="1200" b="0" i="0" kern="1200" dirty="0" err="1">
                <a:solidFill>
                  <a:schemeClr val="tx1"/>
                </a:solidFill>
                <a:effectLst/>
                <a:latin typeface="+mn-lt"/>
                <a:ea typeface="+mn-ea"/>
                <a:cs typeface="+mn-cs"/>
              </a:rPr>
              <a:t>This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means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that</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on</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avarage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syste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is</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able</a:t>
            </a:r>
            <a:r>
              <a:rPr lang="lv-LV" sz="1200" b="0" i="0" kern="1200" dirty="0">
                <a:solidFill>
                  <a:schemeClr val="tx1"/>
                </a:solidFill>
                <a:effectLst/>
                <a:latin typeface="+mn-lt"/>
                <a:ea typeface="+mn-ea"/>
                <a:cs typeface="+mn-cs"/>
              </a:rPr>
              <a:t> to </a:t>
            </a:r>
            <a:r>
              <a:rPr lang="lv-LV" sz="1200" b="0" i="0" kern="1200" dirty="0" err="1">
                <a:solidFill>
                  <a:schemeClr val="tx1"/>
                </a:solidFill>
                <a:effectLst/>
                <a:latin typeface="+mn-lt"/>
                <a:ea typeface="+mn-ea"/>
                <a:cs typeface="+mn-cs"/>
              </a:rPr>
              <a:t>provide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only</a:t>
            </a:r>
            <a:r>
              <a:rPr lang="lv-LV" sz="1200" b="0" i="0" kern="1200" dirty="0">
                <a:solidFill>
                  <a:schemeClr val="tx1"/>
                </a:solidFill>
                <a:effectLst/>
                <a:latin typeface="+mn-lt"/>
                <a:ea typeface="+mn-ea"/>
                <a:cs typeface="+mn-cs"/>
              </a:rPr>
              <a:t> 26,93% </a:t>
            </a:r>
            <a:r>
              <a:rPr lang="lv-LV" sz="1200" b="0" i="0" kern="1200" dirty="0" err="1">
                <a:solidFill>
                  <a:schemeClr val="tx1"/>
                </a:solidFill>
                <a:effectLst/>
                <a:latin typeface="+mn-lt"/>
                <a:ea typeface="+mn-ea"/>
                <a:cs typeface="+mn-cs"/>
              </a:rPr>
              <a:t>of</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energy</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needed</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for</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the</a:t>
            </a:r>
            <a:r>
              <a:rPr lang="lv-LV" sz="1200" b="0" i="0" kern="1200" dirty="0">
                <a:solidFill>
                  <a:schemeClr val="tx1"/>
                </a:solidFill>
                <a:effectLst/>
                <a:latin typeface="+mn-lt"/>
                <a:ea typeface="+mn-ea"/>
                <a:cs typeface="+mn-cs"/>
              </a:rPr>
              <a:t> </a:t>
            </a:r>
            <a:r>
              <a:rPr lang="lv-LV" sz="1200" b="0" i="0" kern="1200" dirty="0" err="1">
                <a:solidFill>
                  <a:schemeClr val="tx1"/>
                </a:solidFill>
                <a:effectLst/>
                <a:latin typeface="+mn-lt"/>
                <a:ea typeface="+mn-ea"/>
                <a:cs typeface="+mn-cs"/>
              </a:rPr>
              <a:t>building</a:t>
            </a:r>
            <a:r>
              <a:rPr lang="lv-LV"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the other hand, the chart on the right shows how the energy produced by the system breaks down. It can be seen that every month </a:t>
            </a:r>
            <a:r>
              <a:rPr lang="lv-LV" sz="1200" b="0" i="0" kern="1200" dirty="0" err="1">
                <a:solidFill>
                  <a:schemeClr val="tx1"/>
                </a:solidFill>
                <a:effectLst/>
                <a:latin typeface="+mn-lt"/>
                <a:ea typeface="+mn-ea"/>
                <a:cs typeface="+mn-cs"/>
              </a:rPr>
              <a:t>part</a:t>
            </a:r>
            <a:r>
              <a:rPr lang="en-US" sz="1200" b="0" i="0" kern="1200" dirty="0">
                <a:solidFill>
                  <a:schemeClr val="tx1"/>
                </a:solidFill>
                <a:effectLst/>
                <a:latin typeface="+mn-lt"/>
                <a:ea typeface="+mn-ea"/>
                <a:cs typeface="+mn-cs"/>
              </a:rPr>
              <a:t> of the energy produced is not consumed, namely overcapacity, in December it is only 1.90 kWh, whereas in Jul</a:t>
            </a:r>
            <a:r>
              <a:rPr lang="lv-LV" sz="1200" b="0" i="0" kern="1200" dirty="0">
                <a:solidFill>
                  <a:schemeClr val="tx1"/>
                </a:solidFill>
                <a:effectLst/>
                <a:latin typeface="+mn-lt"/>
                <a:ea typeface="+mn-ea"/>
                <a:cs typeface="+mn-cs"/>
              </a:rPr>
              <a:t>y</a:t>
            </a:r>
            <a:r>
              <a:rPr lang="en-US" sz="1200" b="0" i="0" kern="1200" dirty="0">
                <a:solidFill>
                  <a:schemeClr val="tx1"/>
                </a:solidFill>
                <a:effectLst/>
                <a:latin typeface="+mn-lt"/>
                <a:ea typeface="+mn-ea"/>
                <a:cs typeface="+mn-cs"/>
              </a:rPr>
              <a:t> 2 093,15 kWh.</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problem can be improved by introducing a system for storing non-consume</a:t>
            </a:r>
            <a:r>
              <a:rPr lang="lv-LV" sz="1200" b="0" i="0" kern="1200"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 energy.</a:t>
            </a:r>
          </a:p>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18</a:t>
            </a:fld>
            <a:endParaRPr lang="lv-LV"/>
          </a:p>
        </p:txBody>
      </p:sp>
    </p:spTree>
    <p:extLst>
      <p:ext uri="{BB962C8B-B14F-4D97-AF65-F5344CB8AC3E}">
        <p14:creationId xmlns:p14="http://schemas.microsoft.com/office/powerpoint/2010/main" val="34799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Input data for financial calculations for each country is different. Energy price, tax and other values depend on each countries policies. </a:t>
            </a:r>
            <a:r>
              <a:rPr lang="lv-LV" sz="1200" kern="1200" dirty="0" err="1">
                <a:solidFill>
                  <a:schemeClr val="tx1"/>
                </a:solidFill>
                <a:effectLst/>
                <a:latin typeface="+mn-lt"/>
                <a:ea typeface="+mn-ea"/>
                <a:cs typeface="+mn-cs"/>
              </a:rPr>
              <a:t>Regarding</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scenario</a:t>
            </a:r>
            <a:r>
              <a:rPr lang="lv-LV" sz="1200" kern="1200" dirty="0">
                <a:solidFill>
                  <a:schemeClr val="tx1"/>
                </a:solidFill>
                <a:effectLst/>
                <a:latin typeface="+mn-lt"/>
                <a:ea typeface="+mn-ea"/>
                <a:cs typeface="+mn-cs"/>
              </a:rPr>
              <a:t> No. 1 f</a:t>
            </a:r>
            <a:r>
              <a:rPr lang="en-GB" sz="1200" kern="1200" dirty="0">
                <a:solidFill>
                  <a:schemeClr val="tx1"/>
                </a:solidFill>
                <a:effectLst/>
                <a:latin typeface="+mn-lt"/>
                <a:ea typeface="+mn-ea"/>
                <a:cs typeface="+mn-cs"/>
              </a:rPr>
              <a:t>or </a:t>
            </a:r>
            <a:r>
              <a:rPr lang="en-GB" sz="1200" kern="1200" dirty="0" err="1">
                <a:solidFill>
                  <a:schemeClr val="tx1"/>
                </a:solidFill>
                <a:effectLst/>
                <a:latin typeface="+mn-lt"/>
                <a:ea typeface="+mn-ea"/>
                <a:cs typeface="+mn-cs"/>
              </a:rPr>
              <a:t>Gulbene</a:t>
            </a:r>
            <a:r>
              <a:rPr lang="en-GB" sz="1200" kern="1200" dirty="0">
                <a:solidFill>
                  <a:schemeClr val="tx1"/>
                </a:solidFill>
                <a:effectLst/>
                <a:latin typeface="+mn-lt"/>
                <a:ea typeface="+mn-ea"/>
                <a:cs typeface="+mn-cs"/>
              </a:rPr>
              <a:t>, as a result of 38 517 kWh of direct electricity consumption, which was not required to be procured, it is possible to save EUR 5 933 per year through planned PV system. The share of own-production results in overproduction of 8 853,62 kWh, which can be sold for EUR 531 a year. When taking in consideration rough system installation costs of EUR 40 109, the internal rate of return is 0,2 and the pay-back-time is 6,2 years</a:t>
            </a:r>
            <a:r>
              <a:rPr lang="lv-LV" sz="1200" kern="1200" dirty="0">
                <a:solidFill>
                  <a:schemeClr val="tx1"/>
                </a:solidFill>
                <a:effectLst/>
                <a:latin typeface="+mn-lt"/>
                <a:ea typeface="+mn-ea"/>
                <a:cs typeface="+mn-cs"/>
              </a:rPr>
              <a:t>.</a:t>
            </a:r>
            <a:br>
              <a:rPr lang="lv-LV" dirty="0">
                <a:effectLst/>
              </a:rPr>
            </a:b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19</a:t>
            </a:fld>
            <a:endParaRPr lang="lv-LV"/>
          </a:p>
        </p:txBody>
      </p:sp>
    </p:spTree>
    <p:extLst>
      <p:ext uri="{BB962C8B-B14F-4D97-AF65-F5344CB8AC3E}">
        <p14:creationId xmlns:p14="http://schemas.microsoft.com/office/powerpoint/2010/main" val="14378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Prosumer</a:t>
            </a:r>
            <a:r>
              <a:rPr lang="lv-LV" dirty="0"/>
              <a:t> </a:t>
            </a:r>
            <a:r>
              <a:rPr lang="lv-LV" dirty="0" err="1"/>
              <a:t>is</a:t>
            </a:r>
            <a:r>
              <a:rPr lang="lv-LV" dirty="0"/>
              <a:t> </a:t>
            </a:r>
            <a:r>
              <a:rPr lang="lv-LV" dirty="0" err="1"/>
              <a:t>electricity</a:t>
            </a:r>
            <a:r>
              <a:rPr lang="lv-LV" dirty="0"/>
              <a:t> </a:t>
            </a:r>
            <a:r>
              <a:rPr lang="lv-LV" dirty="0" err="1"/>
              <a:t>consumer</a:t>
            </a:r>
            <a:r>
              <a:rPr lang="lv-LV" dirty="0"/>
              <a:t> </a:t>
            </a:r>
            <a:r>
              <a:rPr lang="lv-LV" dirty="0" err="1"/>
              <a:t>that</a:t>
            </a:r>
            <a:r>
              <a:rPr lang="lv-LV" dirty="0"/>
              <a:t> </a:t>
            </a:r>
            <a:r>
              <a:rPr lang="lv-LV" dirty="0" err="1"/>
              <a:t>is</a:t>
            </a:r>
            <a:r>
              <a:rPr lang="lv-LV" dirty="0"/>
              <a:t> </a:t>
            </a:r>
            <a:r>
              <a:rPr lang="lv-LV" dirty="0" err="1"/>
              <a:t>producing</a:t>
            </a:r>
            <a:r>
              <a:rPr lang="lv-LV" dirty="0"/>
              <a:t> </a:t>
            </a:r>
            <a:r>
              <a:rPr lang="lv-LV" dirty="0" err="1"/>
              <a:t>energy</a:t>
            </a:r>
            <a:r>
              <a:rPr lang="lv-LV" dirty="0"/>
              <a:t> to </a:t>
            </a:r>
            <a:r>
              <a:rPr lang="lv-LV" dirty="0" err="1"/>
              <a:t>suport</a:t>
            </a:r>
            <a:r>
              <a:rPr lang="lv-LV" dirty="0"/>
              <a:t> </a:t>
            </a:r>
            <a:r>
              <a:rPr lang="lv-LV" dirty="0" err="1"/>
              <a:t>own</a:t>
            </a:r>
            <a:r>
              <a:rPr lang="lv-LV" dirty="0"/>
              <a:t> </a:t>
            </a:r>
            <a:r>
              <a:rPr lang="lv-LV" dirty="0" err="1"/>
              <a:t>consumption</a:t>
            </a:r>
            <a:r>
              <a:rPr lang="lv-LV" dirty="0"/>
              <a:t> </a:t>
            </a:r>
            <a:r>
              <a:rPr lang="lv-LV" dirty="0" err="1"/>
              <a:t>and</a:t>
            </a:r>
            <a:r>
              <a:rPr lang="lv-LV" dirty="0"/>
              <a:t> </a:t>
            </a:r>
            <a:r>
              <a:rPr lang="lv-LV" dirty="0" err="1"/>
              <a:t>has</a:t>
            </a:r>
            <a:r>
              <a:rPr lang="lv-LV" dirty="0"/>
              <a:t> </a:t>
            </a:r>
            <a:r>
              <a:rPr lang="lv-LV" dirty="0" err="1"/>
              <a:t>posibility</a:t>
            </a:r>
            <a:r>
              <a:rPr lang="lv-LV" dirty="0"/>
              <a:t> </a:t>
            </a:r>
            <a:r>
              <a:rPr lang="lv-LV" dirty="0" err="1"/>
              <a:t>for</a:t>
            </a:r>
            <a:r>
              <a:rPr lang="lv-LV" dirty="0"/>
              <a:t> </a:t>
            </a:r>
            <a:r>
              <a:rPr lang="lv-LV" dirty="0" err="1"/>
              <a:t>injection</a:t>
            </a:r>
            <a:r>
              <a:rPr lang="lv-LV" dirty="0"/>
              <a:t> </a:t>
            </a:r>
            <a:r>
              <a:rPr lang="lv-LV" dirty="0" err="1"/>
              <a:t>into</a:t>
            </a:r>
            <a:r>
              <a:rPr lang="lv-LV" dirty="0"/>
              <a:t> </a:t>
            </a:r>
            <a:r>
              <a:rPr lang="lv-LV" dirty="0" err="1"/>
              <a:t>grid</a:t>
            </a: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2</a:t>
            </a:fld>
            <a:endParaRPr lang="lv-LV"/>
          </a:p>
        </p:txBody>
      </p:sp>
    </p:spTree>
    <p:extLst>
      <p:ext uri="{BB962C8B-B14F-4D97-AF65-F5344CB8AC3E}">
        <p14:creationId xmlns:p14="http://schemas.microsoft.com/office/powerpoint/2010/main" val="36358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table </a:t>
            </a:r>
            <a:r>
              <a:rPr lang="en-US" sz="1200" b="0" kern="1200" dirty="0" err="1">
                <a:solidFill>
                  <a:schemeClr val="tx1"/>
                </a:solidFill>
                <a:effectLst/>
                <a:latin typeface="+mn-lt"/>
                <a:ea typeface="+mn-ea"/>
                <a:cs typeface="+mn-cs"/>
              </a:rPr>
              <a:t>summarises</a:t>
            </a:r>
            <a:r>
              <a:rPr lang="en-US" sz="1200" b="0" kern="1200" dirty="0">
                <a:solidFill>
                  <a:schemeClr val="tx1"/>
                </a:solidFill>
                <a:effectLst/>
                <a:latin typeface="+mn-lt"/>
                <a:ea typeface="+mn-ea"/>
                <a:cs typeface="+mn-cs"/>
              </a:rPr>
              <a:t> the results obtained for all scenarios. The repayment time is the smallest in scenario 4, when the system capacity was reduced and the necessary funds also decreased. On the other hand, the largest is in scenario 3, when capacity was increased. Scenario 2 has the highest degree of self-sufficiency since a storage system was installed that provides storage of unused energy for later periods. Unfortunately, due to the high costs of the storage system itself, it increases slightly the repayment time.</a:t>
            </a:r>
          </a:p>
          <a:p>
            <a:r>
              <a:rPr lang="en-US" sz="1200" b="0" kern="1200" dirty="0">
                <a:solidFill>
                  <a:schemeClr val="tx1"/>
                </a:solidFill>
                <a:effectLst/>
                <a:latin typeface="+mn-lt"/>
                <a:ea typeface="+mn-ea"/>
                <a:cs typeface="+mn-cs"/>
              </a:rPr>
              <a:t>In the case of Latvia, grants and subsidies are available, which makes it easier to set up PV systems, as shown in the table they can significantly reduce project costs and the time it is repaid.</a:t>
            </a:r>
            <a:endParaRPr lang="en-US" dirty="0">
              <a:effectLst/>
            </a:endParaRPr>
          </a:p>
          <a:p>
            <a:br>
              <a:rPr lang="en-US" dirty="0">
                <a:effectLst/>
              </a:rPr>
            </a:b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20</a:t>
            </a:fld>
            <a:endParaRPr lang="lv-LV"/>
          </a:p>
        </p:txBody>
      </p:sp>
    </p:spTree>
    <p:extLst>
      <p:ext uri="{BB962C8B-B14F-4D97-AF65-F5344CB8AC3E}">
        <p14:creationId xmlns:p14="http://schemas.microsoft.com/office/powerpoint/2010/main" val="562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F5638-2A80-C343-932D-9ED3F6FAAE8E}" type="slidenum">
              <a:rPr lang="lv-LV" smtClean="0"/>
              <a:t>3</a:t>
            </a:fld>
            <a:endParaRPr lang="lv-LV"/>
          </a:p>
        </p:txBody>
      </p:sp>
    </p:spTree>
    <p:extLst>
      <p:ext uri="{BB962C8B-B14F-4D97-AF65-F5344CB8AC3E}">
        <p14:creationId xmlns:p14="http://schemas.microsoft.com/office/powerpoint/2010/main" val="110230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4</a:t>
            </a:fld>
            <a:endParaRPr lang="lv-LV"/>
          </a:p>
        </p:txBody>
      </p:sp>
    </p:spTree>
    <p:extLst>
      <p:ext uri="{BB962C8B-B14F-4D97-AF65-F5344CB8AC3E}">
        <p14:creationId xmlns:p14="http://schemas.microsoft.com/office/powerpoint/2010/main" val="36358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5</a:t>
            </a:fld>
            <a:endParaRPr lang="lv-LV"/>
          </a:p>
        </p:txBody>
      </p:sp>
    </p:spTree>
    <p:extLst>
      <p:ext uri="{BB962C8B-B14F-4D97-AF65-F5344CB8AC3E}">
        <p14:creationId xmlns:p14="http://schemas.microsoft.com/office/powerpoint/2010/main" val="78305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6</a:t>
            </a:fld>
            <a:endParaRPr lang="lv-LV"/>
          </a:p>
        </p:txBody>
      </p:sp>
    </p:spTree>
    <p:extLst>
      <p:ext uri="{BB962C8B-B14F-4D97-AF65-F5344CB8AC3E}">
        <p14:creationId xmlns:p14="http://schemas.microsoft.com/office/powerpoint/2010/main" val="307076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dirty="0">
                <a:solidFill>
                  <a:schemeClr val="tx1">
                    <a:lumMod val="75000"/>
                    <a:lumOff val="25000"/>
                  </a:schemeClr>
                </a:solidFill>
                <a:effectLst/>
              </a:rPr>
              <a:t>Very briefly main information about tools:</a:t>
            </a:r>
          </a:p>
          <a:p>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7</a:t>
            </a:fld>
            <a:endParaRPr lang="lv-LV"/>
          </a:p>
        </p:txBody>
      </p:sp>
    </p:spTree>
    <p:extLst>
      <p:ext uri="{BB962C8B-B14F-4D97-AF65-F5344CB8AC3E}">
        <p14:creationId xmlns:p14="http://schemas.microsoft.com/office/powerpoint/2010/main" val="101824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err="1">
                <a:solidFill>
                  <a:schemeClr val="tx1">
                    <a:lumMod val="85000"/>
                    <a:lumOff val="15000"/>
                  </a:schemeClr>
                </a:solidFill>
              </a:rPr>
              <a:t>Photovoltaic</a:t>
            </a:r>
            <a:r>
              <a:rPr lang="lv-LV" sz="1200" dirty="0">
                <a:solidFill>
                  <a:schemeClr val="tx1">
                    <a:lumMod val="85000"/>
                    <a:lumOff val="15000"/>
                  </a:schemeClr>
                </a:solidFill>
              </a:rPr>
              <a:t> </a:t>
            </a:r>
            <a:r>
              <a:rPr lang="lv-LV" sz="1200" dirty="0" err="1">
                <a:solidFill>
                  <a:schemeClr val="tx1">
                    <a:lumMod val="85000"/>
                    <a:lumOff val="15000"/>
                  </a:schemeClr>
                </a:solidFill>
              </a:rPr>
              <a:t>systems</a:t>
            </a:r>
            <a:r>
              <a:rPr lang="lv-LV" sz="1200" dirty="0">
                <a:solidFill>
                  <a:schemeClr val="tx1">
                    <a:lumMod val="85000"/>
                    <a:lumOff val="15000"/>
                  </a:schemeClr>
                </a:solidFill>
              </a:rPr>
              <a:t> </a:t>
            </a:r>
            <a:r>
              <a:rPr lang="lv-LV" sz="1200" dirty="0" err="1">
                <a:solidFill>
                  <a:schemeClr val="tx1">
                    <a:lumMod val="85000"/>
                    <a:lumOff val="15000"/>
                  </a:schemeClr>
                </a:solidFill>
              </a:rPr>
              <a:t>basic</a:t>
            </a:r>
            <a:r>
              <a:rPr lang="lv-LV" sz="1200" dirty="0">
                <a:solidFill>
                  <a:schemeClr val="tx1">
                    <a:lumMod val="85000"/>
                    <a:lumOff val="15000"/>
                  </a:schemeClr>
                </a:solidFill>
              </a:rPr>
              <a:t> </a:t>
            </a:r>
            <a:r>
              <a:rPr lang="lv-LV" sz="1200" dirty="0" err="1">
                <a:solidFill>
                  <a:schemeClr val="tx1">
                    <a:lumMod val="85000"/>
                    <a:lumOff val="15000"/>
                  </a:schemeClr>
                </a:solidFill>
              </a:rPr>
              <a:t>principle</a:t>
            </a:r>
            <a:r>
              <a:rPr lang="lv-LV" sz="1200" dirty="0">
                <a:solidFill>
                  <a:schemeClr val="tx1">
                    <a:lumMod val="85000"/>
                    <a:lumOff val="15000"/>
                  </a:schemeClr>
                </a:solidFill>
              </a:rPr>
              <a:t> .</a:t>
            </a:r>
            <a:endParaRPr lang="lv-LV" dirty="0"/>
          </a:p>
          <a:p>
            <a:r>
              <a:rPr lang="en-GB" dirty="0"/>
              <a:t>Photovoltaic means the direct conversion of light into electrical energy</a:t>
            </a:r>
            <a:r>
              <a:rPr lang="lv-LV" baseline="0" dirty="0"/>
              <a:t> (</a:t>
            </a:r>
            <a:r>
              <a:rPr lang="lv-LV" baseline="0" dirty="0" err="1"/>
              <a:t>photo</a:t>
            </a:r>
            <a:r>
              <a:rPr lang="lv-LV" baseline="0" dirty="0"/>
              <a:t>=</a:t>
            </a:r>
            <a:r>
              <a:rPr lang="lv-LV" baseline="0" dirty="0" err="1"/>
              <a:t>light</a:t>
            </a:r>
            <a:r>
              <a:rPr lang="lv-LV" baseline="0" dirty="0"/>
              <a:t> and </a:t>
            </a:r>
            <a:r>
              <a:rPr lang="lv-LV" baseline="0" dirty="0" err="1"/>
              <a:t>voltaic</a:t>
            </a:r>
            <a:r>
              <a:rPr lang="lv-LV" baseline="0" dirty="0"/>
              <a:t>=</a:t>
            </a:r>
            <a:r>
              <a:rPr lang="lv-LV" baseline="0" dirty="0" err="1"/>
              <a:t>generating</a:t>
            </a:r>
            <a:r>
              <a:rPr lang="lv-LV" baseline="0" dirty="0"/>
              <a:t> </a:t>
            </a:r>
            <a:r>
              <a:rPr lang="lv-LV" baseline="0" dirty="0" err="1"/>
              <a:t>voltage</a:t>
            </a:r>
            <a:r>
              <a:rPr lang="lv-LV" baseline="0" dirty="0"/>
              <a:t>). </a:t>
            </a:r>
            <a:r>
              <a:rPr lang="lv-LV" baseline="0" dirty="0" err="1"/>
              <a:t>This</a:t>
            </a:r>
            <a:r>
              <a:rPr lang="lv-LV" baseline="0" dirty="0"/>
              <a:t> </a:t>
            </a:r>
            <a:r>
              <a:rPr lang="lv-LV" baseline="0" dirty="0" err="1"/>
              <a:t>is</a:t>
            </a:r>
            <a:r>
              <a:rPr lang="lv-LV" baseline="0" dirty="0"/>
              <a:t> </a:t>
            </a:r>
            <a:r>
              <a:rPr lang="lv-LV" baseline="0" dirty="0" err="1"/>
              <a:t>achieved</a:t>
            </a:r>
            <a:r>
              <a:rPr lang="en-GB" dirty="0"/>
              <a:t> using specific semiconductor material like silicon, gallium, cadmium, etc.</a:t>
            </a:r>
          </a:p>
          <a:p>
            <a:r>
              <a:rPr lang="en-US" sz="1200" b="0" i="0" u="none" strike="noStrike" kern="1200" baseline="0" dirty="0">
                <a:solidFill>
                  <a:schemeClr val="tx1"/>
                </a:solidFill>
                <a:latin typeface="Arial" charset="0"/>
                <a:ea typeface="+mn-ea"/>
                <a:cs typeface="+mn-cs"/>
              </a:rPr>
              <a:t>Therefore photovoltaic technology is used to convert light energy into electrical energy. This technology has been developed on the basis that </a:t>
            </a:r>
            <a:r>
              <a:rPr lang="en-US" sz="1200" b="1" i="0" u="none" strike="noStrike" kern="1200" baseline="0" dirty="0">
                <a:solidFill>
                  <a:schemeClr val="tx1"/>
                </a:solidFill>
                <a:latin typeface="Arial" charset="0"/>
                <a:ea typeface="+mn-ea"/>
                <a:cs typeface="+mn-cs"/>
              </a:rPr>
              <a:t>some semiconductor materials such as silicon generate voltage and current </a:t>
            </a:r>
            <a:r>
              <a:rPr lang="lv-LV" sz="1200" b="1" i="0" u="none" strike="noStrike" kern="1200" baseline="0" dirty="0" err="1">
                <a:solidFill>
                  <a:schemeClr val="tx1"/>
                </a:solidFill>
                <a:latin typeface="Arial" charset="0"/>
                <a:ea typeface="+mn-ea"/>
                <a:cs typeface="+mn-cs"/>
              </a:rPr>
              <a:t>when</a:t>
            </a:r>
            <a:r>
              <a:rPr lang="lv-LV" sz="1200" b="1" i="0" u="none" strike="noStrike" kern="1200" baseline="0" dirty="0">
                <a:solidFill>
                  <a:schemeClr val="tx1"/>
                </a:solidFill>
                <a:latin typeface="Arial" charset="0"/>
                <a:ea typeface="+mn-ea"/>
                <a:cs typeface="+mn-cs"/>
              </a:rPr>
              <a:t> </a:t>
            </a:r>
            <a:r>
              <a:rPr lang="lv-LV" sz="1200" b="1" i="0" u="none" strike="noStrike" kern="1200" baseline="0" dirty="0" err="1">
                <a:solidFill>
                  <a:schemeClr val="tx1"/>
                </a:solidFill>
                <a:latin typeface="Arial" charset="0"/>
                <a:ea typeface="+mn-ea"/>
                <a:cs typeface="+mn-cs"/>
              </a:rPr>
              <a:t>exposed</a:t>
            </a:r>
            <a:r>
              <a:rPr lang="lv-LV" sz="1200" b="1" i="0" u="none" strike="noStrike" kern="1200" baseline="0" dirty="0">
                <a:solidFill>
                  <a:schemeClr val="tx1"/>
                </a:solidFill>
                <a:latin typeface="Arial" charset="0"/>
                <a:ea typeface="+mn-ea"/>
                <a:cs typeface="+mn-cs"/>
              </a:rPr>
              <a:t> to </a:t>
            </a:r>
            <a:r>
              <a:rPr lang="lv-LV" sz="1200" b="1" i="0" u="none" strike="noStrike" kern="1200" baseline="0" dirty="0" err="1">
                <a:solidFill>
                  <a:schemeClr val="tx1"/>
                </a:solidFill>
                <a:latin typeface="Arial" charset="0"/>
                <a:ea typeface="+mn-ea"/>
                <a:cs typeface="+mn-cs"/>
              </a:rPr>
              <a:t>light</a:t>
            </a:r>
            <a:r>
              <a:rPr lang="lv-LV" sz="1200" b="0" i="0" u="none" strike="noStrike" kern="1200" baseline="0" dirty="0">
                <a:solidFill>
                  <a:schemeClr val="tx1"/>
                </a:solidFill>
                <a:latin typeface="Arial" charset="0"/>
                <a:ea typeface="+mn-ea"/>
                <a:cs typeface="+mn-cs"/>
              </a:rPr>
              <a:t>.</a:t>
            </a:r>
            <a:r>
              <a:rPr lang="en-GB" sz="1200" b="0" i="0" u="none" strike="noStrike" kern="1200" baseline="0" dirty="0">
                <a:solidFill>
                  <a:schemeClr val="tx1"/>
                </a:solidFill>
                <a:latin typeface="Arial" charset="0"/>
                <a:ea typeface="+mn-ea"/>
                <a:cs typeface="+mn-cs"/>
              </a:rPr>
              <a:t> Taking a crystalline cell as example</a:t>
            </a:r>
          </a:p>
          <a:p>
            <a:endParaRPr lang="en-GB" sz="1200" b="0" i="0" u="none" strike="noStrike" kern="1200" baseline="0" dirty="0">
              <a:solidFill>
                <a:schemeClr val="tx1"/>
              </a:solidFill>
              <a:latin typeface="Arial" charset="0"/>
              <a:ea typeface="+mn-ea"/>
              <a:cs typeface="+mn-cs"/>
            </a:endParaRPr>
          </a:p>
          <a:p>
            <a:r>
              <a:rPr lang="en-GB" sz="1200" b="0" i="0" u="none" strike="noStrike" kern="1200" baseline="0" dirty="0">
                <a:solidFill>
                  <a:schemeClr val="tx1"/>
                </a:solidFill>
                <a:latin typeface="Arial" charset="0"/>
                <a:ea typeface="+mn-ea"/>
                <a:cs typeface="+mn-cs"/>
              </a:rPr>
              <a:t>For explaining the working principle of a photovoltaic cell, the example of a silicon cells is shown. In a silicon material </a:t>
            </a:r>
            <a:r>
              <a:rPr lang="lv-LV" sz="1200" b="0" i="0" u="none" strike="noStrike" kern="1200" baseline="0" dirty="0">
                <a:solidFill>
                  <a:schemeClr val="tx1"/>
                </a:solidFill>
                <a:latin typeface="Arial" charset="0"/>
                <a:ea typeface="+mn-ea"/>
                <a:cs typeface="+mn-cs"/>
              </a:rPr>
              <a:t>«</a:t>
            </a:r>
            <a:r>
              <a:rPr lang="en-GB" sz="1200" b="0" i="1" u="none" strike="noStrike" kern="1200" baseline="0" dirty="0">
                <a:solidFill>
                  <a:schemeClr val="tx1"/>
                </a:solidFill>
                <a:latin typeface="Arial" charset="0"/>
                <a:ea typeface="+mn-ea"/>
                <a:cs typeface="+mn-cs"/>
              </a:rPr>
              <a:t>impurities</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called</a:t>
            </a:r>
            <a:r>
              <a:rPr lang="lv-LV" sz="1200" b="0" i="0" u="none" strike="noStrike" kern="1200" baseline="0" dirty="0">
                <a:solidFill>
                  <a:schemeClr val="tx1"/>
                </a:solidFill>
                <a:latin typeface="Arial" charset="0"/>
                <a:ea typeface="+mn-ea"/>
                <a:cs typeface="+mn-cs"/>
              </a:rPr>
              <a:t> doping atoms, </a:t>
            </a:r>
            <a:r>
              <a:rPr lang="lv-LV" sz="1200" b="0" i="0" u="none" strike="noStrike" kern="1200" baseline="0" dirty="0" err="1">
                <a:solidFill>
                  <a:schemeClr val="tx1"/>
                </a:solidFill>
                <a:latin typeface="Arial" charset="0"/>
                <a:ea typeface="+mn-ea"/>
                <a:cs typeface="+mn-cs"/>
              </a:rPr>
              <a:t>are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appositelly</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introduced</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intro</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crystal</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lattice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These</a:t>
            </a:r>
            <a:r>
              <a:rPr lang="lv-LV" sz="1200" b="0" i="0" u="none" strike="noStrike" kern="1200" baseline="0" dirty="0">
                <a:solidFill>
                  <a:schemeClr val="tx1"/>
                </a:solidFill>
                <a:latin typeface="Arial" charset="0"/>
                <a:ea typeface="+mn-ea"/>
                <a:cs typeface="+mn-cs"/>
              </a:rPr>
              <a:t> atoms </a:t>
            </a:r>
            <a:r>
              <a:rPr lang="lv-LV" sz="1200" b="0" i="0" u="none" strike="noStrike" kern="1200" baseline="0" dirty="0" err="1">
                <a:solidFill>
                  <a:schemeClr val="tx1"/>
                </a:solidFill>
                <a:latin typeface="Arial" charset="0"/>
                <a:ea typeface="+mn-ea"/>
                <a:cs typeface="+mn-cs"/>
              </a:rPr>
              <a:t>have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either</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one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more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or</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one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electron</a:t>
            </a:r>
            <a:r>
              <a:rPr lang="lv-LV" sz="1200" b="0" i="0" u="none" strike="noStrike" kern="1200" baseline="0" dirty="0">
                <a:solidFill>
                  <a:schemeClr val="tx1"/>
                </a:solidFill>
                <a:latin typeface="Arial" charset="0"/>
                <a:ea typeface="+mn-ea"/>
                <a:cs typeface="+mn-cs"/>
              </a:rPr>
              <a:t> less </a:t>
            </a:r>
            <a:r>
              <a:rPr lang="lv-LV" sz="1200" b="0" i="0" u="none" strike="noStrike" kern="1200" baseline="0" dirty="0" err="1">
                <a:solidFill>
                  <a:schemeClr val="tx1"/>
                </a:solidFill>
                <a:latin typeface="Arial" charset="0"/>
                <a:ea typeface="+mn-ea"/>
                <a:cs typeface="+mn-cs"/>
              </a:rPr>
              <a:t>compared</a:t>
            </a:r>
            <a:r>
              <a:rPr lang="lv-LV" sz="1200" b="0" i="0" u="none" strike="noStrike" kern="1200" baseline="0" dirty="0">
                <a:solidFill>
                  <a:schemeClr val="tx1"/>
                </a:solidFill>
                <a:latin typeface="Arial" charset="0"/>
                <a:ea typeface="+mn-ea"/>
                <a:cs typeface="+mn-cs"/>
              </a:rPr>
              <a:t> to </a:t>
            </a:r>
            <a:r>
              <a:rPr lang="lv-LV" sz="1200" b="0" i="0" u="none" strike="noStrike" kern="1200" baseline="0" dirty="0" err="1">
                <a:solidFill>
                  <a:schemeClr val="tx1"/>
                </a:solidFill>
                <a:latin typeface="Arial" charset="0"/>
                <a:ea typeface="+mn-ea"/>
                <a:cs typeface="+mn-cs"/>
              </a:rPr>
              <a:t>the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silicon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crystal</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Silicon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doped</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with</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an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extra</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aton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are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colled</a:t>
            </a:r>
            <a:r>
              <a:rPr lang="lv-LV" sz="1200" b="0" i="0" u="none" strike="noStrike" kern="1200" baseline="0" dirty="0">
                <a:solidFill>
                  <a:schemeClr val="tx1"/>
                </a:solidFill>
                <a:latin typeface="Arial" charset="0"/>
                <a:ea typeface="+mn-ea"/>
                <a:cs typeface="+mn-cs"/>
              </a:rPr>
              <a:t> </a:t>
            </a:r>
            <a:r>
              <a:rPr lang="lv-LV" sz="1200" b="1" i="0" u="none" strike="noStrike" kern="1200" baseline="0" dirty="0">
                <a:solidFill>
                  <a:schemeClr val="tx1"/>
                </a:solidFill>
                <a:latin typeface="Arial" charset="0"/>
                <a:ea typeface="+mn-ea"/>
                <a:cs typeface="+mn-cs"/>
              </a:rPr>
              <a:t>n-</a:t>
            </a:r>
            <a:r>
              <a:rPr lang="lv-LV" sz="1200" b="1" i="0" u="none" strike="noStrike" kern="1200" baseline="0" dirty="0" err="1">
                <a:solidFill>
                  <a:schemeClr val="tx1"/>
                </a:solidFill>
                <a:latin typeface="Arial" charset="0"/>
                <a:ea typeface="+mn-ea"/>
                <a:cs typeface="+mn-cs"/>
              </a:rPr>
              <a:t>type</a:t>
            </a:r>
            <a:r>
              <a:rPr lang="lv-LV" sz="1200" b="0" i="0" u="none" strike="noStrike" kern="1200" baseline="0" dirty="0">
                <a:solidFill>
                  <a:schemeClr val="tx1"/>
                </a:solidFill>
                <a:latin typeface="Arial" charset="0"/>
                <a:ea typeface="+mn-ea"/>
                <a:cs typeface="+mn-cs"/>
              </a:rPr>
              <a:t>; </a:t>
            </a:r>
            <a:r>
              <a:rPr lang="en-GB" sz="1200" b="0" i="0" u="none" strike="noStrike" kern="1200" baseline="0" dirty="0">
                <a:solidFill>
                  <a:schemeClr val="tx1"/>
                </a:solidFill>
                <a:latin typeface="Arial" charset="0"/>
                <a:ea typeface="+mn-ea"/>
                <a:cs typeface="+mn-cs"/>
              </a:rPr>
              <a:t>s</a:t>
            </a:r>
            <a:r>
              <a:rPr lang="lv-LV" sz="1200" b="0" i="0" u="none" strike="noStrike" kern="1200" baseline="0" dirty="0" err="1">
                <a:solidFill>
                  <a:schemeClr val="tx1"/>
                </a:solidFill>
                <a:latin typeface="Arial" charset="0"/>
                <a:ea typeface="+mn-ea"/>
                <a:cs typeface="+mn-cs"/>
              </a:rPr>
              <a:t>ilicon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doped</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with</a:t>
            </a:r>
            <a:r>
              <a:rPr lang="lv-LV" sz="1200" b="0" i="0" u="none" strike="noStrike" kern="1200" baseline="0" dirty="0">
                <a:solidFill>
                  <a:schemeClr val="tx1"/>
                </a:solidFill>
                <a:latin typeface="Arial" charset="0"/>
                <a:ea typeface="+mn-ea"/>
                <a:cs typeface="+mn-cs"/>
              </a:rPr>
              <a:t> a </a:t>
            </a:r>
            <a:r>
              <a:rPr lang="lv-LV" sz="1200" b="0" i="0" u="none" strike="noStrike" kern="1200" baseline="0" dirty="0" err="1">
                <a:solidFill>
                  <a:schemeClr val="tx1"/>
                </a:solidFill>
                <a:latin typeface="Arial" charset="0"/>
                <a:ea typeface="+mn-ea"/>
                <a:cs typeface="+mn-cs"/>
              </a:rPr>
              <a:t>missing</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electrin</a:t>
            </a:r>
            <a:r>
              <a:rPr lang="lv-LV" sz="1200" b="0" i="0" u="none" strike="noStrike" kern="1200" baseline="0" dirty="0">
                <a:solidFill>
                  <a:schemeClr val="tx1"/>
                </a:solidFill>
                <a:latin typeface="Arial" charset="0"/>
                <a:ea typeface="+mn-ea"/>
                <a:cs typeface="+mn-cs"/>
              </a:rPr>
              <a:t> atom </a:t>
            </a:r>
            <a:r>
              <a:rPr lang="lv-LV" sz="1200" b="0" i="0" u="none" strike="noStrike" kern="1200" baseline="0" dirty="0" err="1">
                <a:solidFill>
                  <a:schemeClr val="tx1"/>
                </a:solidFill>
                <a:latin typeface="Arial" charset="0"/>
                <a:ea typeface="+mn-ea"/>
                <a:cs typeface="+mn-cs"/>
              </a:rPr>
              <a:t>are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called</a:t>
            </a:r>
            <a:r>
              <a:rPr lang="lv-LV" sz="1200" b="0" i="0" u="none" strike="noStrike" kern="1200" baseline="0" dirty="0">
                <a:solidFill>
                  <a:schemeClr val="tx1"/>
                </a:solidFill>
                <a:latin typeface="Arial" charset="0"/>
                <a:ea typeface="+mn-ea"/>
                <a:cs typeface="+mn-cs"/>
              </a:rPr>
              <a:t> </a:t>
            </a:r>
            <a:r>
              <a:rPr lang="lv-LV" sz="1200" b="1" i="0" u="none" strike="noStrike" kern="1200" baseline="0" dirty="0">
                <a:solidFill>
                  <a:schemeClr val="tx1"/>
                </a:solidFill>
                <a:latin typeface="Arial" charset="0"/>
                <a:ea typeface="+mn-ea"/>
                <a:cs typeface="+mn-cs"/>
              </a:rPr>
              <a:t>p-</a:t>
            </a:r>
            <a:r>
              <a:rPr lang="lv-LV" sz="1200" b="1" i="0" u="none" strike="noStrike" kern="1200" baseline="0" dirty="0" err="1">
                <a:solidFill>
                  <a:schemeClr val="tx1"/>
                </a:solidFill>
                <a:latin typeface="Arial" charset="0"/>
                <a:ea typeface="+mn-ea"/>
                <a:cs typeface="+mn-cs"/>
              </a:rPr>
              <a:t>type</a:t>
            </a:r>
            <a:r>
              <a:rPr lang="lv-LV" sz="1200" b="0" i="0" u="none" strike="noStrike" kern="1200" baseline="0" dirty="0">
                <a:solidFill>
                  <a:schemeClr val="tx1"/>
                </a:solidFill>
                <a:latin typeface="Arial" charset="0"/>
                <a:ea typeface="+mn-ea"/>
                <a:cs typeface="+mn-cs"/>
              </a:rPr>
              <a:t>. </a:t>
            </a:r>
          </a:p>
          <a:p>
            <a:r>
              <a:rPr lang="lv-LV" sz="1200" b="0" i="0" u="none" strike="noStrike" kern="1200" baseline="0" dirty="0" err="1">
                <a:solidFill>
                  <a:schemeClr val="tx1"/>
                </a:solidFill>
                <a:latin typeface="Arial" charset="0"/>
                <a:ea typeface="+mn-ea"/>
                <a:cs typeface="+mn-cs"/>
              </a:rPr>
              <a:t>In</a:t>
            </a:r>
            <a:r>
              <a:rPr lang="lv-LV" sz="1200" b="0" i="0" u="none" strike="noStrike" kern="1200" baseline="0" dirty="0">
                <a:solidFill>
                  <a:schemeClr val="tx1"/>
                </a:solidFill>
                <a:latin typeface="Arial" charset="0"/>
                <a:ea typeface="+mn-ea"/>
                <a:cs typeface="+mn-cs"/>
              </a:rPr>
              <a:t> n-</a:t>
            </a:r>
            <a:r>
              <a:rPr lang="lv-LV" sz="1200" b="0" i="0" u="none" strike="noStrike" kern="1200" baseline="0" dirty="0" err="1">
                <a:solidFill>
                  <a:schemeClr val="tx1"/>
                </a:solidFill>
                <a:latin typeface="Arial" charset="0"/>
                <a:ea typeface="+mn-ea"/>
                <a:cs typeface="+mn-cs"/>
              </a:rPr>
              <a:t>type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marerial</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can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freely</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move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crystal</a:t>
            </a:r>
            <a:r>
              <a:rPr lang="lv-LV" sz="1200" b="0" i="0" u="none" strike="noStrike" kern="1200" baseline="0" dirty="0">
                <a:solidFill>
                  <a:schemeClr val="tx1"/>
                </a:solidFill>
                <a:latin typeface="Arial" charset="0"/>
                <a:ea typeface="+mn-ea"/>
                <a:cs typeface="+mn-cs"/>
              </a:rPr>
              <a:t> and </a:t>
            </a:r>
            <a:r>
              <a:rPr lang="lv-LV" sz="1200" b="0" i="0" u="none" strike="noStrike" kern="1200" baseline="0" dirty="0" err="1">
                <a:solidFill>
                  <a:schemeClr val="tx1"/>
                </a:solidFill>
                <a:latin typeface="Arial" charset="0"/>
                <a:ea typeface="+mn-ea"/>
                <a:cs typeface="+mn-cs"/>
              </a:rPr>
              <a:t>therefore</a:t>
            </a:r>
            <a:r>
              <a:rPr lang="lv-LV" sz="1200" b="0" i="0" u="none" strike="noStrike" kern="1200" baseline="0" dirty="0">
                <a:solidFill>
                  <a:schemeClr val="tx1"/>
                </a:solidFill>
                <a:latin typeface="Arial" charset="0"/>
                <a:ea typeface="+mn-ea"/>
                <a:cs typeface="+mn-cs"/>
              </a:rPr>
              <a:t> transport </a:t>
            </a:r>
            <a:r>
              <a:rPr lang="lv-LV" sz="1200" b="0" i="0" u="none" strike="noStrike" kern="1200" baseline="0" dirty="0" err="1">
                <a:solidFill>
                  <a:schemeClr val="tx1"/>
                </a:solidFill>
                <a:latin typeface="Arial" charset="0"/>
                <a:ea typeface="+mn-ea"/>
                <a:cs typeface="+mn-cs"/>
              </a:rPr>
              <a:t>an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electric</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charge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In</a:t>
            </a:r>
            <a:r>
              <a:rPr lang="lv-LV" sz="1200" b="0" i="0" u="none" strike="noStrike" kern="1200" baseline="0" dirty="0">
                <a:solidFill>
                  <a:schemeClr val="tx1"/>
                </a:solidFill>
                <a:latin typeface="Arial" charset="0"/>
                <a:ea typeface="+mn-ea"/>
                <a:cs typeface="+mn-cs"/>
              </a:rPr>
              <a:t> p-</a:t>
            </a:r>
            <a:r>
              <a:rPr lang="lv-LV" sz="1200" b="0" i="0" u="none" strike="noStrike" kern="1200" baseline="0" dirty="0" err="1">
                <a:solidFill>
                  <a:schemeClr val="tx1"/>
                </a:solidFill>
                <a:latin typeface="Arial" charset="0"/>
                <a:ea typeface="+mn-ea"/>
                <a:cs typeface="+mn-cs"/>
              </a:rPr>
              <a:t>type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there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is</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basically</a:t>
            </a:r>
            <a:r>
              <a:rPr lang="lv-LV" sz="1200" b="0" i="0" u="none" strike="noStrike" kern="1200" baseline="0" dirty="0">
                <a:solidFill>
                  <a:schemeClr val="tx1"/>
                </a:solidFill>
                <a:latin typeface="Arial" charset="0"/>
                <a:ea typeface="+mn-ea"/>
                <a:cs typeface="+mn-cs"/>
              </a:rPr>
              <a:t> a «</a:t>
            </a:r>
            <a:r>
              <a:rPr lang="lv-LV" sz="1200" b="0" i="0" u="none" strike="noStrike" kern="1200" baseline="0" dirty="0" err="1">
                <a:solidFill>
                  <a:schemeClr val="tx1"/>
                </a:solidFill>
                <a:latin typeface="Arial" charset="0"/>
                <a:ea typeface="+mn-ea"/>
                <a:cs typeface="+mn-cs"/>
              </a:rPr>
              <a:t>hole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for</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every</a:t>
            </a:r>
            <a:r>
              <a:rPr lang="lv-LV" sz="1200" b="0" i="0" u="none" strike="noStrike" kern="1200" baseline="0" dirty="0">
                <a:solidFill>
                  <a:schemeClr val="tx1"/>
                </a:solidFill>
                <a:latin typeface="Arial" charset="0"/>
                <a:ea typeface="+mn-ea"/>
                <a:cs typeface="+mn-cs"/>
              </a:rPr>
              <a:t> doping atom </a:t>
            </a:r>
            <a:r>
              <a:rPr lang="lv-LV" sz="1200" b="0" i="0" u="none" strike="noStrike" kern="1200" baseline="0" dirty="0" err="1">
                <a:solidFill>
                  <a:schemeClr val="tx1"/>
                </a:solidFill>
                <a:latin typeface="Arial" charset="0"/>
                <a:ea typeface="+mn-ea"/>
                <a:cs typeface="+mn-cs"/>
              </a:rPr>
              <a:t>added</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material</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This</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hole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can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be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filled</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in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by</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other</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electron</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but</a:t>
            </a:r>
            <a:r>
              <a:rPr lang="lv-LV" sz="1200" b="0" i="0" u="none" strike="noStrike" kern="1200" baseline="0" dirty="0">
                <a:solidFill>
                  <a:schemeClr val="tx1"/>
                </a:solidFill>
                <a:latin typeface="Arial" charset="0"/>
                <a:ea typeface="+mn-ea"/>
                <a:cs typeface="+mn-cs"/>
              </a:rPr>
              <a:t> </a:t>
            </a:r>
            <a:r>
              <a:rPr lang="en-GB" sz="1200" b="0" i="0" u="none" strike="noStrike" kern="1200" baseline="0" dirty="0">
                <a:solidFill>
                  <a:schemeClr val="tx1"/>
                </a:solidFill>
                <a:latin typeface="Arial" charset="0"/>
                <a:ea typeface="+mn-ea"/>
                <a:cs typeface="+mn-cs"/>
              </a:rPr>
              <a:t>then </a:t>
            </a:r>
            <a:r>
              <a:rPr lang="lv-LV" sz="1200" b="0" i="0" u="none" strike="noStrike" kern="1200" baseline="0" dirty="0" err="1">
                <a:solidFill>
                  <a:schemeClr val="tx1"/>
                </a:solidFill>
                <a:latin typeface="Arial" charset="0"/>
                <a:ea typeface="+mn-ea"/>
                <a:cs typeface="+mn-cs"/>
              </a:rPr>
              <a:t>creating</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another</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hole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somewhere</a:t>
            </a:r>
            <a:r>
              <a:rPr lang="lv-LV" sz="1200" b="0" i="0" u="none" strike="noStrike" kern="1200" baseline="0" dirty="0">
                <a:solidFill>
                  <a:schemeClr val="tx1"/>
                </a:solidFill>
                <a:latin typeface="Arial" charset="0"/>
                <a:ea typeface="+mn-ea"/>
                <a:cs typeface="+mn-cs"/>
              </a:rPr>
              <a:t> </a:t>
            </a:r>
            <a:r>
              <a:rPr lang="lv-LV" sz="1200" b="0" i="0" u="none" strike="noStrike" kern="1200" baseline="0" dirty="0" err="1">
                <a:solidFill>
                  <a:schemeClr val="tx1"/>
                </a:solidFill>
                <a:latin typeface="Arial" charset="0"/>
                <a:ea typeface="+mn-ea"/>
                <a:cs typeface="+mn-cs"/>
              </a:rPr>
              <a:t>else</a:t>
            </a:r>
            <a:r>
              <a:rPr lang="lv-LV" sz="1200" b="0" i="0" u="none" strike="noStrike" kern="1200" baseline="0" dirty="0">
                <a:solidFill>
                  <a:schemeClr val="tx1"/>
                </a:solidFill>
                <a:latin typeface="Arial" charset="0"/>
                <a:ea typeface="+mn-ea"/>
                <a:cs typeface="+mn-cs"/>
              </a:rPr>
              <a:t>.</a:t>
            </a:r>
          </a:p>
        </p:txBody>
      </p:sp>
      <p:sp>
        <p:nvSpPr>
          <p:cNvPr id="4" name="Slide Number Placeholder 3"/>
          <p:cNvSpPr>
            <a:spLocks noGrp="1"/>
          </p:cNvSpPr>
          <p:nvPr>
            <p:ph type="sldNum" sz="quarter" idx="5"/>
          </p:nvPr>
        </p:nvSpPr>
        <p:spPr/>
        <p:txBody>
          <a:bodyPr/>
          <a:lstStyle/>
          <a:p>
            <a:fld id="{A95F5638-2A80-C343-932D-9ED3F6FAAE8E}" type="slidenum">
              <a:rPr lang="lv-LV" smtClean="0"/>
              <a:t>8</a:t>
            </a:fld>
            <a:endParaRPr lang="lv-LV"/>
          </a:p>
        </p:txBody>
      </p:sp>
    </p:spTree>
    <p:extLst>
      <p:ext uri="{BB962C8B-B14F-4D97-AF65-F5344CB8AC3E}">
        <p14:creationId xmlns:p14="http://schemas.microsoft.com/office/powerpoint/2010/main" val="132144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market there are several sort of solar cells, from crystalline silicon cells (monocrystalline, polycrystalline) to thin layer cells. These are available in different sizes, </a:t>
            </a:r>
            <a:r>
              <a:rPr lang="en-US" dirty="0" err="1"/>
              <a:t>appareance</a:t>
            </a:r>
            <a:r>
              <a:rPr lang="en-US" dirty="0"/>
              <a:t>, </a:t>
            </a:r>
            <a:r>
              <a:rPr lang="en-US" dirty="0" err="1"/>
              <a:t>colour</a:t>
            </a:r>
            <a:r>
              <a:rPr lang="en-US" dirty="0"/>
              <a:t> and efficiencies.</a:t>
            </a:r>
            <a:endParaRPr lang="lv-LV" dirty="0"/>
          </a:p>
          <a:p>
            <a:r>
              <a:rPr lang="lv-LV" sz="1200" kern="1200" dirty="0" err="1">
                <a:solidFill>
                  <a:schemeClr val="tx1"/>
                </a:solidFill>
                <a:latin typeface="Arial" charset="0"/>
                <a:ea typeface="+mn-ea"/>
                <a:cs typeface="+mn-cs"/>
              </a:rPr>
              <a:t>In</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general</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crystalline Si</a:t>
            </a:r>
            <a:r>
              <a:rPr lang="lv-LV" sz="1200" kern="1200" dirty="0" err="1">
                <a:solidFill>
                  <a:schemeClr val="tx1"/>
                </a:solidFill>
                <a:latin typeface="Arial" charset="0"/>
                <a:ea typeface="+mn-ea"/>
                <a:cs typeface="+mn-cs"/>
              </a:rPr>
              <a:t>licon</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compared</a:t>
            </a:r>
            <a:r>
              <a:rPr lang="lv-LV" sz="1200" kern="1200" dirty="0">
                <a:solidFill>
                  <a:schemeClr val="tx1"/>
                </a:solidFill>
                <a:latin typeface="Arial" charset="0"/>
                <a:ea typeface="+mn-ea"/>
                <a:cs typeface="+mn-cs"/>
              </a:rPr>
              <a:t> to </a:t>
            </a:r>
            <a:r>
              <a:rPr lang="en-GB" sz="1200" kern="1200" dirty="0">
                <a:solidFill>
                  <a:schemeClr val="tx1"/>
                </a:solidFill>
                <a:latin typeface="Arial" charset="0"/>
                <a:ea typeface="+mn-ea"/>
                <a:cs typeface="+mn-cs"/>
              </a:rPr>
              <a:t>Thin Film PV Modules </a:t>
            </a:r>
            <a:r>
              <a:rPr lang="lv-LV" sz="1200" kern="1200" dirty="0" err="1">
                <a:solidFill>
                  <a:schemeClr val="tx1"/>
                </a:solidFill>
                <a:latin typeface="Arial" charset="0"/>
                <a:ea typeface="+mn-ea"/>
                <a:cs typeface="+mn-cs"/>
              </a:rPr>
              <a:t>presents</a:t>
            </a:r>
            <a:endParaRPr lang="en-GB" sz="1200" kern="1200" dirty="0">
              <a:solidFill>
                <a:schemeClr val="tx1"/>
              </a:solidFill>
              <a:latin typeface="Arial" charset="0"/>
              <a:ea typeface="+mn-ea"/>
              <a:cs typeface="+mn-cs"/>
            </a:endParaRPr>
          </a:p>
          <a:p>
            <a:pPr marL="171450" indent="-171450">
              <a:buFont typeface="Arial" panose="020B0604020202020204" pitchFamily="34" charset="0"/>
              <a:buChar char="•"/>
            </a:pPr>
            <a:r>
              <a:rPr lang="en-GB" sz="1200" kern="1200" dirty="0">
                <a:solidFill>
                  <a:schemeClr val="tx1"/>
                </a:solidFill>
                <a:latin typeface="Arial" charset="0"/>
                <a:ea typeface="+mn-ea"/>
                <a:cs typeface="+mn-cs"/>
              </a:rPr>
              <a:t>Crystalline Si</a:t>
            </a:r>
            <a:r>
              <a:rPr lang="lv-LV" sz="1200" kern="1200" dirty="0" err="1">
                <a:solidFill>
                  <a:schemeClr val="tx1"/>
                </a:solidFill>
                <a:latin typeface="Arial" charset="0"/>
                <a:ea typeface="+mn-ea"/>
                <a:cs typeface="+mn-cs"/>
              </a:rPr>
              <a:t>licon</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are</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the</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most</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mature </a:t>
            </a:r>
            <a:r>
              <a:rPr lang="lv-LV" sz="1200" kern="1200" dirty="0">
                <a:solidFill>
                  <a:schemeClr val="tx1"/>
                </a:solidFill>
                <a:latin typeface="Arial" charset="0"/>
                <a:ea typeface="+mn-ea"/>
                <a:cs typeface="+mn-cs"/>
              </a:rPr>
              <a:t>PV </a:t>
            </a:r>
            <a:r>
              <a:rPr lang="en-GB" sz="1200" kern="1200" dirty="0">
                <a:solidFill>
                  <a:schemeClr val="tx1"/>
                </a:solidFill>
                <a:latin typeface="Arial" charset="0"/>
                <a:ea typeface="+mn-ea"/>
                <a:cs typeface="+mn-cs"/>
              </a:rPr>
              <a:t>technology, </a:t>
            </a:r>
            <a:r>
              <a:rPr lang="lv-LV" sz="1200" kern="1200" dirty="0" err="1">
                <a:solidFill>
                  <a:schemeClr val="tx1"/>
                </a:solidFill>
                <a:latin typeface="Arial" charset="0"/>
                <a:ea typeface="+mn-ea"/>
                <a:cs typeface="+mn-cs"/>
              </a:rPr>
              <a:t>presenting</a:t>
            </a:r>
            <a:r>
              <a:rPr lang="lv-LV" sz="1200" kern="1200" baseline="0" dirty="0">
                <a:solidFill>
                  <a:schemeClr val="tx1"/>
                </a:solidFill>
                <a:latin typeface="Arial" charset="0"/>
                <a:ea typeface="+mn-ea"/>
                <a:cs typeface="+mn-cs"/>
              </a:rPr>
              <a:t> </a:t>
            </a:r>
            <a:r>
              <a:rPr lang="en-GB" sz="1200" kern="1200" dirty="0">
                <a:solidFill>
                  <a:schemeClr val="tx1"/>
                </a:solidFill>
                <a:latin typeface="Arial" charset="0"/>
                <a:ea typeface="+mn-ea"/>
                <a:cs typeface="+mn-cs"/>
              </a:rPr>
              <a:t>high efficiencies</a:t>
            </a:r>
            <a:r>
              <a:rPr lang="lv-LV" sz="1200" kern="1200" dirty="0">
                <a:solidFill>
                  <a:schemeClr val="tx1"/>
                </a:solidFill>
                <a:latin typeface="Arial" charset="0"/>
                <a:ea typeface="+mn-ea"/>
                <a:cs typeface="+mn-cs"/>
              </a:rPr>
              <a:t> and </a:t>
            </a:r>
            <a:r>
              <a:rPr lang="lv-LV" sz="1200" kern="1200" dirty="0" err="1">
                <a:solidFill>
                  <a:schemeClr val="tx1"/>
                </a:solidFill>
                <a:latin typeface="Arial" charset="0"/>
                <a:ea typeface="+mn-ea"/>
                <a:cs typeface="+mn-cs"/>
              </a:rPr>
              <a:t>therefore</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typically</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need</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lower</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space requirements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This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solution</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is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preferred</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for</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high</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power</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requirement</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with</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limited</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space</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for</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instllation</a:t>
            </a:r>
            <a:endParaRPr lang="lv-LV" sz="1200" kern="1200" dirty="0">
              <a:solidFill>
                <a:schemeClr val="tx1"/>
              </a:solidFill>
              <a:latin typeface="Arial" charset="0"/>
              <a:ea typeface="+mn-ea"/>
              <a:cs typeface="+mn-cs"/>
            </a:endParaRPr>
          </a:p>
          <a:p>
            <a:pPr marL="171450" indent="-171450">
              <a:buFont typeface="Arial" panose="020B0604020202020204" pitchFamily="34" charset="0"/>
              <a:buChar char="•"/>
            </a:pPr>
            <a:r>
              <a:rPr lang="en-GB" sz="1200" kern="1200" dirty="0">
                <a:solidFill>
                  <a:schemeClr val="tx1"/>
                </a:solidFill>
                <a:latin typeface="Arial" charset="0"/>
                <a:ea typeface="+mn-ea"/>
                <a:cs typeface="+mn-cs"/>
              </a:rPr>
              <a:t>Thin </a:t>
            </a:r>
            <a:r>
              <a:rPr lang="lv-LV" sz="1200" kern="1200" dirty="0" err="1">
                <a:solidFill>
                  <a:schemeClr val="tx1"/>
                </a:solidFill>
                <a:latin typeface="Arial" charset="0"/>
                <a:ea typeface="+mn-ea"/>
                <a:cs typeface="+mn-cs"/>
              </a:rPr>
              <a:t>film</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have</a:t>
            </a:r>
            <a:r>
              <a:rPr lang="lv-LV" sz="1200" kern="1200" dirty="0">
                <a:solidFill>
                  <a:schemeClr val="tx1"/>
                </a:solidFill>
                <a:latin typeface="Arial" charset="0"/>
                <a:ea typeface="+mn-ea"/>
                <a:cs typeface="+mn-cs"/>
              </a:rPr>
              <a:t> a </a:t>
            </a:r>
            <a:r>
              <a:rPr lang="en-GB" sz="1200" kern="1200" dirty="0">
                <a:solidFill>
                  <a:schemeClr val="tx1"/>
                </a:solidFill>
                <a:latin typeface="Arial" charset="0"/>
                <a:ea typeface="+mn-ea"/>
                <a:cs typeface="+mn-cs"/>
              </a:rPr>
              <a:t>superior temperature coefficients,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but</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slighly</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lower efficiencies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However</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they</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have</a:t>
            </a:r>
            <a:r>
              <a:rPr lang="lv-LV" sz="1200" kern="1200" dirty="0">
                <a:solidFill>
                  <a:schemeClr val="tx1"/>
                </a:solidFill>
                <a:latin typeface="Arial" charset="0"/>
                <a:ea typeface="+mn-ea"/>
                <a:cs typeface="+mn-cs"/>
              </a:rPr>
              <a:t> a </a:t>
            </a:r>
            <a:r>
              <a:rPr lang="lv-LV" sz="1200" kern="1200" dirty="0" err="1">
                <a:solidFill>
                  <a:schemeClr val="tx1"/>
                </a:solidFill>
                <a:latin typeface="Arial" charset="0"/>
                <a:ea typeface="+mn-ea"/>
                <a:cs typeface="+mn-cs"/>
              </a:rPr>
              <a:t>better</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low </a:t>
            </a:r>
            <a:r>
              <a:rPr lang="lv-LV" sz="1200" kern="1200" dirty="0" err="1">
                <a:solidFill>
                  <a:schemeClr val="tx1"/>
                </a:solidFill>
                <a:latin typeface="Arial" charset="0"/>
                <a:ea typeface="+mn-ea"/>
                <a:cs typeface="+mn-cs"/>
              </a:rPr>
              <a:t>level</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light behaviour, high performance ratios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In</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general</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they</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need</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higher</a:t>
            </a:r>
            <a:r>
              <a:rPr lang="lv-LV" sz="1200"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space requirements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This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solution</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is</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prefered</a:t>
            </a:r>
            <a:r>
              <a:rPr lang="lv-LV" sz="1200" kern="1200" dirty="0">
                <a:solidFill>
                  <a:schemeClr val="tx1"/>
                </a:solidFill>
                <a:latin typeface="Arial" charset="0"/>
                <a:ea typeface="+mn-ea"/>
                <a:cs typeface="+mn-cs"/>
              </a:rPr>
              <a:t> </a:t>
            </a:r>
            <a:r>
              <a:rPr lang="lv-LV" sz="1200" kern="1200" dirty="0" err="1">
                <a:solidFill>
                  <a:schemeClr val="tx1"/>
                </a:solidFill>
                <a:latin typeface="Arial" charset="0"/>
                <a:ea typeface="+mn-ea"/>
                <a:cs typeface="+mn-cs"/>
              </a:rPr>
              <a:t>where</a:t>
            </a:r>
            <a:r>
              <a:rPr lang="lv-LV" sz="1200" kern="1200" baseline="0" dirty="0">
                <a:solidFill>
                  <a:schemeClr val="tx1"/>
                </a:solidFill>
                <a:latin typeface="Arial" charset="0"/>
                <a:ea typeface="+mn-ea"/>
                <a:cs typeface="+mn-cs"/>
              </a:rPr>
              <a:t> </a:t>
            </a:r>
            <a:r>
              <a:rPr lang="lv-LV" sz="1200" kern="1200" baseline="0" dirty="0" err="1">
                <a:solidFill>
                  <a:schemeClr val="tx1"/>
                </a:solidFill>
                <a:latin typeface="Arial" charset="0"/>
                <a:ea typeface="+mn-ea"/>
                <a:cs typeface="+mn-cs"/>
              </a:rPr>
              <a:t>there</a:t>
            </a:r>
            <a:r>
              <a:rPr lang="lv-LV" sz="1200" kern="1200" baseline="0" dirty="0">
                <a:solidFill>
                  <a:schemeClr val="tx1"/>
                </a:solidFill>
                <a:latin typeface="Arial" charset="0"/>
                <a:ea typeface="+mn-ea"/>
                <a:cs typeface="+mn-cs"/>
              </a:rPr>
              <a:t> a </a:t>
            </a:r>
            <a:r>
              <a:rPr lang="lv-LV" sz="1200" kern="1200" baseline="0" dirty="0" err="1">
                <a:solidFill>
                  <a:schemeClr val="tx1"/>
                </a:solidFill>
                <a:latin typeface="Arial" charset="0"/>
                <a:ea typeface="+mn-ea"/>
                <a:cs typeface="+mn-cs"/>
              </a:rPr>
              <a:t>not</a:t>
            </a:r>
            <a:r>
              <a:rPr lang="lv-LV" sz="1200" kern="1200" baseline="0" dirty="0">
                <a:solidFill>
                  <a:schemeClr val="tx1"/>
                </a:solidFill>
                <a:latin typeface="Arial" charset="0"/>
                <a:ea typeface="+mn-ea"/>
                <a:cs typeface="+mn-cs"/>
              </a:rPr>
              <a:t> </a:t>
            </a:r>
            <a:r>
              <a:rPr lang="lv-LV" sz="1200" kern="1200" baseline="0" dirty="0" err="1">
                <a:solidFill>
                  <a:schemeClr val="tx1"/>
                </a:solidFill>
                <a:latin typeface="Arial" charset="0"/>
                <a:ea typeface="+mn-ea"/>
                <a:cs typeface="+mn-cs"/>
              </a:rPr>
              <a:t>particular</a:t>
            </a:r>
            <a:r>
              <a:rPr lang="lv-LV" sz="1200" kern="1200" baseline="0" dirty="0">
                <a:solidFill>
                  <a:schemeClr val="tx1"/>
                </a:solidFill>
                <a:latin typeface="Arial" charset="0"/>
                <a:ea typeface="+mn-ea"/>
                <a:cs typeface="+mn-cs"/>
              </a:rPr>
              <a:t> </a:t>
            </a:r>
            <a:r>
              <a:rPr lang="lv-LV" sz="1200" kern="1200" baseline="0" dirty="0" err="1">
                <a:solidFill>
                  <a:schemeClr val="tx1"/>
                </a:solidFill>
                <a:latin typeface="Arial" charset="0"/>
                <a:ea typeface="+mn-ea"/>
                <a:cs typeface="+mn-cs"/>
              </a:rPr>
              <a:t>installation</a:t>
            </a:r>
            <a:r>
              <a:rPr lang="lv-LV" sz="1200" kern="1200" baseline="0" dirty="0">
                <a:solidFill>
                  <a:schemeClr val="tx1"/>
                </a:solidFill>
                <a:latin typeface="Arial" charset="0"/>
                <a:ea typeface="+mn-ea"/>
                <a:cs typeface="+mn-cs"/>
              </a:rPr>
              <a:t> </a:t>
            </a:r>
            <a:r>
              <a:rPr lang="lv-LV" sz="1200" kern="1200" baseline="0" dirty="0" err="1">
                <a:solidFill>
                  <a:schemeClr val="tx1"/>
                </a:solidFill>
                <a:latin typeface="Arial" charset="0"/>
                <a:ea typeface="+mn-ea"/>
                <a:cs typeface="+mn-cs"/>
              </a:rPr>
              <a:t>space</a:t>
            </a:r>
            <a:r>
              <a:rPr lang="lv-LV" sz="1200" kern="1200" baseline="0" dirty="0">
                <a:solidFill>
                  <a:schemeClr val="tx1"/>
                </a:solidFill>
                <a:latin typeface="Arial" charset="0"/>
                <a:ea typeface="+mn-ea"/>
                <a:cs typeface="+mn-cs"/>
              </a:rPr>
              <a:t> </a:t>
            </a:r>
            <a:r>
              <a:rPr lang="lv-LV" sz="1200" kern="1200" baseline="0" dirty="0" err="1">
                <a:solidFill>
                  <a:schemeClr val="tx1"/>
                </a:solidFill>
                <a:latin typeface="Arial" charset="0"/>
                <a:ea typeface="+mn-ea"/>
                <a:cs typeface="+mn-cs"/>
              </a:rPr>
              <a:t>requirements</a:t>
            </a:r>
            <a:r>
              <a:rPr lang="lv-LV" sz="1200" kern="1200" baseline="0" dirty="0">
                <a:solidFill>
                  <a:schemeClr val="tx1"/>
                </a:solidFill>
                <a:latin typeface="Arial" charset="0"/>
                <a:ea typeface="+mn-ea"/>
                <a:cs typeface="+mn-cs"/>
              </a:rPr>
              <a:t>, </a:t>
            </a:r>
            <a:r>
              <a:rPr lang="lv-LV" sz="1200" kern="1200" baseline="0" dirty="0" err="1">
                <a:solidFill>
                  <a:schemeClr val="tx1"/>
                </a:solidFill>
                <a:latin typeface="Arial" charset="0"/>
                <a:ea typeface="+mn-ea"/>
                <a:cs typeface="+mn-cs"/>
              </a:rPr>
              <a:t>the</a:t>
            </a:r>
            <a:r>
              <a:rPr lang="lv-LV" sz="1200" kern="1200" baseline="0" dirty="0">
                <a:solidFill>
                  <a:schemeClr val="tx1"/>
                </a:solidFill>
                <a:latin typeface="Arial" charset="0"/>
                <a:ea typeface="+mn-ea"/>
                <a:cs typeface="+mn-cs"/>
              </a:rPr>
              <a:t> </a:t>
            </a:r>
            <a:r>
              <a:rPr lang="en-GB" sz="1200" kern="1200" baseline="0" dirty="0">
                <a:solidFill>
                  <a:schemeClr val="tx1"/>
                </a:solidFill>
                <a:latin typeface="Arial" charset="0"/>
                <a:ea typeface="+mn-ea"/>
                <a:cs typeface="+mn-cs"/>
              </a:rPr>
              <a:t>location of the installation presents low or diffuse light conditions and/or high ambient temperatures.</a:t>
            </a:r>
          </a:p>
          <a:p>
            <a:pPr marL="171450" indent="-171450">
              <a:buFont typeface="Arial" panose="020B0604020202020204" pitchFamily="34" charset="0"/>
              <a:buChar char="•"/>
            </a:pPr>
            <a:endParaRPr lang="lv-LV" dirty="0"/>
          </a:p>
        </p:txBody>
      </p:sp>
      <p:sp>
        <p:nvSpPr>
          <p:cNvPr id="4" name="Slide Number Placeholder 3"/>
          <p:cNvSpPr>
            <a:spLocks noGrp="1"/>
          </p:cNvSpPr>
          <p:nvPr>
            <p:ph type="sldNum" sz="quarter" idx="5"/>
          </p:nvPr>
        </p:nvSpPr>
        <p:spPr/>
        <p:txBody>
          <a:bodyPr/>
          <a:lstStyle/>
          <a:p>
            <a:fld id="{A95F5638-2A80-C343-932D-9ED3F6FAAE8E}" type="slidenum">
              <a:rPr lang="lv-LV" smtClean="0"/>
              <a:t>9</a:t>
            </a:fld>
            <a:endParaRPr lang="lv-LV"/>
          </a:p>
        </p:txBody>
      </p:sp>
    </p:spTree>
    <p:extLst>
      <p:ext uri="{BB962C8B-B14F-4D97-AF65-F5344CB8AC3E}">
        <p14:creationId xmlns:p14="http://schemas.microsoft.com/office/powerpoint/2010/main" val="275461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CBCE18-E83B-4522-9E4E-D288980553A7}"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556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BFDA98-B670-4AA1-85F1-4BB4A7A41FD1}"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742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7D283-373E-45F3-9391-904868FFA46B}"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862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F08DDA-ADBE-454D-B1FB-B3765A473FAB}"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374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4460FC-C604-4470-930E-C332099A3959}"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6667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A49B4B-319B-4678-A5FC-6FB68D25F230}"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4342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85852-A871-4AFA-B4C3-1C5B14DE1177}"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10128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29DA5-5077-48E3-8B67-D0431BAF7BF3}" type="datetime1">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61195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114D7F-CA48-4712-B35F-D2AAB5A88F37}" type="datetime1">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86289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0F4031-FE3F-4719-A3F2-C31B3212D38D}" type="datetime1">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5483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C25ED2-50B3-4247-808C-6A44083C276A}" type="datetime1">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172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F048A-8587-465C-BD19-F657B3EB87AA}"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370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7EB782-C59B-4604-9B35-3680D1AB36EF}"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03973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B7CF5-C068-448B-A1D2-A6CB61A7FB80}"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1220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DDB518-77D3-4D54-9E8B-2B2F2EF7E5C6}"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079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00B38-FCE1-478C-BC5A-BC7FAE88E450}"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20768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7424A-2FCC-401B-B7EE-C248C8C5E6DA}"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401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E2F373-31B4-4C61-829C-3FC94F371372}"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5499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D2172-5940-4179-8357-41B5FBCFDAF7}"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631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8D0CB6-D2CE-4AAB-A20B-F77F6F50FAE8}" type="datetime1">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7620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D54DDE-AB9A-4F8C-A0B7-B3FA107C89DC}" type="datetime1">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13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753D01-A3F1-4780-9C16-AA95C92AB5DE}" type="datetime1">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2785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B9CBA2-BD6B-42AF-AF6F-39A178270100}"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1041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F9D180-9DDF-429D-8223-C631519661C4}" type="datetime1">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626127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621005-BF83-4B0B-9A82-86BD720BDC76}"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0678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A304DB-52BC-4C91-B43E-00C66B4D83C9}"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7375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6D07-15BA-4C75-95DD-CD6EF40A7796}"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955367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0316D-2FD4-4A4F-BD97-11325FC686CE}"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01671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31E3-FAC2-4F66-84B1-25E0AA191D51}"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06739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98338B-DCBA-4CF5-8E31-54C20D0FDE8C}"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35415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BCCF2-BEC8-41DA-8D6A-428DB48105FD}"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9220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67404A-A2E7-492D-8860-79E958ACAB45}" type="datetime1">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7897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F6796A-4A94-472D-8C89-93FACAFADAEA}" type="datetime1">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7277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FBD15D-5474-4A4E-B937-4413D9E2E2A3}"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94227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7ECEC9-81CE-49FC-8008-07F2FD13FA6C}" type="datetime1">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66861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9375B2-063B-4C9C-A2AD-BAC1BA65356B}" type="datetime1">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640036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0EC04A-D439-47C3-9D08-EC9435EC5F19}"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1771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66619-0AF1-4BA0-9BF8-BBFD3529A1ED}"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83889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656FA-AB56-4D20-BFC7-F00CF66138D9}"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171201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C1D49-9BD1-4139-9E55-A4BB2B9655D3}"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9822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B9761-13F3-4728-A4A4-C629D1324582}"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69773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AEA158-B794-4043-8166-77CC01305437}"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564093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FF2191-EB6E-4F45-8113-678A83397199}"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09009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BF9C67-BA41-439F-8F17-DDA3F8666F8E}" type="datetime1">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6372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05723A-1510-4D80-97F3-387AC84F39EB}" type="datetime1">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18171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4CA968-37C5-4BB6-A729-5A8DA557AC09}" type="datetime1">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442767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E4DFF9-053F-4954-8C45-1995BB5F287E}" type="datetime1">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78626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E5E8B4-AB89-441A-95EB-906BB564D559}" type="datetime1">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2904277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DA8D4E-E8D6-45CC-B9A8-1DFFE897EF95}"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77784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4BC438-29EB-48E2-9B44-DEC96179C806}"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84434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25A78-FFA5-4CC4-9FF8-0931918B8473}" type="datetime1">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8897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6F9-33F4-4E4D-B9C7-0656C2F70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338276F-9598-422D-8052-DFAA2C60B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A13080F-7F2F-4C5F-AEBE-300D4D20706D}"/>
              </a:ext>
            </a:extLst>
          </p:cNvPr>
          <p:cNvSpPr>
            <a:spLocks noGrp="1"/>
          </p:cNvSpPr>
          <p:nvPr>
            <p:ph type="dt" sz="half" idx="10"/>
          </p:nvPr>
        </p:nvSpPr>
        <p:spPr/>
        <p:txBody>
          <a:bodyPr/>
          <a:lstStyle/>
          <a:p>
            <a:fld id="{ED44172D-C19B-4924-A4EE-CE29112A2FF6}" type="datetime1">
              <a:rPr lang="lv-LV" smtClean="0"/>
              <a:t>09.09.2020</a:t>
            </a:fld>
            <a:endParaRPr lang="lv-LV"/>
          </a:p>
        </p:txBody>
      </p:sp>
      <p:sp>
        <p:nvSpPr>
          <p:cNvPr id="5" name="Footer Placeholder 4">
            <a:extLst>
              <a:ext uri="{FF2B5EF4-FFF2-40B4-BE49-F238E27FC236}">
                <a16:creationId xmlns:a16="http://schemas.microsoft.com/office/drawing/2014/main" id="{C0EB1792-1CA6-4126-A829-DF162A9741D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E24DBC-8AB9-4BD8-89FF-AFA4FB61EB8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49014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B148-7840-4EC4-9992-C72DB9577DD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CD9744B-B3ED-4846-9D27-9186F4965D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59DED39-69E7-49F2-9ED2-4B710A172377}"/>
              </a:ext>
            </a:extLst>
          </p:cNvPr>
          <p:cNvSpPr>
            <a:spLocks noGrp="1"/>
          </p:cNvSpPr>
          <p:nvPr>
            <p:ph type="dt" sz="half" idx="10"/>
          </p:nvPr>
        </p:nvSpPr>
        <p:spPr/>
        <p:txBody>
          <a:bodyPr/>
          <a:lstStyle/>
          <a:p>
            <a:fld id="{9BABD11E-35DD-43FA-AD21-25FA0C41B849}" type="datetime1">
              <a:rPr lang="lv-LV" smtClean="0"/>
              <a:t>09.09.2020</a:t>
            </a:fld>
            <a:endParaRPr lang="lv-LV"/>
          </a:p>
        </p:txBody>
      </p:sp>
      <p:sp>
        <p:nvSpPr>
          <p:cNvPr id="5" name="Footer Placeholder 4">
            <a:extLst>
              <a:ext uri="{FF2B5EF4-FFF2-40B4-BE49-F238E27FC236}">
                <a16:creationId xmlns:a16="http://schemas.microsoft.com/office/drawing/2014/main" id="{21760668-4C26-44DC-B700-BF6AAB7FDD7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8A0B3DF-CBAF-4648-977F-032F456A251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16121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544C-E10C-4EA2-8BE4-3A18E5AA4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D650F71-0619-4A20-B859-C3F591CA5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DF2C0-31FB-4179-BE6B-5344A0A9566D}"/>
              </a:ext>
            </a:extLst>
          </p:cNvPr>
          <p:cNvSpPr>
            <a:spLocks noGrp="1"/>
          </p:cNvSpPr>
          <p:nvPr>
            <p:ph type="dt" sz="half" idx="10"/>
          </p:nvPr>
        </p:nvSpPr>
        <p:spPr/>
        <p:txBody>
          <a:bodyPr/>
          <a:lstStyle/>
          <a:p>
            <a:fld id="{4D38E878-4FFF-4370-8F51-3DC1FAE2537E}" type="datetime1">
              <a:rPr lang="lv-LV" smtClean="0"/>
              <a:t>09.09.2020</a:t>
            </a:fld>
            <a:endParaRPr lang="lv-LV"/>
          </a:p>
        </p:txBody>
      </p:sp>
      <p:sp>
        <p:nvSpPr>
          <p:cNvPr id="5" name="Footer Placeholder 4">
            <a:extLst>
              <a:ext uri="{FF2B5EF4-FFF2-40B4-BE49-F238E27FC236}">
                <a16:creationId xmlns:a16="http://schemas.microsoft.com/office/drawing/2014/main" id="{EA1F0F97-78C2-4EEA-BEC9-0300F6E08C1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B449305-8F66-470F-82B6-B1B0D6073D9E}"/>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028876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0E39-D5DE-4E5B-931D-A32D6C5DB50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AB19E82-849A-4900-93F9-7B5F6154A3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1DB2A45-04E5-4E4A-89C5-BED46AD03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7E6D840-7306-46D5-979B-58936E058916}"/>
              </a:ext>
            </a:extLst>
          </p:cNvPr>
          <p:cNvSpPr>
            <a:spLocks noGrp="1"/>
          </p:cNvSpPr>
          <p:nvPr>
            <p:ph type="dt" sz="half" idx="10"/>
          </p:nvPr>
        </p:nvSpPr>
        <p:spPr/>
        <p:txBody>
          <a:bodyPr/>
          <a:lstStyle/>
          <a:p>
            <a:fld id="{754DE026-5B7C-4CCA-BCF8-9CFA25504B35}" type="datetime1">
              <a:rPr lang="lv-LV" smtClean="0"/>
              <a:t>09.09.2020</a:t>
            </a:fld>
            <a:endParaRPr lang="lv-LV"/>
          </a:p>
        </p:txBody>
      </p:sp>
      <p:sp>
        <p:nvSpPr>
          <p:cNvPr id="6" name="Footer Placeholder 5">
            <a:extLst>
              <a:ext uri="{FF2B5EF4-FFF2-40B4-BE49-F238E27FC236}">
                <a16:creationId xmlns:a16="http://schemas.microsoft.com/office/drawing/2014/main" id="{5241BCE7-AC3B-4504-B5DE-6E77CB965C6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B74FF43-786E-4571-852B-42E07A7C17D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26206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40AEE1-E9A6-412E-A28D-4C6C3352A3A1}" type="datetime1">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692041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E94-B363-4850-BF55-6365CEAFBA2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51351B9-00CB-4B7E-B85B-3E549058B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7E7E9C-6E71-4351-B07D-C403EDEAA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3DE4BC4-51F0-4172-ABCE-D1C715099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DDF1B9-BC42-4A11-B645-97323511E2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93029C6-A7E5-42EC-AC8E-063E7E2868C3}"/>
              </a:ext>
            </a:extLst>
          </p:cNvPr>
          <p:cNvSpPr>
            <a:spLocks noGrp="1"/>
          </p:cNvSpPr>
          <p:nvPr>
            <p:ph type="dt" sz="half" idx="10"/>
          </p:nvPr>
        </p:nvSpPr>
        <p:spPr/>
        <p:txBody>
          <a:bodyPr/>
          <a:lstStyle/>
          <a:p>
            <a:fld id="{CAF294F1-4BD9-478A-9C06-4EA56A62026A}" type="datetime1">
              <a:rPr lang="lv-LV" smtClean="0"/>
              <a:t>09.09.2020</a:t>
            </a:fld>
            <a:endParaRPr lang="lv-LV"/>
          </a:p>
        </p:txBody>
      </p:sp>
      <p:sp>
        <p:nvSpPr>
          <p:cNvPr id="8" name="Footer Placeholder 7">
            <a:extLst>
              <a:ext uri="{FF2B5EF4-FFF2-40B4-BE49-F238E27FC236}">
                <a16:creationId xmlns:a16="http://schemas.microsoft.com/office/drawing/2014/main" id="{8BEA9ECA-DA5D-446D-954D-B5914E44F4D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1684530-8D35-4A62-8929-10B5C4F93DB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1367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9D63-8EE1-4DBD-A50F-AB50A23600D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3811D76-270A-4E70-B88E-6A08150FBC54}"/>
              </a:ext>
            </a:extLst>
          </p:cNvPr>
          <p:cNvSpPr>
            <a:spLocks noGrp="1"/>
          </p:cNvSpPr>
          <p:nvPr>
            <p:ph type="dt" sz="half" idx="10"/>
          </p:nvPr>
        </p:nvSpPr>
        <p:spPr/>
        <p:txBody>
          <a:bodyPr/>
          <a:lstStyle/>
          <a:p>
            <a:fld id="{4DE0D8CF-F48A-4CFD-A224-4240BE456B37}" type="datetime1">
              <a:rPr lang="lv-LV" smtClean="0"/>
              <a:t>09.09.2020</a:t>
            </a:fld>
            <a:endParaRPr lang="lv-LV"/>
          </a:p>
        </p:txBody>
      </p:sp>
      <p:sp>
        <p:nvSpPr>
          <p:cNvPr id="4" name="Footer Placeholder 3">
            <a:extLst>
              <a:ext uri="{FF2B5EF4-FFF2-40B4-BE49-F238E27FC236}">
                <a16:creationId xmlns:a16="http://schemas.microsoft.com/office/drawing/2014/main" id="{EB16D5CC-06E0-4DF2-A999-4D79599F4A8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11409F0-7F1D-454F-A69F-A1581E9F53BF}"/>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223558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66BE0-0A5D-4C6F-B13E-79AB9217FD9E}"/>
              </a:ext>
            </a:extLst>
          </p:cNvPr>
          <p:cNvSpPr>
            <a:spLocks noGrp="1"/>
          </p:cNvSpPr>
          <p:nvPr>
            <p:ph type="dt" sz="half" idx="10"/>
          </p:nvPr>
        </p:nvSpPr>
        <p:spPr/>
        <p:txBody>
          <a:bodyPr/>
          <a:lstStyle/>
          <a:p>
            <a:fld id="{97A73562-9064-4E21-8BD9-8216C62F9036}" type="datetime1">
              <a:rPr lang="lv-LV" smtClean="0"/>
              <a:t>09.09.2020</a:t>
            </a:fld>
            <a:endParaRPr lang="lv-LV"/>
          </a:p>
        </p:txBody>
      </p:sp>
      <p:sp>
        <p:nvSpPr>
          <p:cNvPr id="3" name="Footer Placeholder 2">
            <a:extLst>
              <a:ext uri="{FF2B5EF4-FFF2-40B4-BE49-F238E27FC236}">
                <a16:creationId xmlns:a16="http://schemas.microsoft.com/office/drawing/2014/main" id="{35D3E914-69CC-4594-ABA9-6FBF09FB1AD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D22D1AF-0321-4152-BDDF-1CB0315198C7}"/>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3102749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E17E-1744-4EC2-8C75-88DAF61A7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E20059C-0E93-4DF3-A2F1-972EED2B6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79D3B7F9-AFD7-40DA-AE53-80FBE0FC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2A05A0-261D-4A40-97C1-5673411BD5B5}"/>
              </a:ext>
            </a:extLst>
          </p:cNvPr>
          <p:cNvSpPr>
            <a:spLocks noGrp="1"/>
          </p:cNvSpPr>
          <p:nvPr>
            <p:ph type="dt" sz="half" idx="10"/>
          </p:nvPr>
        </p:nvSpPr>
        <p:spPr/>
        <p:txBody>
          <a:bodyPr/>
          <a:lstStyle/>
          <a:p>
            <a:fld id="{F5090972-1902-4BE4-984E-F99728C5B108}" type="datetime1">
              <a:rPr lang="lv-LV" smtClean="0"/>
              <a:t>09.09.2020</a:t>
            </a:fld>
            <a:endParaRPr lang="lv-LV"/>
          </a:p>
        </p:txBody>
      </p:sp>
      <p:sp>
        <p:nvSpPr>
          <p:cNvPr id="6" name="Footer Placeholder 5">
            <a:extLst>
              <a:ext uri="{FF2B5EF4-FFF2-40B4-BE49-F238E27FC236}">
                <a16:creationId xmlns:a16="http://schemas.microsoft.com/office/drawing/2014/main" id="{2E35164D-5561-43F5-9AB4-ED5F25E4697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42C5D0C-CC73-475F-BE3E-16874B18F2A6}"/>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63383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BC87-E2BD-44D8-84AA-81DEE1B90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EF85F48-2D70-4467-A072-F4FDC5E86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FFC6EF5-13EE-453A-9936-2DDB8CF7C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87B09-87BF-4E9C-8AEF-369B4B94D75D}"/>
              </a:ext>
            </a:extLst>
          </p:cNvPr>
          <p:cNvSpPr>
            <a:spLocks noGrp="1"/>
          </p:cNvSpPr>
          <p:nvPr>
            <p:ph type="dt" sz="half" idx="10"/>
          </p:nvPr>
        </p:nvSpPr>
        <p:spPr/>
        <p:txBody>
          <a:bodyPr/>
          <a:lstStyle/>
          <a:p>
            <a:fld id="{DE906908-C60D-4CD3-B994-7E90C5F003CB}" type="datetime1">
              <a:rPr lang="lv-LV" smtClean="0"/>
              <a:t>09.09.2020</a:t>
            </a:fld>
            <a:endParaRPr lang="lv-LV"/>
          </a:p>
        </p:txBody>
      </p:sp>
      <p:sp>
        <p:nvSpPr>
          <p:cNvPr id="6" name="Footer Placeholder 5">
            <a:extLst>
              <a:ext uri="{FF2B5EF4-FFF2-40B4-BE49-F238E27FC236}">
                <a16:creationId xmlns:a16="http://schemas.microsoft.com/office/drawing/2014/main" id="{6D039D51-1509-4959-A06D-FCD45BA70EB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E08FFCA-37FE-4030-8E9C-8755C232721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74394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8210-F5B0-4D3A-905A-6F2980B68C0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EBDDF36-9EA6-4758-826F-75E1DBCC2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35B5C3-487C-4707-B5FE-926B74A40716}"/>
              </a:ext>
            </a:extLst>
          </p:cNvPr>
          <p:cNvSpPr>
            <a:spLocks noGrp="1"/>
          </p:cNvSpPr>
          <p:nvPr>
            <p:ph type="dt" sz="half" idx="10"/>
          </p:nvPr>
        </p:nvSpPr>
        <p:spPr/>
        <p:txBody>
          <a:bodyPr/>
          <a:lstStyle/>
          <a:p>
            <a:fld id="{B75C2D81-64BF-4BB1-85DE-059F1F802BFD}" type="datetime1">
              <a:rPr lang="lv-LV" smtClean="0"/>
              <a:t>09.09.2020</a:t>
            </a:fld>
            <a:endParaRPr lang="lv-LV"/>
          </a:p>
        </p:txBody>
      </p:sp>
      <p:sp>
        <p:nvSpPr>
          <p:cNvPr id="5" name="Footer Placeholder 4">
            <a:extLst>
              <a:ext uri="{FF2B5EF4-FFF2-40B4-BE49-F238E27FC236}">
                <a16:creationId xmlns:a16="http://schemas.microsoft.com/office/drawing/2014/main" id="{B1687924-0331-41F8-8DB0-0A981AC3D55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A39CEF8-27F2-4FDF-B7D2-37DC34D5E30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61451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77B8C-C8EF-4176-B212-F741A27929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A998FD6-483C-4A1A-B32E-166AA700F9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C47EC76-EF80-4E5E-B050-C9CAA19570B0}"/>
              </a:ext>
            </a:extLst>
          </p:cNvPr>
          <p:cNvSpPr>
            <a:spLocks noGrp="1"/>
          </p:cNvSpPr>
          <p:nvPr>
            <p:ph type="dt" sz="half" idx="10"/>
          </p:nvPr>
        </p:nvSpPr>
        <p:spPr/>
        <p:txBody>
          <a:bodyPr/>
          <a:lstStyle/>
          <a:p>
            <a:fld id="{081504AD-67D9-45FE-BF6A-539FC6CF323B}" type="datetime1">
              <a:rPr lang="lv-LV" smtClean="0"/>
              <a:t>09.09.2020</a:t>
            </a:fld>
            <a:endParaRPr lang="lv-LV"/>
          </a:p>
        </p:txBody>
      </p:sp>
      <p:sp>
        <p:nvSpPr>
          <p:cNvPr id="5" name="Footer Placeholder 4">
            <a:extLst>
              <a:ext uri="{FF2B5EF4-FFF2-40B4-BE49-F238E27FC236}">
                <a16:creationId xmlns:a16="http://schemas.microsoft.com/office/drawing/2014/main" id="{07C8CF84-E93B-48C7-8185-7DCE9A8D056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33EA5B-8F13-455D-870D-3392DB723C44}"/>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1675115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14F7-415C-4130-A288-EE5DEF1EE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DADD7BC-DDCC-4196-A5AA-D6CB26E1B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73F937B-61AA-42C4-9AFF-33E60B7C1BC4}"/>
              </a:ext>
            </a:extLst>
          </p:cNvPr>
          <p:cNvSpPr>
            <a:spLocks noGrp="1"/>
          </p:cNvSpPr>
          <p:nvPr>
            <p:ph type="dt" sz="half" idx="10"/>
          </p:nvPr>
        </p:nvSpPr>
        <p:spPr/>
        <p:txBody>
          <a:bodyPr/>
          <a:lstStyle/>
          <a:p>
            <a:fld id="{1717F3C3-2A4E-4147-A071-DAC217D21DBC}" type="datetime1">
              <a:rPr lang="lv-LV" smtClean="0"/>
              <a:t>09.09.2020</a:t>
            </a:fld>
            <a:endParaRPr lang="lv-LV"/>
          </a:p>
        </p:txBody>
      </p:sp>
      <p:sp>
        <p:nvSpPr>
          <p:cNvPr id="5" name="Footer Placeholder 4">
            <a:extLst>
              <a:ext uri="{FF2B5EF4-FFF2-40B4-BE49-F238E27FC236}">
                <a16:creationId xmlns:a16="http://schemas.microsoft.com/office/drawing/2014/main" id="{E4620A5A-1AD7-4422-AD7E-69ED264DCE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8E0D30-DA00-4BFF-A2C6-F28E3F9CAC4C}"/>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172180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E6E3-2072-44A7-952B-AE6749E2F30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93E3A44-1F67-4643-B5DF-EE8A773B3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212B96C-3FD3-4C3A-B41F-ECD687A534A7}"/>
              </a:ext>
            </a:extLst>
          </p:cNvPr>
          <p:cNvSpPr>
            <a:spLocks noGrp="1"/>
          </p:cNvSpPr>
          <p:nvPr>
            <p:ph type="dt" sz="half" idx="10"/>
          </p:nvPr>
        </p:nvSpPr>
        <p:spPr/>
        <p:txBody>
          <a:bodyPr/>
          <a:lstStyle/>
          <a:p>
            <a:fld id="{9E7EE47D-3BE2-49EF-952E-F94D53139856}" type="datetime1">
              <a:rPr lang="lv-LV" smtClean="0"/>
              <a:t>09.09.2020</a:t>
            </a:fld>
            <a:endParaRPr lang="lv-LV"/>
          </a:p>
        </p:txBody>
      </p:sp>
      <p:sp>
        <p:nvSpPr>
          <p:cNvPr id="5" name="Footer Placeholder 4">
            <a:extLst>
              <a:ext uri="{FF2B5EF4-FFF2-40B4-BE49-F238E27FC236}">
                <a16:creationId xmlns:a16="http://schemas.microsoft.com/office/drawing/2014/main" id="{A262D0FB-0B25-488B-AFDD-440177B0399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2F80EFA-EB02-46C8-B126-ED5D5C2D557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61491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261-62EB-47D6-87FB-4545FE58C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F241F11-4D15-43FC-B7F2-C8BC45153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10B30E-B743-40B4-9DFB-C2800C11BD15}"/>
              </a:ext>
            </a:extLst>
          </p:cNvPr>
          <p:cNvSpPr>
            <a:spLocks noGrp="1"/>
          </p:cNvSpPr>
          <p:nvPr>
            <p:ph type="dt" sz="half" idx="10"/>
          </p:nvPr>
        </p:nvSpPr>
        <p:spPr/>
        <p:txBody>
          <a:bodyPr/>
          <a:lstStyle/>
          <a:p>
            <a:fld id="{C79EDCF5-577B-4AD9-BD54-E18A58C8307E}" type="datetime1">
              <a:rPr lang="lv-LV" smtClean="0"/>
              <a:t>09.09.2020</a:t>
            </a:fld>
            <a:endParaRPr lang="lv-LV"/>
          </a:p>
        </p:txBody>
      </p:sp>
      <p:sp>
        <p:nvSpPr>
          <p:cNvPr id="5" name="Footer Placeholder 4">
            <a:extLst>
              <a:ext uri="{FF2B5EF4-FFF2-40B4-BE49-F238E27FC236}">
                <a16:creationId xmlns:a16="http://schemas.microsoft.com/office/drawing/2014/main" id="{B367967B-4CB4-44C2-9277-9343315F6B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C2CF35C-5433-45AC-9788-E3A227D9FAF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9003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93EAC4-ED91-44C9-96F4-6D800FFAE81C}" type="datetime1">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4543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3319-C022-43CD-975A-018B2C845A8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112D8B4-0CDC-4F9F-A4E7-C03973148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C359865-7725-4648-8BB5-2D890D4E15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F4B4072-4AB5-4CE8-A74C-1A41B5148351}"/>
              </a:ext>
            </a:extLst>
          </p:cNvPr>
          <p:cNvSpPr>
            <a:spLocks noGrp="1"/>
          </p:cNvSpPr>
          <p:nvPr>
            <p:ph type="dt" sz="half" idx="10"/>
          </p:nvPr>
        </p:nvSpPr>
        <p:spPr/>
        <p:txBody>
          <a:bodyPr/>
          <a:lstStyle/>
          <a:p>
            <a:fld id="{852191F9-6B93-48E8-A2F3-8A5007335A4C}" type="datetime1">
              <a:rPr lang="lv-LV" smtClean="0"/>
              <a:t>09.09.2020</a:t>
            </a:fld>
            <a:endParaRPr lang="lv-LV"/>
          </a:p>
        </p:txBody>
      </p:sp>
      <p:sp>
        <p:nvSpPr>
          <p:cNvPr id="6" name="Footer Placeholder 5">
            <a:extLst>
              <a:ext uri="{FF2B5EF4-FFF2-40B4-BE49-F238E27FC236}">
                <a16:creationId xmlns:a16="http://schemas.microsoft.com/office/drawing/2014/main" id="{F989C681-C318-4FB4-9EC3-84D23C26E26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3720293-E10D-4116-948B-95E15C94A93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284918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73BE-9BD4-43E4-BC23-DE391E81B2DC}"/>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4EE4774-7F93-4632-806D-BF1A15145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1DA8E-436E-4C5C-826C-57AF247407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8F7D9FE-8A85-4893-89C6-B9CEDD76F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7AF9B4-D6D0-4591-A187-0380C8D120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37413AB-C84D-49A6-9E23-390D96B7CCF9}"/>
              </a:ext>
            </a:extLst>
          </p:cNvPr>
          <p:cNvSpPr>
            <a:spLocks noGrp="1"/>
          </p:cNvSpPr>
          <p:nvPr>
            <p:ph type="dt" sz="half" idx="10"/>
          </p:nvPr>
        </p:nvSpPr>
        <p:spPr/>
        <p:txBody>
          <a:bodyPr/>
          <a:lstStyle/>
          <a:p>
            <a:fld id="{15A07EAA-3C83-4EF8-A915-C4DB5B7E3AE3}" type="datetime1">
              <a:rPr lang="lv-LV" smtClean="0"/>
              <a:t>09.09.2020</a:t>
            </a:fld>
            <a:endParaRPr lang="lv-LV"/>
          </a:p>
        </p:txBody>
      </p:sp>
      <p:sp>
        <p:nvSpPr>
          <p:cNvPr id="8" name="Footer Placeholder 7">
            <a:extLst>
              <a:ext uri="{FF2B5EF4-FFF2-40B4-BE49-F238E27FC236}">
                <a16:creationId xmlns:a16="http://schemas.microsoft.com/office/drawing/2014/main" id="{A9538181-9F64-40FE-90A3-FE850301C424}"/>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E98A1D4-799C-4FB9-9836-2AD5AA095F8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10298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1F2F-BE9E-426E-A94D-E58DB9F395B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C83D9A8-D64A-44E2-8681-B2D77D3C2C0A}"/>
              </a:ext>
            </a:extLst>
          </p:cNvPr>
          <p:cNvSpPr>
            <a:spLocks noGrp="1"/>
          </p:cNvSpPr>
          <p:nvPr>
            <p:ph type="dt" sz="half" idx="10"/>
          </p:nvPr>
        </p:nvSpPr>
        <p:spPr/>
        <p:txBody>
          <a:bodyPr/>
          <a:lstStyle/>
          <a:p>
            <a:fld id="{DE1081E2-8208-492B-9212-EE6DF35129DE}" type="datetime1">
              <a:rPr lang="lv-LV" smtClean="0"/>
              <a:t>09.09.2020</a:t>
            </a:fld>
            <a:endParaRPr lang="lv-LV"/>
          </a:p>
        </p:txBody>
      </p:sp>
      <p:sp>
        <p:nvSpPr>
          <p:cNvPr id="4" name="Footer Placeholder 3">
            <a:extLst>
              <a:ext uri="{FF2B5EF4-FFF2-40B4-BE49-F238E27FC236}">
                <a16:creationId xmlns:a16="http://schemas.microsoft.com/office/drawing/2014/main" id="{3F000B19-480B-40A6-AFE5-0852BC71F149}"/>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4AD5AAB-A30A-45EE-BA27-6B679B2736A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01925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B9C1-C8FA-40CE-9BFF-A4CDD4F6A155}"/>
              </a:ext>
            </a:extLst>
          </p:cNvPr>
          <p:cNvSpPr>
            <a:spLocks noGrp="1"/>
          </p:cNvSpPr>
          <p:nvPr>
            <p:ph type="dt" sz="half" idx="10"/>
          </p:nvPr>
        </p:nvSpPr>
        <p:spPr/>
        <p:txBody>
          <a:bodyPr/>
          <a:lstStyle/>
          <a:p>
            <a:fld id="{4B4B1205-DCE3-4566-9EDA-EB5841035E79}" type="datetime1">
              <a:rPr lang="lv-LV" smtClean="0"/>
              <a:t>09.09.2020</a:t>
            </a:fld>
            <a:endParaRPr lang="lv-LV"/>
          </a:p>
        </p:txBody>
      </p:sp>
      <p:sp>
        <p:nvSpPr>
          <p:cNvPr id="3" name="Footer Placeholder 2">
            <a:extLst>
              <a:ext uri="{FF2B5EF4-FFF2-40B4-BE49-F238E27FC236}">
                <a16:creationId xmlns:a16="http://schemas.microsoft.com/office/drawing/2014/main" id="{297D2884-838F-427B-A5E9-119F30C5C18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C399B24-BB34-47D2-8427-30089272385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2252560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D715-AA26-4AFC-AC37-91F3F0EE1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CFE515B-947A-4D7D-84D9-E74F82F5C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6607BD6-442E-402B-964F-EF0F8A455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0A370-0D99-494B-B26F-29C6D6902216}"/>
              </a:ext>
            </a:extLst>
          </p:cNvPr>
          <p:cNvSpPr>
            <a:spLocks noGrp="1"/>
          </p:cNvSpPr>
          <p:nvPr>
            <p:ph type="dt" sz="half" idx="10"/>
          </p:nvPr>
        </p:nvSpPr>
        <p:spPr/>
        <p:txBody>
          <a:bodyPr/>
          <a:lstStyle/>
          <a:p>
            <a:fld id="{FC26AE70-51EF-4ACF-87A0-C64979417E4C}" type="datetime1">
              <a:rPr lang="lv-LV" smtClean="0"/>
              <a:t>09.09.2020</a:t>
            </a:fld>
            <a:endParaRPr lang="lv-LV"/>
          </a:p>
        </p:txBody>
      </p:sp>
      <p:sp>
        <p:nvSpPr>
          <p:cNvPr id="6" name="Footer Placeholder 5">
            <a:extLst>
              <a:ext uri="{FF2B5EF4-FFF2-40B4-BE49-F238E27FC236}">
                <a16:creationId xmlns:a16="http://schemas.microsoft.com/office/drawing/2014/main" id="{48C9743A-3001-4401-92DD-D22E4FE934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7D02B90-710F-4367-A84E-BEA9935F93D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587593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44F7-B156-4B6A-B86C-FA5EAAA74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867B6B2-362D-4445-B4B4-DABA2A915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1B9171E-C060-4BEA-9B11-88DA2E0F4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7DE68-18B8-4179-9A49-5119B7A7D86A}"/>
              </a:ext>
            </a:extLst>
          </p:cNvPr>
          <p:cNvSpPr>
            <a:spLocks noGrp="1"/>
          </p:cNvSpPr>
          <p:nvPr>
            <p:ph type="dt" sz="half" idx="10"/>
          </p:nvPr>
        </p:nvSpPr>
        <p:spPr/>
        <p:txBody>
          <a:bodyPr/>
          <a:lstStyle/>
          <a:p>
            <a:fld id="{5D3346AE-3291-487D-9E1D-97CA14DB5871}" type="datetime1">
              <a:rPr lang="lv-LV" smtClean="0"/>
              <a:t>09.09.2020</a:t>
            </a:fld>
            <a:endParaRPr lang="lv-LV"/>
          </a:p>
        </p:txBody>
      </p:sp>
      <p:sp>
        <p:nvSpPr>
          <p:cNvPr id="6" name="Footer Placeholder 5">
            <a:extLst>
              <a:ext uri="{FF2B5EF4-FFF2-40B4-BE49-F238E27FC236}">
                <a16:creationId xmlns:a16="http://schemas.microsoft.com/office/drawing/2014/main" id="{B8A32C83-0AC8-4FBD-8FA1-6B4C200691B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73DF13A-728C-4AF0-B070-188279E48D5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487310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2264-253C-40C5-9136-5E5630DC542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2B3F8EC-C33D-4663-83B4-6384C2C885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9340EE9-FE25-431E-85AD-8CF84CA07B10}"/>
              </a:ext>
            </a:extLst>
          </p:cNvPr>
          <p:cNvSpPr>
            <a:spLocks noGrp="1"/>
          </p:cNvSpPr>
          <p:nvPr>
            <p:ph type="dt" sz="half" idx="10"/>
          </p:nvPr>
        </p:nvSpPr>
        <p:spPr/>
        <p:txBody>
          <a:bodyPr/>
          <a:lstStyle/>
          <a:p>
            <a:fld id="{DF3466AB-23D3-455F-A2F7-C7AA6DD58D88}" type="datetime1">
              <a:rPr lang="lv-LV" smtClean="0"/>
              <a:t>09.09.2020</a:t>
            </a:fld>
            <a:endParaRPr lang="lv-LV"/>
          </a:p>
        </p:txBody>
      </p:sp>
      <p:sp>
        <p:nvSpPr>
          <p:cNvPr id="5" name="Footer Placeholder 4">
            <a:extLst>
              <a:ext uri="{FF2B5EF4-FFF2-40B4-BE49-F238E27FC236}">
                <a16:creationId xmlns:a16="http://schemas.microsoft.com/office/drawing/2014/main" id="{84705702-E59B-43F6-A99A-46F7C2B944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88E69F0-7489-47D2-80EE-B476BC45C071}"/>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603151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90BFC-97E0-4E2C-A9FE-692B8FFA70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476F748-E716-4A07-B510-474335924C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45EF17D-4099-4621-831A-9ECE0FCB91A4}"/>
              </a:ext>
            </a:extLst>
          </p:cNvPr>
          <p:cNvSpPr>
            <a:spLocks noGrp="1"/>
          </p:cNvSpPr>
          <p:nvPr>
            <p:ph type="dt" sz="half" idx="10"/>
          </p:nvPr>
        </p:nvSpPr>
        <p:spPr/>
        <p:txBody>
          <a:bodyPr/>
          <a:lstStyle/>
          <a:p>
            <a:fld id="{445F6532-EC3C-4E3B-95A5-3773001363FE}" type="datetime1">
              <a:rPr lang="lv-LV" smtClean="0"/>
              <a:t>09.09.2020</a:t>
            </a:fld>
            <a:endParaRPr lang="lv-LV"/>
          </a:p>
        </p:txBody>
      </p:sp>
      <p:sp>
        <p:nvSpPr>
          <p:cNvPr id="5" name="Footer Placeholder 4">
            <a:extLst>
              <a:ext uri="{FF2B5EF4-FFF2-40B4-BE49-F238E27FC236}">
                <a16:creationId xmlns:a16="http://schemas.microsoft.com/office/drawing/2014/main" id="{A58D2CBA-C4D7-4029-B163-5A004CD771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391E948-A771-4F17-BD3C-97BC1AC35896}"/>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863455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B410-AF88-43F6-A165-31B56AC93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AD91D79-B864-4295-A25B-813B114A6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BB31853-B1D2-4473-805A-A178C11ED381}"/>
              </a:ext>
            </a:extLst>
          </p:cNvPr>
          <p:cNvSpPr>
            <a:spLocks noGrp="1"/>
          </p:cNvSpPr>
          <p:nvPr>
            <p:ph type="dt" sz="half" idx="10"/>
          </p:nvPr>
        </p:nvSpPr>
        <p:spPr/>
        <p:txBody>
          <a:bodyPr/>
          <a:lstStyle/>
          <a:p>
            <a:fld id="{79AC0D15-2488-43DD-8D81-EA6C1D6CE388}" type="datetime1">
              <a:rPr lang="lv-LV" smtClean="0"/>
              <a:t>09.09.2020</a:t>
            </a:fld>
            <a:endParaRPr lang="lv-LV"/>
          </a:p>
        </p:txBody>
      </p:sp>
      <p:sp>
        <p:nvSpPr>
          <p:cNvPr id="5" name="Footer Placeholder 4">
            <a:extLst>
              <a:ext uri="{FF2B5EF4-FFF2-40B4-BE49-F238E27FC236}">
                <a16:creationId xmlns:a16="http://schemas.microsoft.com/office/drawing/2014/main" id="{4B20D80B-C8E2-4FA1-BFDF-F38557716FA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4CA0832-82C7-48A5-85FD-BF05D49CC4C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883079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1E13-CD4C-45D8-8245-106C97618AA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2817742-FF44-4228-9119-692A9AAA84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910B584-9651-46C6-AD2D-9DA8DCF5A088}"/>
              </a:ext>
            </a:extLst>
          </p:cNvPr>
          <p:cNvSpPr>
            <a:spLocks noGrp="1"/>
          </p:cNvSpPr>
          <p:nvPr>
            <p:ph type="dt" sz="half" idx="10"/>
          </p:nvPr>
        </p:nvSpPr>
        <p:spPr/>
        <p:txBody>
          <a:bodyPr/>
          <a:lstStyle/>
          <a:p>
            <a:fld id="{E300ECF4-1062-4E2E-9C0A-801C7704BEAF}" type="datetime1">
              <a:rPr lang="lv-LV" smtClean="0"/>
              <a:t>09.09.2020</a:t>
            </a:fld>
            <a:endParaRPr lang="lv-LV"/>
          </a:p>
        </p:txBody>
      </p:sp>
      <p:sp>
        <p:nvSpPr>
          <p:cNvPr id="5" name="Footer Placeholder 4">
            <a:extLst>
              <a:ext uri="{FF2B5EF4-FFF2-40B4-BE49-F238E27FC236}">
                <a16:creationId xmlns:a16="http://schemas.microsoft.com/office/drawing/2014/main" id="{3F36F89F-6911-4291-A1B7-11B0F02D3D7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43DDBAD-84AB-4AAE-8AE9-51AE6D3FEBE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61611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24904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458507"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1618735"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5512" y="3034203"/>
            <a:ext cx="161873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156956-9FDF-4581-AD8D-6057D2A5BC41}" type="datetime1">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8785092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F739-F63E-49E5-B4B0-656B215F3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1517A2FA-8514-4BA5-A3E6-F3546E16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45CC9A-0C37-4885-8D76-46EAF5B87B38}"/>
              </a:ext>
            </a:extLst>
          </p:cNvPr>
          <p:cNvSpPr>
            <a:spLocks noGrp="1"/>
          </p:cNvSpPr>
          <p:nvPr>
            <p:ph type="dt" sz="half" idx="10"/>
          </p:nvPr>
        </p:nvSpPr>
        <p:spPr/>
        <p:txBody>
          <a:bodyPr/>
          <a:lstStyle/>
          <a:p>
            <a:fld id="{0BFCC9EC-B469-402D-ADAD-79BFFD2CFB5C}" type="datetime1">
              <a:rPr lang="lv-LV" smtClean="0"/>
              <a:t>09.09.2020</a:t>
            </a:fld>
            <a:endParaRPr lang="lv-LV"/>
          </a:p>
        </p:txBody>
      </p:sp>
      <p:sp>
        <p:nvSpPr>
          <p:cNvPr id="5" name="Footer Placeholder 4">
            <a:extLst>
              <a:ext uri="{FF2B5EF4-FFF2-40B4-BE49-F238E27FC236}">
                <a16:creationId xmlns:a16="http://schemas.microsoft.com/office/drawing/2014/main" id="{EA84874F-81D1-46FC-A9D5-C571F4C7238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F109B69-2799-4D58-9A87-67FA6A301F8A}"/>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69696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5E9B-B10C-44D9-A8D1-DB9EECAC580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38F8752-118E-431F-8F01-933760A0EE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4CA0E16-F253-4A8F-9EF1-2A529C9A82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EC142E9A-483B-43AC-873D-1B51BD45CBC3}"/>
              </a:ext>
            </a:extLst>
          </p:cNvPr>
          <p:cNvSpPr>
            <a:spLocks noGrp="1"/>
          </p:cNvSpPr>
          <p:nvPr>
            <p:ph type="dt" sz="half" idx="10"/>
          </p:nvPr>
        </p:nvSpPr>
        <p:spPr/>
        <p:txBody>
          <a:bodyPr/>
          <a:lstStyle/>
          <a:p>
            <a:fld id="{D685EA07-DCC9-49C8-A53A-80113E6326AA}" type="datetime1">
              <a:rPr lang="lv-LV" smtClean="0"/>
              <a:t>09.09.2020</a:t>
            </a:fld>
            <a:endParaRPr lang="lv-LV"/>
          </a:p>
        </p:txBody>
      </p:sp>
      <p:sp>
        <p:nvSpPr>
          <p:cNvPr id="6" name="Footer Placeholder 5">
            <a:extLst>
              <a:ext uri="{FF2B5EF4-FFF2-40B4-BE49-F238E27FC236}">
                <a16:creationId xmlns:a16="http://schemas.microsoft.com/office/drawing/2014/main" id="{04DA6C61-016C-43D5-9D92-97928F306D7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1077FBB-CC6B-497C-B919-19301812B96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156810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E5EA-4DC1-4041-AF87-B93148F98EC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C72073-94E9-422C-8A6B-621C225CE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F27E25-D14C-452F-BD86-BF5AD3CC8C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BC4850-F030-4CA6-A14D-B51B6C4EE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58F4DE-75C0-46E6-AA11-FCCE7EC53A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584AE89-709C-4816-99AB-B9013C755F1F}"/>
              </a:ext>
            </a:extLst>
          </p:cNvPr>
          <p:cNvSpPr>
            <a:spLocks noGrp="1"/>
          </p:cNvSpPr>
          <p:nvPr>
            <p:ph type="dt" sz="half" idx="10"/>
          </p:nvPr>
        </p:nvSpPr>
        <p:spPr/>
        <p:txBody>
          <a:bodyPr/>
          <a:lstStyle/>
          <a:p>
            <a:fld id="{64C2A4DD-EB8D-4E9C-B9C1-AE461A89F1EF}" type="datetime1">
              <a:rPr lang="lv-LV" smtClean="0"/>
              <a:t>09.09.2020</a:t>
            </a:fld>
            <a:endParaRPr lang="lv-LV"/>
          </a:p>
        </p:txBody>
      </p:sp>
      <p:sp>
        <p:nvSpPr>
          <p:cNvPr id="8" name="Footer Placeholder 7">
            <a:extLst>
              <a:ext uri="{FF2B5EF4-FFF2-40B4-BE49-F238E27FC236}">
                <a16:creationId xmlns:a16="http://schemas.microsoft.com/office/drawing/2014/main" id="{82149EF3-F070-43FA-BFD8-B5D0C371D17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33A140C-D203-4FF5-9F0E-B1D92EFC9C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973915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B607-99F5-41C1-AC9C-402D876728C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9426743-527A-4C2B-872E-47A3AD2BAC3F}"/>
              </a:ext>
            </a:extLst>
          </p:cNvPr>
          <p:cNvSpPr>
            <a:spLocks noGrp="1"/>
          </p:cNvSpPr>
          <p:nvPr>
            <p:ph type="dt" sz="half" idx="10"/>
          </p:nvPr>
        </p:nvSpPr>
        <p:spPr/>
        <p:txBody>
          <a:bodyPr/>
          <a:lstStyle/>
          <a:p>
            <a:fld id="{8CC2745C-7CC7-4741-9426-BA73A435F225}" type="datetime1">
              <a:rPr lang="lv-LV" smtClean="0"/>
              <a:t>09.09.2020</a:t>
            </a:fld>
            <a:endParaRPr lang="lv-LV"/>
          </a:p>
        </p:txBody>
      </p:sp>
      <p:sp>
        <p:nvSpPr>
          <p:cNvPr id="4" name="Footer Placeholder 3">
            <a:extLst>
              <a:ext uri="{FF2B5EF4-FFF2-40B4-BE49-F238E27FC236}">
                <a16:creationId xmlns:a16="http://schemas.microsoft.com/office/drawing/2014/main" id="{65EBB31A-C805-4E32-BE41-34670C2E8F6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72BFC12-E19C-4113-8490-CD4B0B28A0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85868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90216-ADCA-4F80-B8E8-66E62543DBB2}"/>
              </a:ext>
            </a:extLst>
          </p:cNvPr>
          <p:cNvSpPr>
            <a:spLocks noGrp="1"/>
          </p:cNvSpPr>
          <p:nvPr>
            <p:ph type="dt" sz="half" idx="10"/>
          </p:nvPr>
        </p:nvSpPr>
        <p:spPr/>
        <p:txBody>
          <a:bodyPr/>
          <a:lstStyle/>
          <a:p>
            <a:fld id="{5DE7E3F2-3D3A-433C-B887-D9F65A7D9DF4}" type="datetime1">
              <a:rPr lang="lv-LV" smtClean="0"/>
              <a:t>09.09.2020</a:t>
            </a:fld>
            <a:endParaRPr lang="lv-LV"/>
          </a:p>
        </p:txBody>
      </p:sp>
      <p:sp>
        <p:nvSpPr>
          <p:cNvPr id="3" name="Footer Placeholder 2">
            <a:extLst>
              <a:ext uri="{FF2B5EF4-FFF2-40B4-BE49-F238E27FC236}">
                <a16:creationId xmlns:a16="http://schemas.microsoft.com/office/drawing/2014/main" id="{FBE78071-DC72-4EB4-8733-B728F61418A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3D5480C-9FEA-48F5-A163-FE098425B219}"/>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11365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DDD-C965-4838-9671-A4BD95A92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7F1CD93-DA53-4947-9022-514C828FE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D8A237-F162-4053-83FF-3691CD870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E8BDD5-D706-4004-951C-881FC2A6AA97}"/>
              </a:ext>
            </a:extLst>
          </p:cNvPr>
          <p:cNvSpPr>
            <a:spLocks noGrp="1"/>
          </p:cNvSpPr>
          <p:nvPr>
            <p:ph type="dt" sz="half" idx="10"/>
          </p:nvPr>
        </p:nvSpPr>
        <p:spPr/>
        <p:txBody>
          <a:bodyPr/>
          <a:lstStyle/>
          <a:p>
            <a:fld id="{3B96688F-B5C5-4704-A1B8-7847D2427D1C}" type="datetime1">
              <a:rPr lang="lv-LV" smtClean="0"/>
              <a:t>09.09.2020</a:t>
            </a:fld>
            <a:endParaRPr lang="lv-LV"/>
          </a:p>
        </p:txBody>
      </p:sp>
      <p:sp>
        <p:nvSpPr>
          <p:cNvPr id="6" name="Footer Placeholder 5">
            <a:extLst>
              <a:ext uri="{FF2B5EF4-FFF2-40B4-BE49-F238E27FC236}">
                <a16:creationId xmlns:a16="http://schemas.microsoft.com/office/drawing/2014/main" id="{4DCC8453-6A11-4443-917D-D3751CE21CA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A28935F-AD97-417F-9F62-6E1E8109AD6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74728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655E-35DD-4FBA-AD41-5D0044EBC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45F8DD35-06AB-4640-AA3A-E23071D18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F665153-EB51-4F81-9931-078DED3A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02D4F-C241-4AC6-A957-E90BAAB8DC16}"/>
              </a:ext>
            </a:extLst>
          </p:cNvPr>
          <p:cNvSpPr>
            <a:spLocks noGrp="1"/>
          </p:cNvSpPr>
          <p:nvPr>
            <p:ph type="dt" sz="half" idx="10"/>
          </p:nvPr>
        </p:nvSpPr>
        <p:spPr/>
        <p:txBody>
          <a:bodyPr/>
          <a:lstStyle/>
          <a:p>
            <a:fld id="{EB6057D3-99CE-4FD2-856A-5EAB9C7AC2C5}" type="datetime1">
              <a:rPr lang="lv-LV" smtClean="0"/>
              <a:t>09.09.2020</a:t>
            </a:fld>
            <a:endParaRPr lang="lv-LV"/>
          </a:p>
        </p:txBody>
      </p:sp>
      <p:sp>
        <p:nvSpPr>
          <p:cNvPr id="6" name="Footer Placeholder 5">
            <a:extLst>
              <a:ext uri="{FF2B5EF4-FFF2-40B4-BE49-F238E27FC236}">
                <a16:creationId xmlns:a16="http://schemas.microsoft.com/office/drawing/2014/main" id="{FEEB5BC0-2261-4422-8ACC-1453FA3B3EC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B35605-5DF0-44B5-BB67-EDB12493C6E8}"/>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4018884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4378-88E4-43BC-8725-B17D7EEE855D}"/>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350ADE1-05F0-4460-AC54-149F2781DC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D2C1038-111C-4B84-B6CF-C90566431946}"/>
              </a:ext>
            </a:extLst>
          </p:cNvPr>
          <p:cNvSpPr>
            <a:spLocks noGrp="1"/>
          </p:cNvSpPr>
          <p:nvPr>
            <p:ph type="dt" sz="half" idx="10"/>
          </p:nvPr>
        </p:nvSpPr>
        <p:spPr/>
        <p:txBody>
          <a:bodyPr/>
          <a:lstStyle/>
          <a:p>
            <a:fld id="{748048E7-1202-4593-8D89-29BEB52FA28C}" type="datetime1">
              <a:rPr lang="lv-LV" smtClean="0"/>
              <a:t>09.09.2020</a:t>
            </a:fld>
            <a:endParaRPr lang="lv-LV"/>
          </a:p>
        </p:txBody>
      </p:sp>
      <p:sp>
        <p:nvSpPr>
          <p:cNvPr id="5" name="Footer Placeholder 4">
            <a:extLst>
              <a:ext uri="{FF2B5EF4-FFF2-40B4-BE49-F238E27FC236}">
                <a16:creationId xmlns:a16="http://schemas.microsoft.com/office/drawing/2014/main" id="{400ACCA1-90BA-40A8-B657-9B140C2525C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5B761ED-91AC-4B4F-A5A2-90AE46EBAC9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380430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07CE0-BE11-4A0D-9839-6E88560B1F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1D8DAC5-547E-4C74-90A1-CA96EDA0DA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F530DD8-6C1D-4938-9DF0-938C4B6D2A1E}"/>
              </a:ext>
            </a:extLst>
          </p:cNvPr>
          <p:cNvSpPr>
            <a:spLocks noGrp="1"/>
          </p:cNvSpPr>
          <p:nvPr>
            <p:ph type="dt" sz="half" idx="10"/>
          </p:nvPr>
        </p:nvSpPr>
        <p:spPr/>
        <p:txBody>
          <a:bodyPr/>
          <a:lstStyle/>
          <a:p>
            <a:fld id="{ED00FDDA-978B-4DE2-92A1-2E58E70EBA8B}" type="datetime1">
              <a:rPr lang="lv-LV" smtClean="0"/>
              <a:t>09.09.2020</a:t>
            </a:fld>
            <a:endParaRPr lang="lv-LV"/>
          </a:p>
        </p:txBody>
      </p:sp>
      <p:sp>
        <p:nvSpPr>
          <p:cNvPr id="5" name="Footer Placeholder 4">
            <a:extLst>
              <a:ext uri="{FF2B5EF4-FFF2-40B4-BE49-F238E27FC236}">
                <a16:creationId xmlns:a16="http://schemas.microsoft.com/office/drawing/2014/main" id="{EBABBDC4-C9C0-49B1-BDD4-72073BBBFBF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D14A1F0-3AF3-495D-99F4-E28DD62F3A20}"/>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673735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C993-9FF0-41FD-A592-43FFAEEAB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49BB76A1-B5B5-4580-A8D5-2D2CBF6AF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A8955F-EFAB-412A-B679-80910A84511E}"/>
              </a:ext>
            </a:extLst>
          </p:cNvPr>
          <p:cNvSpPr>
            <a:spLocks noGrp="1"/>
          </p:cNvSpPr>
          <p:nvPr>
            <p:ph type="dt" sz="half" idx="10"/>
          </p:nvPr>
        </p:nvSpPr>
        <p:spPr/>
        <p:txBody>
          <a:bodyPr/>
          <a:lstStyle/>
          <a:p>
            <a:fld id="{3D3B0EAB-AF5D-49C9-962D-F2A64ECB0BEB}" type="datetime1">
              <a:rPr lang="lv-LV" smtClean="0"/>
              <a:t>09.09.2020</a:t>
            </a:fld>
            <a:endParaRPr lang="lv-LV"/>
          </a:p>
        </p:txBody>
      </p:sp>
      <p:sp>
        <p:nvSpPr>
          <p:cNvPr id="5" name="Footer Placeholder 4">
            <a:extLst>
              <a:ext uri="{FF2B5EF4-FFF2-40B4-BE49-F238E27FC236}">
                <a16:creationId xmlns:a16="http://schemas.microsoft.com/office/drawing/2014/main" id="{08584E81-F68D-490C-999F-81574AA714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8E6366-CDF0-44C6-A6A2-B103C254587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9517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C67F81-23D5-43C4-A082-5B89A5F39D30}" type="datetime1">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259131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ED03-6253-4620-9D03-E7E2793FC63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6E2F57D-09D3-485B-9510-0C104FE2D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EDF1400-C814-4744-BC2F-8EEA4B9C7594}"/>
              </a:ext>
            </a:extLst>
          </p:cNvPr>
          <p:cNvSpPr>
            <a:spLocks noGrp="1"/>
          </p:cNvSpPr>
          <p:nvPr>
            <p:ph type="dt" sz="half" idx="10"/>
          </p:nvPr>
        </p:nvSpPr>
        <p:spPr/>
        <p:txBody>
          <a:bodyPr/>
          <a:lstStyle/>
          <a:p>
            <a:fld id="{B4985025-7E28-4501-A7D7-11F5678A9ECD}" type="datetime1">
              <a:rPr lang="lv-LV" smtClean="0"/>
              <a:t>09.09.2020</a:t>
            </a:fld>
            <a:endParaRPr lang="lv-LV"/>
          </a:p>
        </p:txBody>
      </p:sp>
      <p:sp>
        <p:nvSpPr>
          <p:cNvPr id="5" name="Footer Placeholder 4">
            <a:extLst>
              <a:ext uri="{FF2B5EF4-FFF2-40B4-BE49-F238E27FC236}">
                <a16:creationId xmlns:a16="http://schemas.microsoft.com/office/drawing/2014/main" id="{8B7C4C59-2EC4-46BF-91DD-A13E95FE90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DAF18B-C900-4D45-B376-56726A032C3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8763439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C3AD-144D-4400-8F9E-45B6F54162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6A00C33-B6D8-4F14-9302-1F352F0DC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9A1F6E-B5E5-42E5-B9B0-C13061072C86}"/>
              </a:ext>
            </a:extLst>
          </p:cNvPr>
          <p:cNvSpPr>
            <a:spLocks noGrp="1"/>
          </p:cNvSpPr>
          <p:nvPr>
            <p:ph type="dt" sz="half" idx="10"/>
          </p:nvPr>
        </p:nvSpPr>
        <p:spPr/>
        <p:txBody>
          <a:bodyPr/>
          <a:lstStyle/>
          <a:p>
            <a:fld id="{FF7DFE68-D4FB-42FF-A189-56A1DE1E347F}" type="datetime1">
              <a:rPr lang="lv-LV" smtClean="0"/>
              <a:t>09.09.2020</a:t>
            </a:fld>
            <a:endParaRPr lang="lv-LV"/>
          </a:p>
        </p:txBody>
      </p:sp>
      <p:sp>
        <p:nvSpPr>
          <p:cNvPr id="5" name="Footer Placeholder 4">
            <a:extLst>
              <a:ext uri="{FF2B5EF4-FFF2-40B4-BE49-F238E27FC236}">
                <a16:creationId xmlns:a16="http://schemas.microsoft.com/office/drawing/2014/main" id="{C5E4F4D5-24EE-48B1-8D6A-F6FB80E00B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230E77-1C3A-40AC-BDAC-91F7E6B6A0B5}"/>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641575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C2C4-4DFB-4A23-8F81-D61A94EF4E9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E56CE01-009A-4DA0-B71E-6E2D797AE7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959DECA-4154-42E7-B22D-CE415807F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9EDCB53-E43C-43A6-9CF3-458BF78888F1}"/>
              </a:ext>
            </a:extLst>
          </p:cNvPr>
          <p:cNvSpPr>
            <a:spLocks noGrp="1"/>
          </p:cNvSpPr>
          <p:nvPr>
            <p:ph type="dt" sz="half" idx="10"/>
          </p:nvPr>
        </p:nvSpPr>
        <p:spPr/>
        <p:txBody>
          <a:bodyPr/>
          <a:lstStyle/>
          <a:p>
            <a:fld id="{26D2866E-879C-4731-8783-0EDB524054EB}" type="datetime1">
              <a:rPr lang="lv-LV" smtClean="0"/>
              <a:t>09.09.2020</a:t>
            </a:fld>
            <a:endParaRPr lang="lv-LV"/>
          </a:p>
        </p:txBody>
      </p:sp>
      <p:sp>
        <p:nvSpPr>
          <p:cNvPr id="6" name="Footer Placeholder 5">
            <a:extLst>
              <a:ext uri="{FF2B5EF4-FFF2-40B4-BE49-F238E27FC236}">
                <a16:creationId xmlns:a16="http://schemas.microsoft.com/office/drawing/2014/main" id="{E61113BC-3C5C-441F-8544-B37736B5FD5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5EDA37-B9E9-4322-9CDF-4D98CF08A812}"/>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91683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4A5-B906-4843-A3CC-3F4BFEB0DA9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31BCEC1-B303-45C8-AADE-46ABA08F2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B53BC1-8780-4D77-B3EE-D48D9F2B73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466FD34-52A6-4622-B65C-2767A417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5FD75E-5ECD-4E2D-95F3-CC2614E52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174D552-27EF-4B33-B51B-C9A337833463}"/>
              </a:ext>
            </a:extLst>
          </p:cNvPr>
          <p:cNvSpPr>
            <a:spLocks noGrp="1"/>
          </p:cNvSpPr>
          <p:nvPr>
            <p:ph type="dt" sz="half" idx="10"/>
          </p:nvPr>
        </p:nvSpPr>
        <p:spPr/>
        <p:txBody>
          <a:bodyPr/>
          <a:lstStyle/>
          <a:p>
            <a:fld id="{A61E9AB4-5ADF-4B91-BC16-EA9A287820A4}" type="datetime1">
              <a:rPr lang="lv-LV" smtClean="0"/>
              <a:t>09.09.2020</a:t>
            </a:fld>
            <a:endParaRPr lang="lv-LV"/>
          </a:p>
        </p:txBody>
      </p:sp>
      <p:sp>
        <p:nvSpPr>
          <p:cNvPr id="8" name="Footer Placeholder 7">
            <a:extLst>
              <a:ext uri="{FF2B5EF4-FFF2-40B4-BE49-F238E27FC236}">
                <a16:creationId xmlns:a16="http://schemas.microsoft.com/office/drawing/2014/main" id="{3EC21BB8-7255-43DC-843E-2ED3767408B8}"/>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3BE45494-A143-44A1-903D-5F185D53345B}"/>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20983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6AC8-03F2-4D68-97CB-FBD55A1964C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5CB9B72-081D-4107-90D6-84CCE3FBA403}"/>
              </a:ext>
            </a:extLst>
          </p:cNvPr>
          <p:cNvSpPr>
            <a:spLocks noGrp="1"/>
          </p:cNvSpPr>
          <p:nvPr>
            <p:ph type="dt" sz="half" idx="10"/>
          </p:nvPr>
        </p:nvSpPr>
        <p:spPr/>
        <p:txBody>
          <a:bodyPr/>
          <a:lstStyle/>
          <a:p>
            <a:fld id="{018D94CD-9945-4CF0-9B9A-CB4E2316A157}" type="datetime1">
              <a:rPr lang="lv-LV" smtClean="0"/>
              <a:t>09.09.2020</a:t>
            </a:fld>
            <a:endParaRPr lang="lv-LV"/>
          </a:p>
        </p:txBody>
      </p:sp>
      <p:sp>
        <p:nvSpPr>
          <p:cNvPr id="4" name="Footer Placeholder 3">
            <a:extLst>
              <a:ext uri="{FF2B5EF4-FFF2-40B4-BE49-F238E27FC236}">
                <a16:creationId xmlns:a16="http://schemas.microsoft.com/office/drawing/2014/main" id="{416673EC-1565-4449-8612-E57E4D8EDFF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C053D9E-C8B1-4FCF-94DA-BF1F1B76F679}"/>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29920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0ACA1-7911-46D8-8E99-01F2253D8F83}"/>
              </a:ext>
            </a:extLst>
          </p:cNvPr>
          <p:cNvSpPr>
            <a:spLocks noGrp="1"/>
          </p:cNvSpPr>
          <p:nvPr>
            <p:ph type="dt" sz="half" idx="10"/>
          </p:nvPr>
        </p:nvSpPr>
        <p:spPr/>
        <p:txBody>
          <a:bodyPr/>
          <a:lstStyle/>
          <a:p>
            <a:fld id="{D1A7AD14-1DE9-4C2B-8E4C-43B535020193}" type="datetime1">
              <a:rPr lang="lv-LV" smtClean="0"/>
              <a:t>09.09.2020</a:t>
            </a:fld>
            <a:endParaRPr lang="lv-LV"/>
          </a:p>
        </p:txBody>
      </p:sp>
      <p:sp>
        <p:nvSpPr>
          <p:cNvPr id="3" name="Footer Placeholder 2">
            <a:extLst>
              <a:ext uri="{FF2B5EF4-FFF2-40B4-BE49-F238E27FC236}">
                <a16:creationId xmlns:a16="http://schemas.microsoft.com/office/drawing/2014/main" id="{CB2A7C57-EBFF-4BD7-A832-6842E16BBDA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9FF140F-A3E6-411E-A8F6-7EFD47184C1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517326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03AD-536A-4F62-AFA6-B682C6A46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FC2C4F1-8C34-4BB3-92AE-AC4F3F7C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B29377C7-A1BE-4E2C-82AF-AF2FF7D4B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A9C7C-39D0-411F-8D8A-84C518BAD34B}"/>
              </a:ext>
            </a:extLst>
          </p:cNvPr>
          <p:cNvSpPr>
            <a:spLocks noGrp="1"/>
          </p:cNvSpPr>
          <p:nvPr>
            <p:ph type="dt" sz="half" idx="10"/>
          </p:nvPr>
        </p:nvSpPr>
        <p:spPr/>
        <p:txBody>
          <a:bodyPr/>
          <a:lstStyle/>
          <a:p>
            <a:fld id="{26FCBD98-D5B2-4308-92B3-AC6B19055E3F}" type="datetime1">
              <a:rPr lang="lv-LV" smtClean="0"/>
              <a:t>09.09.2020</a:t>
            </a:fld>
            <a:endParaRPr lang="lv-LV"/>
          </a:p>
        </p:txBody>
      </p:sp>
      <p:sp>
        <p:nvSpPr>
          <p:cNvPr id="6" name="Footer Placeholder 5">
            <a:extLst>
              <a:ext uri="{FF2B5EF4-FFF2-40B4-BE49-F238E27FC236}">
                <a16:creationId xmlns:a16="http://schemas.microsoft.com/office/drawing/2014/main" id="{6E513641-6137-436D-8ACB-DED29EBADF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A4724F8-33E3-4A75-BF88-25484CBCD8D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30348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4C9F-5ACA-471E-85CD-E2950EAB4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583AEB4-DB15-40E8-9DCB-DF526400C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C0193F1-B7D7-4FAE-BF01-FDC7B867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2926C-0049-4E08-BB90-E120895EC248}"/>
              </a:ext>
            </a:extLst>
          </p:cNvPr>
          <p:cNvSpPr>
            <a:spLocks noGrp="1"/>
          </p:cNvSpPr>
          <p:nvPr>
            <p:ph type="dt" sz="half" idx="10"/>
          </p:nvPr>
        </p:nvSpPr>
        <p:spPr/>
        <p:txBody>
          <a:bodyPr/>
          <a:lstStyle/>
          <a:p>
            <a:fld id="{FB685F6E-16E8-42C9-9284-ED886A670027}" type="datetime1">
              <a:rPr lang="lv-LV" smtClean="0"/>
              <a:t>09.09.2020</a:t>
            </a:fld>
            <a:endParaRPr lang="lv-LV"/>
          </a:p>
        </p:txBody>
      </p:sp>
      <p:sp>
        <p:nvSpPr>
          <p:cNvPr id="6" name="Footer Placeholder 5">
            <a:extLst>
              <a:ext uri="{FF2B5EF4-FFF2-40B4-BE49-F238E27FC236}">
                <a16:creationId xmlns:a16="http://schemas.microsoft.com/office/drawing/2014/main" id="{4EFB0A5D-079E-4ABD-B337-97CCB8BA415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8DDAE2D-EA03-4CBA-B4C9-0E705A76683E}"/>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4124949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DFC1-5A48-4B2B-A780-A902D0257E1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C9A3E71-09D6-4E9C-826C-C9F12E8B4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93B89DD-74A8-40BE-82D1-21C8C06B898B}"/>
              </a:ext>
            </a:extLst>
          </p:cNvPr>
          <p:cNvSpPr>
            <a:spLocks noGrp="1"/>
          </p:cNvSpPr>
          <p:nvPr>
            <p:ph type="dt" sz="half" idx="10"/>
          </p:nvPr>
        </p:nvSpPr>
        <p:spPr/>
        <p:txBody>
          <a:bodyPr/>
          <a:lstStyle/>
          <a:p>
            <a:fld id="{6E06E10B-665A-4287-9397-868790B836B6}" type="datetime1">
              <a:rPr lang="lv-LV" smtClean="0"/>
              <a:t>09.09.2020</a:t>
            </a:fld>
            <a:endParaRPr lang="lv-LV"/>
          </a:p>
        </p:txBody>
      </p:sp>
      <p:sp>
        <p:nvSpPr>
          <p:cNvPr id="5" name="Footer Placeholder 4">
            <a:extLst>
              <a:ext uri="{FF2B5EF4-FFF2-40B4-BE49-F238E27FC236}">
                <a16:creationId xmlns:a16="http://schemas.microsoft.com/office/drawing/2014/main" id="{38448AA2-981C-495F-A087-B993D91AB2C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F652A1A-3F9A-4ABD-9F99-CACC67B4488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781044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FED50-A60B-4E98-880E-BBC51768CB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B67BE28-FEBD-4C5A-8C47-5B95D7662A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45BBDFA-C241-4D41-9DC5-8342C5F24196}"/>
              </a:ext>
            </a:extLst>
          </p:cNvPr>
          <p:cNvSpPr>
            <a:spLocks noGrp="1"/>
          </p:cNvSpPr>
          <p:nvPr>
            <p:ph type="dt" sz="half" idx="10"/>
          </p:nvPr>
        </p:nvSpPr>
        <p:spPr/>
        <p:txBody>
          <a:bodyPr/>
          <a:lstStyle/>
          <a:p>
            <a:fld id="{FA83F0B7-429B-4D7D-BF3F-BCE1457169BD}" type="datetime1">
              <a:rPr lang="lv-LV" smtClean="0"/>
              <a:t>09.09.2020</a:t>
            </a:fld>
            <a:endParaRPr lang="lv-LV"/>
          </a:p>
        </p:txBody>
      </p:sp>
      <p:sp>
        <p:nvSpPr>
          <p:cNvPr id="5" name="Footer Placeholder 4">
            <a:extLst>
              <a:ext uri="{FF2B5EF4-FFF2-40B4-BE49-F238E27FC236}">
                <a16:creationId xmlns:a16="http://schemas.microsoft.com/office/drawing/2014/main" id="{6E76D802-202D-4926-99C3-3C31564F30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E659321-FE13-401B-9223-17A418FB6337}"/>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06566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69288C-F1E9-4839-922B-C75AFB731265}" type="datetime1">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66677" y="178229"/>
            <a:ext cx="3925323" cy="1059119"/>
          </a:xfrm>
          <a:prstGeom prst="rect">
            <a:avLst/>
          </a:prstGeom>
        </p:spPr>
      </p:pic>
    </p:spTree>
    <p:extLst>
      <p:ext uri="{BB962C8B-B14F-4D97-AF65-F5344CB8AC3E}">
        <p14:creationId xmlns:p14="http://schemas.microsoft.com/office/powerpoint/2010/main" val="5743475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EC41B4-73F2-41E2-AB5B-DDA179A67A8C}" type="datetime1">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96739" y="130671"/>
            <a:ext cx="4661912" cy="1257863"/>
          </a:xfrm>
          <a:prstGeom prst="rect">
            <a:avLst/>
          </a:prstGeom>
        </p:spPr>
      </p:pic>
    </p:spTree>
    <p:extLst>
      <p:ext uri="{BB962C8B-B14F-4D97-AF65-F5344CB8AC3E}">
        <p14:creationId xmlns:p14="http://schemas.microsoft.com/office/powerpoint/2010/main" val="244731249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36AAF2-DF84-421E-9964-5DB8BD76DF6E}" type="datetime1">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5865829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7347A48-89A8-42B5-96FD-8DDB646BE006}" type="datetime1">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56442082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696066-D7F0-4012-9295-F657166C1CEB}" type="datetime1">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0" name="Picture 9">
            <a:extLst>
              <a:ext uri="{FF2B5EF4-FFF2-40B4-BE49-F238E27FC236}">
                <a16:creationId xmlns:a16="http://schemas.microsoft.com/office/drawing/2014/main" id="{9BFA7474-B1E0-4E2C-84A5-1AACFEF1D1B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34475" y="121932"/>
            <a:ext cx="3057525" cy="824973"/>
          </a:xfrm>
          <a:prstGeom prst="rect">
            <a:avLst/>
          </a:prstGeom>
        </p:spPr>
      </p:pic>
    </p:spTree>
    <p:extLst>
      <p:ext uri="{BB962C8B-B14F-4D97-AF65-F5344CB8AC3E}">
        <p14:creationId xmlns:p14="http://schemas.microsoft.com/office/powerpoint/2010/main" val="30916389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B6E08-61E0-47DC-8C22-05F2F3FFE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2DC4E11-2E90-481C-8157-9F38BAF99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D20287-FEAF-4044-9322-B4DDA9547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4E063-1051-4C06-975B-DA2788E91B92}" type="datetime1">
              <a:rPr lang="lv-LV" smtClean="0"/>
              <a:t>09.09.2020</a:t>
            </a:fld>
            <a:endParaRPr lang="lv-LV"/>
          </a:p>
        </p:txBody>
      </p:sp>
      <p:sp>
        <p:nvSpPr>
          <p:cNvPr id="5" name="Footer Placeholder 4">
            <a:extLst>
              <a:ext uri="{FF2B5EF4-FFF2-40B4-BE49-F238E27FC236}">
                <a16:creationId xmlns:a16="http://schemas.microsoft.com/office/drawing/2014/main" id="{233B1941-C5B1-4A03-8A3A-ED5C74C32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7628A93-06D7-4E36-B039-D341E4AD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15E3A-76C8-4EB8-ABE1-059F23EAFE5B}" type="slidenum">
              <a:rPr lang="lv-LV" smtClean="0"/>
              <a:t>‹#›</a:t>
            </a:fld>
            <a:endParaRPr lang="lv-LV"/>
          </a:p>
        </p:txBody>
      </p:sp>
    </p:spTree>
    <p:extLst>
      <p:ext uri="{BB962C8B-B14F-4D97-AF65-F5344CB8AC3E}">
        <p14:creationId xmlns:p14="http://schemas.microsoft.com/office/powerpoint/2010/main" val="370924133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C49F-5B01-487A-A008-013562F37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7AD53AE-D654-43CF-84B5-1DB4A4EC3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3AD72CE-4AD0-4983-9682-FFC9EFAD5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B4438-8DCE-4984-B112-CC95162B21F9}" type="datetime1">
              <a:rPr lang="lv-LV" smtClean="0"/>
              <a:t>09.09.2020</a:t>
            </a:fld>
            <a:endParaRPr lang="lv-LV"/>
          </a:p>
        </p:txBody>
      </p:sp>
      <p:sp>
        <p:nvSpPr>
          <p:cNvPr id="5" name="Footer Placeholder 4">
            <a:extLst>
              <a:ext uri="{FF2B5EF4-FFF2-40B4-BE49-F238E27FC236}">
                <a16:creationId xmlns:a16="http://schemas.microsoft.com/office/drawing/2014/main" id="{9B7B16DD-F51B-413D-BD6A-A03663B3C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BBC2343-0B19-44C5-8C6A-3C15B1576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64B8-F1C7-4620-B23A-5BAA1BF681F3}" type="slidenum">
              <a:rPr lang="lv-LV" smtClean="0"/>
              <a:t>‹#›</a:t>
            </a:fld>
            <a:endParaRPr lang="lv-LV"/>
          </a:p>
        </p:txBody>
      </p:sp>
    </p:spTree>
    <p:extLst>
      <p:ext uri="{BB962C8B-B14F-4D97-AF65-F5344CB8AC3E}">
        <p14:creationId xmlns:p14="http://schemas.microsoft.com/office/powerpoint/2010/main" val="180667419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106E4-BADE-43D2-822A-DE4F2F891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7FDD96-18AE-433D-A7FF-51A5F08C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39CA3BD-B590-4123-9479-C4797B877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9ABD1-9F2F-4221-A6B4-D8488E6AAC41}" type="datetime1">
              <a:rPr lang="lv-LV" smtClean="0"/>
              <a:t>09.09.2020</a:t>
            </a:fld>
            <a:endParaRPr lang="lv-LV"/>
          </a:p>
        </p:txBody>
      </p:sp>
      <p:sp>
        <p:nvSpPr>
          <p:cNvPr id="5" name="Footer Placeholder 4">
            <a:extLst>
              <a:ext uri="{FF2B5EF4-FFF2-40B4-BE49-F238E27FC236}">
                <a16:creationId xmlns:a16="http://schemas.microsoft.com/office/drawing/2014/main" id="{8DD589FE-561F-4AC4-9027-7F0F2BC87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902E332-BEE6-42EE-AFA6-E5632EE36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7DE7B-1178-4D98-9FF9-DBF78739D060}" type="slidenum">
              <a:rPr lang="lv-LV" smtClean="0"/>
              <a:t>‹#›</a:t>
            </a:fld>
            <a:endParaRPr lang="lv-LV"/>
          </a:p>
        </p:txBody>
      </p:sp>
    </p:spTree>
    <p:extLst>
      <p:ext uri="{BB962C8B-B14F-4D97-AF65-F5344CB8AC3E}">
        <p14:creationId xmlns:p14="http://schemas.microsoft.com/office/powerpoint/2010/main" val="420877420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910D1-8A8C-4E17-B58C-9F39644DF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23C74AF-06EE-4C54-8D59-DE1B01EE1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A99E648-9855-4C44-96E7-A43CC8C2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E84FC-3E9C-4452-A24E-BC30AA477945}" type="datetime1">
              <a:rPr lang="lv-LV" smtClean="0"/>
              <a:t>09.09.2020</a:t>
            </a:fld>
            <a:endParaRPr lang="lv-LV"/>
          </a:p>
        </p:txBody>
      </p:sp>
      <p:sp>
        <p:nvSpPr>
          <p:cNvPr id="5" name="Footer Placeholder 4">
            <a:extLst>
              <a:ext uri="{FF2B5EF4-FFF2-40B4-BE49-F238E27FC236}">
                <a16:creationId xmlns:a16="http://schemas.microsoft.com/office/drawing/2014/main" id="{BC6E3B2F-5CF4-4206-820D-B4DA53B9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57AB8B8-A105-4B43-A848-C6344BE7B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AA974-02C3-4265-8074-C2A66A90B2A4}" type="slidenum">
              <a:rPr lang="lv-LV" smtClean="0"/>
              <a:t>‹#›</a:t>
            </a:fld>
            <a:endParaRPr lang="lv-LV"/>
          </a:p>
        </p:txBody>
      </p:sp>
    </p:spTree>
    <p:extLst>
      <p:ext uri="{BB962C8B-B14F-4D97-AF65-F5344CB8AC3E}">
        <p14:creationId xmlns:p14="http://schemas.microsoft.com/office/powerpoint/2010/main" val="10078359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Visio_Drawing1.vsd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package" Target="../embeddings/Microsoft_Visio_Drawing2.vsdx"/></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re.jrc.ec.europa.eu/pvgi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Visio_Drawing.vsd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1061405" y="1688582"/>
            <a:ext cx="10648951" cy="1437658"/>
          </a:xfrm>
        </p:spPr>
        <p:txBody>
          <a:bodyPr>
            <a:noAutofit/>
          </a:bodyPr>
          <a:lstStyle/>
          <a:p>
            <a:pPr algn="ctr"/>
            <a:r>
              <a:rPr lang="en-US" sz="4800" b="1" dirty="0" err="1">
                <a:latin typeface="+mn-lt"/>
              </a:rPr>
              <a:t>Prosumerism</a:t>
            </a:r>
            <a:br>
              <a:rPr lang="en-US" sz="4800" b="1" dirty="0">
                <a:latin typeface="+mn-lt"/>
              </a:rPr>
            </a:br>
            <a:r>
              <a:rPr lang="en-US" sz="4800" b="1" dirty="0">
                <a:latin typeface="+mn-lt"/>
              </a:rPr>
              <a:t>Training material</a:t>
            </a: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387073" y="3934797"/>
            <a:ext cx="4243305" cy="2346298"/>
          </a:xfrm>
        </p:spPr>
        <p:txBody>
          <a:bodyPr>
            <a:noAutofit/>
          </a:bodyPr>
          <a:lstStyle/>
          <a:p>
            <a:br>
              <a:rPr lang="en-US" cap="none" dirty="0">
                <a:solidFill>
                  <a:schemeClr val="tx1"/>
                </a:solidFill>
                <a:latin typeface="+mn-lt"/>
              </a:rPr>
            </a:br>
            <a:endParaRPr lang="lv-LV" cap="none" dirty="0">
              <a:solidFill>
                <a:schemeClr val="tx1"/>
              </a:solidFill>
              <a:latin typeface="+mn-lt"/>
            </a:endParaRPr>
          </a:p>
          <a:p>
            <a:r>
              <a:rPr lang="en-US" cap="none" dirty="0">
                <a:solidFill>
                  <a:schemeClr val="tx1"/>
                </a:solidFill>
                <a:latin typeface="+mn-lt"/>
              </a:rPr>
              <a:t>Jānis Ikaunieks</a:t>
            </a:r>
          </a:p>
          <a:p>
            <a:r>
              <a:rPr lang="en-US" b="1" cap="none" dirty="0">
                <a:solidFill>
                  <a:schemeClr val="tx1"/>
                </a:solidFill>
                <a:latin typeface="+mn-lt"/>
              </a:rPr>
              <a:t>Vidzeme planning region</a:t>
            </a:r>
            <a:endParaRPr lang="lv-LV" b="1" cap="none" dirty="0">
              <a:solidFill>
                <a:schemeClr val="tx1"/>
              </a:solidFill>
              <a:latin typeface="+mn-lt"/>
            </a:endParaRPr>
          </a:p>
          <a:p>
            <a:r>
              <a:rPr lang="lv-LV" b="1" cap="none" dirty="0">
                <a:solidFill>
                  <a:schemeClr val="tx1"/>
                </a:solidFill>
                <a:latin typeface="+mn-lt"/>
              </a:rPr>
              <a:t>2nd </a:t>
            </a:r>
            <a:r>
              <a:rPr lang="lv-LV" b="1" cap="none" dirty="0" err="1">
                <a:solidFill>
                  <a:schemeClr val="tx1"/>
                </a:solidFill>
                <a:latin typeface="+mn-lt"/>
              </a:rPr>
              <a:t>Jun</a:t>
            </a:r>
            <a:r>
              <a:rPr lang="lv-LV" b="1" cap="none" dirty="0">
                <a:solidFill>
                  <a:schemeClr val="tx1"/>
                </a:solidFill>
                <a:latin typeface="+mn-lt"/>
              </a:rPr>
              <a:t> 2020</a:t>
            </a:r>
            <a:endParaRPr lang="en-US" b="1"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7861178" y="545393"/>
            <a:ext cx="4643764" cy="788229"/>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02" y="168147"/>
            <a:ext cx="5810435" cy="1568818"/>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4"/>
          <a:stretch>
            <a:fillRect/>
          </a:stretch>
        </p:blipFill>
        <p:spPr>
          <a:xfrm>
            <a:off x="6534148" y="545393"/>
            <a:ext cx="900719" cy="900719"/>
          </a:xfrm>
          <a:prstGeom prst="rect">
            <a:avLst/>
          </a:prstGeom>
        </p:spPr>
      </p:pic>
      <p:pic>
        <p:nvPicPr>
          <p:cNvPr id="9" name="Picture 12" descr="C:\Documents and Settings\Ervins\Desktop\Gipka-Starks\_STA3529p32XS.JPG"/>
          <p:cNvPicPr>
            <a:picLocks noChangeAspect="1" noChangeArrowheads="1"/>
          </p:cNvPicPr>
          <p:nvPr/>
        </p:nvPicPr>
        <p:blipFill>
          <a:blip r:embed="rId5" cstate="print"/>
          <a:srcRect/>
          <a:stretch>
            <a:fillRect/>
          </a:stretch>
        </p:blipFill>
        <p:spPr bwMode="auto">
          <a:xfrm>
            <a:off x="4630379" y="3417093"/>
            <a:ext cx="7367866" cy="2864002"/>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509321B5-BF43-4978-BB02-36DABBCDDE69}"/>
              </a:ext>
            </a:extLst>
          </p:cNvPr>
          <p:cNvSpPr>
            <a:spLocks noGrp="1"/>
          </p:cNvSpPr>
          <p:nvPr>
            <p:ph type="sldNum" sz="quarter" idx="12"/>
          </p:nvPr>
        </p:nvSpPr>
        <p:spPr/>
        <p:txBody>
          <a:bodyPr/>
          <a:lstStyle/>
          <a:p>
            <a:fld id="{1BBD2AA7-02D3-4A06-8F9F-50CBD2285B67}" type="slidenum">
              <a:rPr lang="lv-LV" smtClean="0"/>
              <a:t>1</a:t>
            </a:fld>
            <a:endParaRPr lang="lv-LV" dirty="0"/>
          </a:p>
        </p:txBody>
      </p:sp>
    </p:spTree>
    <p:extLst>
      <p:ext uri="{BB962C8B-B14F-4D97-AF65-F5344CB8AC3E}">
        <p14:creationId xmlns:p14="http://schemas.microsoft.com/office/powerpoint/2010/main" val="82651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1051F-1877-43A7-9482-00C8A09993CD}"/>
              </a:ext>
            </a:extLst>
          </p:cNvPr>
          <p:cNvSpPr>
            <a:spLocks noGrp="1"/>
          </p:cNvSpPr>
          <p:nvPr>
            <p:ph type="title"/>
          </p:nvPr>
        </p:nvSpPr>
        <p:spPr>
          <a:xfrm>
            <a:off x="267544" y="86578"/>
            <a:ext cx="11670455" cy="1450757"/>
          </a:xfrm>
        </p:spPr>
        <p:txBody>
          <a:bodyPr>
            <a:normAutofit/>
          </a:bodyPr>
          <a:lstStyle/>
          <a:p>
            <a:r>
              <a:rPr lang="en-US" sz="4400" dirty="0"/>
              <a:t>Guideline for Step-by-step to become a </a:t>
            </a:r>
            <a:r>
              <a:rPr lang="en-US" sz="4400" dirty="0" err="1"/>
              <a:t>prosumerist</a:t>
            </a:r>
            <a:endParaRPr lang="lv-LV" sz="4400" dirty="0"/>
          </a:p>
        </p:txBody>
      </p:sp>
      <p:sp>
        <p:nvSpPr>
          <p:cNvPr id="2" name="Rectangle 2">
            <a:extLst>
              <a:ext uri="{FF2B5EF4-FFF2-40B4-BE49-F238E27FC236}">
                <a16:creationId xmlns:a16="http://schemas.microsoft.com/office/drawing/2014/main" id="{D062838D-1090-4017-A972-F83CB0C88910}"/>
              </a:ext>
            </a:extLst>
          </p:cNvPr>
          <p:cNvSpPr>
            <a:spLocks noChangeArrowheads="1"/>
          </p:cNvSpPr>
          <p:nvPr/>
        </p:nvSpPr>
        <p:spPr bwMode="auto">
          <a:xfrm>
            <a:off x="778933" y="1537334"/>
            <a:ext cx="231893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3" name="Object 2">
            <a:extLst>
              <a:ext uri="{FF2B5EF4-FFF2-40B4-BE49-F238E27FC236}">
                <a16:creationId xmlns:a16="http://schemas.microsoft.com/office/drawing/2014/main" id="{81E010A6-F8B0-406E-90B5-51CDD875D203}"/>
              </a:ext>
            </a:extLst>
          </p:cNvPr>
          <p:cNvGraphicFramePr>
            <a:graphicFrameLocks noChangeAspect="1"/>
          </p:cNvGraphicFramePr>
          <p:nvPr>
            <p:extLst>
              <p:ext uri="{D42A27DB-BD31-4B8C-83A1-F6EECF244321}">
                <p14:modId xmlns:p14="http://schemas.microsoft.com/office/powerpoint/2010/main" val="1471807106"/>
              </p:ext>
            </p:extLst>
          </p:nvPr>
        </p:nvGraphicFramePr>
        <p:xfrm>
          <a:off x="779463" y="1536700"/>
          <a:ext cx="10887075" cy="4746625"/>
        </p:xfrm>
        <a:graphic>
          <a:graphicData uri="http://schemas.openxmlformats.org/presentationml/2006/ole">
            <mc:AlternateContent xmlns:mc="http://schemas.openxmlformats.org/markup-compatibility/2006">
              <mc:Choice xmlns:v="urn:schemas-microsoft-com:vml" Requires="v">
                <p:oleObj spid="_x0000_s2054" r:id="rId4" imgW="7115151" imgH="3105118" progId="Visio.Drawing.15">
                  <p:embed/>
                </p:oleObj>
              </mc:Choice>
              <mc:Fallback>
                <p:oleObj r:id="rId4" imgW="7115151" imgH="3105118"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536700"/>
                        <a:ext cx="10887075" cy="4746625"/>
                      </a:xfrm>
                      <a:prstGeom prst="rect">
                        <a:avLst/>
                      </a:prstGeom>
                      <a:noFill/>
                    </p:spPr>
                  </p:pic>
                </p:oleObj>
              </mc:Fallback>
            </mc:AlternateContent>
          </a:graphicData>
        </a:graphic>
      </p:graphicFrame>
    </p:spTree>
    <p:extLst>
      <p:ext uri="{BB962C8B-B14F-4D97-AF65-F5344CB8AC3E}">
        <p14:creationId xmlns:p14="http://schemas.microsoft.com/office/powerpoint/2010/main" val="158976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4">
            <a:extLst>
              <a:ext uri="{FF2B5EF4-FFF2-40B4-BE49-F238E27FC236}">
                <a16:creationId xmlns:a16="http://schemas.microsoft.com/office/drawing/2014/main" id="{B03833A0-F65B-4650-983D-60B97BBC4874}"/>
              </a:ext>
            </a:extLst>
          </p:cNvPr>
          <p:cNvSpPr/>
          <p:nvPr/>
        </p:nvSpPr>
        <p:spPr>
          <a:xfrm>
            <a:off x="5981464" y="912205"/>
            <a:ext cx="6077340" cy="435657"/>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228600" indent="-228600" algn="r">
              <a:spcAft>
                <a:spcPts val="0"/>
              </a:spcAft>
            </a:pPr>
            <a:r>
              <a:rPr lang="lv-LV" sz="1600" b="1" cap="all" spc="1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3. </a:t>
            </a:r>
            <a:r>
              <a:rPr lang="en-US" sz="1600" b="1" cap="all" spc="100"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installation and connecting to the grid </a:t>
            </a:r>
            <a:endParaRPr lang="lv-LV" sz="1400" b="1" cap="all" spc="100" dirty="0">
              <a:solidFill>
                <a:srgbClr val="4F4F4F"/>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Pentagon 4">
            <a:extLst>
              <a:ext uri="{FF2B5EF4-FFF2-40B4-BE49-F238E27FC236}">
                <a16:creationId xmlns:a16="http://schemas.microsoft.com/office/drawing/2014/main" id="{AD0326C9-34D4-498C-8A18-71A04770324B}"/>
              </a:ext>
            </a:extLst>
          </p:cNvPr>
          <p:cNvSpPr/>
          <p:nvPr/>
        </p:nvSpPr>
        <p:spPr>
          <a:xfrm>
            <a:off x="2976283" y="914651"/>
            <a:ext cx="3391157" cy="43321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228600" indent="-228600" algn="r">
              <a:spcAft>
                <a:spcPts val="0"/>
              </a:spcAft>
            </a:pPr>
            <a:r>
              <a:rPr lang="lv-LV" sz="1600" b="1" cap="all" spc="1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2. </a:t>
            </a:r>
            <a:r>
              <a:rPr lang="lv-LV" sz="1600" b="1" cap="all" spc="100" dirty="0" err="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Harmonizing</a:t>
            </a:r>
            <a:endParaRPr lang="lv-LV" sz="1400" b="1" cap="all" spc="100" dirty="0">
              <a:solidFill>
                <a:srgbClr val="4F4F4F"/>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62E835B3-F702-4DA2-8A5E-05028382A5A6}"/>
              </a:ext>
            </a:extLst>
          </p:cNvPr>
          <p:cNvSpPr>
            <a:spLocks noGrp="1"/>
          </p:cNvSpPr>
          <p:nvPr>
            <p:ph type="title"/>
          </p:nvPr>
        </p:nvSpPr>
        <p:spPr>
          <a:xfrm>
            <a:off x="245137" y="170388"/>
            <a:ext cx="10058400" cy="739371"/>
          </a:xfrm>
        </p:spPr>
        <p:txBody>
          <a:bodyPr/>
          <a:lstStyle/>
          <a:p>
            <a:r>
              <a:rPr lang="lv-LV" b="1" cap="all" dirty="0"/>
              <a:t> </a:t>
            </a:r>
            <a:r>
              <a:rPr lang="lv-LV" sz="3600" cap="all" dirty="0"/>
              <a:t>Project </a:t>
            </a:r>
            <a:r>
              <a:rPr lang="lv-LV" sz="3600" cap="all" dirty="0" err="1"/>
              <a:t>implementation</a:t>
            </a:r>
            <a:r>
              <a:rPr lang="lv-LV" sz="3600" cap="all" dirty="0"/>
              <a:t> process</a:t>
            </a:r>
            <a:endParaRPr lang="lv-LV" dirty="0"/>
          </a:p>
        </p:txBody>
      </p:sp>
      <p:sp>
        <p:nvSpPr>
          <p:cNvPr id="4" name="Slide Number Placeholder 3">
            <a:extLst>
              <a:ext uri="{FF2B5EF4-FFF2-40B4-BE49-F238E27FC236}">
                <a16:creationId xmlns:a16="http://schemas.microsoft.com/office/drawing/2014/main" id="{141A788C-6D10-4399-8C4F-EA4B24BBAC90}"/>
              </a:ext>
            </a:extLst>
          </p:cNvPr>
          <p:cNvSpPr>
            <a:spLocks noGrp="1"/>
          </p:cNvSpPr>
          <p:nvPr>
            <p:ph type="sldNum" sz="quarter" idx="12"/>
          </p:nvPr>
        </p:nvSpPr>
        <p:spPr/>
        <p:txBody>
          <a:bodyPr/>
          <a:lstStyle/>
          <a:p>
            <a:fld id="{1BBD2AA7-02D3-4A06-8F9F-50CBD2285B67}" type="slidenum">
              <a:rPr lang="lv-LV" smtClean="0"/>
              <a:t>11</a:t>
            </a:fld>
            <a:endParaRPr lang="lv-LV"/>
          </a:p>
        </p:txBody>
      </p:sp>
      <p:sp>
        <p:nvSpPr>
          <p:cNvPr id="5" name="Pentagon 4">
            <a:extLst>
              <a:ext uri="{FF2B5EF4-FFF2-40B4-BE49-F238E27FC236}">
                <a16:creationId xmlns:a16="http://schemas.microsoft.com/office/drawing/2014/main" id="{402BC5F0-B12D-4982-A8D3-550476AE873D}"/>
              </a:ext>
            </a:extLst>
          </p:cNvPr>
          <p:cNvSpPr/>
          <p:nvPr/>
        </p:nvSpPr>
        <p:spPr>
          <a:xfrm>
            <a:off x="1" y="912207"/>
            <a:ext cx="3250317" cy="43565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457200" indent="-228600" algn="r">
              <a:spcAft>
                <a:spcPts val="0"/>
              </a:spcAft>
            </a:pPr>
            <a:r>
              <a:rPr lang="lv-LV" sz="1600" b="1" cap="all" spc="1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Planning</a:t>
            </a:r>
            <a:endParaRPr lang="lv-LV" sz="1400" b="1" cap="all" spc="100" dirty="0">
              <a:solidFill>
                <a:srgbClr val="4F4F4F"/>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F7860C7-A75B-4D47-833F-4A4A84DB2C28}"/>
              </a:ext>
            </a:extLst>
          </p:cNvPr>
          <p:cNvSpPr/>
          <p:nvPr/>
        </p:nvSpPr>
        <p:spPr>
          <a:xfrm>
            <a:off x="133196" y="1340524"/>
            <a:ext cx="3117122" cy="4893647"/>
          </a:xfrm>
          <a:prstGeom prst="rect">
            <a:avLst/>
          </a:prstGeom>
        </p:spPr>
        <p:txBody>
          <a:bodyPr wrap="square">
            <a:spAutoFit/>
          </a:bodyPr>
          <a:lstStyle/>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Assess the orientation of the roof or wall and the availability of sunlight</a:t>
            </a:r>
          </a:p>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Identify the potential for using solar PV for a given site</a:t>
            </a:r>
          </a:p>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Define your electricity consumption profile</a:t>
            </a:r>
          </a:p>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Determine the optimum capacity of PV system</a:t>
            </a:r>
          </a:p>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Determine the size of the required system and possible technical solution</a:t>
            </a:r>
          </a:p>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Carry out an economic assessment of the project</a:t>
            </a:r>
          </a:p>
          <a:p>
            <a:pPr marL="342900" lvl="0" indent="-342900">
              <a:spcAft>
                <a:spcPts val="800"/>
              </a:spcAft>
              <a:buFont typeface="Wingdings" panose="05000000000000000000" pitchFamily="2" charset="2"/>
              <a:buChar char=""/>
            </a:pPr>
            <a:r>
              <a:rPr lang="en-US" sz="1700">
                <a:solidFill>
                  <a:srgbClr val="595959"/>
                </a:solidFill>
                <a:latin typeface="Calibri" panose="020F0502020204030204" pitchFamily="34" charset="0"/>
                <a:ea typeface="Calibri" panose="020F0502020204030204" pitchFamily="34" charset="0"/>
                <a:cs typeface="Times New Roman" panose="02020603050405020304" pitchFamily="18" charset="0"/>
              </a:rPr>
              <a:t>Prepare project documentation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710A509-E325-4843-BFCA-32509E06F3B2}"/>
              </a:ext>
            </a:extLst>
          </p:cNvPr>
          <p:cNvSpPr/>
          <p:nvPr/>
        </p:nvSpPr>
        <p:spPr>
          <a:xfrm>
            <a:off x="3250318" y="1347862"/>
            <a:ext cx="3117122" cy="3361690"/>
          </a:xfrm>
          <a:prstGeom prst="rect">
            <a:avLst/>
          </a:prstGeom>
        </p:spPr>
        <p:txBody>
          <a:bodyPr wrap="square">
            <a:spAutoFit/>
          </a:bodyPr>
          <a:lstStyle/>
          <a:p>
            <a:pPr marL="342900" lvl="0" indent="-342900">
              <a:lnSpc>
                <a:spcPct val="115000"/>
              </a:lnSpc>
              <a:spcBef>
                <a:spcPts val="1200"/>
              </a:spcBef>
              <a:spcAft>
                <a:spcPts val="800"/>
              </a:spcAft>
              <a:buFont typeface="Wingdings" panose="05000000000000000000" pitchFamily="2" charset="2"/>
              <a:buChar char=""/>
            </a:pPr>
            <a:r>
              <a:rPr lang="en-US">
                <a:solidFill>
                  <a:srgbClr val="595959"/>
                </a:solidFill>
                <a:latin typeface="Calibri" panose="020F0502020204030204" pitchFamily="34" charset="0"/>
                <a:ea typeface="Calibri" panose="020F0502020204030204" pitchFamily="34" charset="0"/>
                <a:cs typeface="Times New Roman" panose="02020603050405020304" pitchFamily="18" charset="0"/>
              </a:rPr>
              <a:t>Obtain a permit from the Ministry of Economics for the installation of generating equipment</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a:solidFill>
                  <a:srgbClr val="595959"/>
                </a:solidFill>
                <a:latin typeface="Calibri" panose="020F0502020204030204" pitchFamily="34" charset="0"/>
                <a:ea typeface="Calibri" panose="020F0502020204030204" pitchFamily="34" charset="0"/>
                <a:cs typeface="Times New Roman" panose="02020603050405020304" pitchFamily="18" charset="0"/>
              </a:rPr>
              <a:t>Submit an application to the Sadales Tikls</a:t>
            </a:r>
          </a:p>
          <a:p>
            <a:pPr marL="342900" lvl="0" indent="-342900">
              <a:lnSpc>
                <a:spcPct val="115000"/>
              </a:lnSpc>
              <a:buFont typeface="Wingdings" panose="05000000000000000000" pitchFamily="2" charset="2"/>
              <a:buChar char=""/>
            </a:pPr>
            <a:r>
              <a:rPr lang="en-US">
                <a:solidFill>
                  <a:srgbClr val="595959"/>
                </a:solidFill>
                <a:latin typeface="Calibri" panose="020F0502020204030204" pitchFamily="34" charset="0"/>
                <a:ea typeface="Calibri" panose="020F0502020204030204" pitchFamily="34" charset="0"/>
                <a:cs typeface="Times New Roman" panose="02020603050405020304" pitchFamily="18" charset="0"/>
              </a:rPr>
              <a:t>Receive technical connection regulations</a:t>
            </a:r>
          </a:p>
          <a:p>
            <a:pPr marL="342900" lvl="0" indent="-342900">
              <a:lnSpc>
                <a:spcPct val="115000"/>
              </a:lnSpc>
              <a:buFont typeface="Wingdings" panose="05000000000000000000" pitchFamily="2" charset="2"/>
              <a:buChar char=""/>
            </a:pPr>
            <a:r>
              <a:rPr lang="en-US">
                <a:solidFill>
                  <a:srgbClr val="595959"/>
                </a:solidFill>
                <a:latin typeface="Calibri" panose="020F0502020204030204" pitchFamily="34" charset="0"/>
                <a:ea typeface="Calibri" panose="020F0502020204030204" pitchFamily="34" charset="0"/>
                <a:cs typeface="Times New Roman" panose="02020603050405020304" pitchFamily="18" charset="0"/>
              </a:rPr>
              <a:t>Signing a connection agreement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53331B3-2357-47B4-BB1D-0C70D772DC1E}"/>
              </a:ext>
            </a:extLst>
          </p:cNvPr>
          <p:cNvSpPr/>
          <p:nvPr/>
        </p:nvSpPr>
        <p:spPr>
          <a:xfrm>
            <a:off x="6093405" y="1202825"/>
            <a:ext cx="5965399" cy="5090496"/>
          </a:xfrm>
          <a:prstGeom prst="rect">
            <a:avLst/>
          </a:prstGeom>
        </p:spPr>
        <p:txBody>
          <a:bodyPr wrap="square">
            <a:spAutoFit/>
          </a:bodyPr>
          <a:lstStyle/>
          <a:p>
            <a:pPr algn="ctr">
              <a:lnSpc>
                <a:spcPts val="2800"/>
              </a:lnSpc>
            </a:pPr>
            <a:r>
              <a:rPr lang="en-US" b="1" dirty="0">
                <a:solidFill>
                  <a:schemeClr val="tx1">
                    <a:lumMod val="65000"/>
                    <a:lumOff val="35000"/>
                  </a:schemeClr>
                </a:solidFill>
              </a:rPr>
              <a:t>For power plants</a:t>
            </a:r>
            <a:endPar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Submission of an application to </a:t>
            </a:r>
            <a:r>
              <a:rPr lang="en-US"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Sadales</a:t>
            </a: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tīkls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Receipt of technical regulations for connection</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Signature of an agreement for the development of an electrical installation building project</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Choice of designer, submission of consent</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Signing a connection agreement and paying invoices</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Construction merchant performs connection construction</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Submission of an application regarding the readiness for inspection</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Inspection of the construction of a power plant</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A successful test act must be submitted</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Signature of an act, receipt of an authorization</a:t>
            </a:r>
          </a:p>
          <a:p>
            <a:pPr marL="342900" lvl="0" indent="-342900">
              <a:lnSpc>
                <a:spcPts val="2800"/>
              </a:lnSpc>
              <a:buFont typeface="Wingdings" panose="05000000000000000000" pitchFamily="2" charset="2"/>
              <a:buChar char=""/>
            </a:pPr>
            <a:r>
              <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rPr>
              <a:t>Connecting to the grid</a:t>
            </a:r>
            <a:endParaRPr lang="en-US" dirty="0"/>
          </a:p>
        </p:txBody>
      </p:sp>
    </p:spTree>
    <p:extLst>
      <p:ext uri="{BB962C8B-B14F-4D97-AF65-F5344CB8AC3E}">
        <p14:creationId xmlns:p14="http://schemas.microsoft.com/office/powerpoint/2010/main" val="51628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2248-78AA-401A-82CC-36D90F701EC1}"/>
              </a:ext>
            </a:extLst>
          </p:cNvPr>
          <p:cNvSpPr>
            <a:spLocks noGrp="1"/>
          </p:cNvSpPr>
          <p:nvPr>
            <p:ph type="title"/>
          </p:nvPr>
        </p:nvSpPr>
        <p:spPr>
          <a:xfrm>
            <a:off x="711200" y="86578"/>
            <a:ext cx="10444480" cy="1450757"/>
          </a:xfrm>
        </p:spPr>
        <p:txBody>
          <a:bodyPr/>
          <a:lstStyle/>
          <a:p>
            <a:r>
              <a:rPr lang="en-GB" dirty="0"/>
              <a:t>Guideline for Procurement of solar energy</a:t>
            </a:r>
            <a:endParaRPr lang="lv-LV" dirty="0"/>
          </a:p>
        </p:txBody>
      </p:sp>
      <p:sp>
        <p:nvSpPr>
          <p:cNvPr id="3" name="Content Placeholder 2">
            <a:extLst>
              <a:ext uri="{FF2B5EF4-FFF2-40B4-BE49-F238E27FC236}">
                <a16:creationId xmlns:a16="http://schemas.microsoft.com/office/drawing/2014/main" id="{A82AB269-1519-42C1-BAF9-2391235B1340}"/>
              </a:ext>
            </a:extLst>
          </p:cNvPr>
          <p:cNvSpPr>
            <a:spLocks noGrp="1"/>
          </p:cNvSpPr>
          <p:nvPr>
            <p:ph idx="1"/>
          </p:nvPr>
        </p:nvSpPr>
        <p:spPr/>
        <p:txBody>
          <a:bodyPr/>
          <a:lstStyle/>
          <a:p>
            <a:pPr marL="457200" indent="-457200">
              <a:buFont typeface="+mj-lt"/>
              <a:buAutoNum type="arabicPeriod"/>
            </a:pPr>
            <a:r>
              <a:rPr lang="en-US" sz="2800" dirty="0"/>
              <a:t>Includes basic recommendations for procurement of Photovoltaic systems:</a:t>
            </a:r>
          </a:p>
          <a:p>
            <a:pPr marL="749808" lvl="1" indent="-457200">
              <a:buFont typeface="Wingdings" panose="05000000000000000000" pitchFamily="2" charset="2"/>
              <a:buChar char="Ø"/>
            </a:pPr>
            <a:r>
              <a:rPr lang="en-US" sz="2400" dirty="0"/>
              <a:t>General scope</a:t>
            </a:r>
          </a:p>
          <a:p>
            <a:pPr marL="749808" lvl="1" indent="-457200">
              <a:buFont typeface="Wingdings" panose="05000000000000000000" pitchFamily="2" charset="2"/>
              <a:buChar char="Ø"/>
            </a:pPr>
            <a:r>
              <a:rPr lang="en-US" sz="2400" dirty="0"/>
              <a:t>Quality and Environmental</a:t>
            </a:r>
          </a:p>
          <a:p>
            <a:pPr marL="749808" lvl="1" indent="-457200">
              <a:buFont typeface="Wingdings" panose="05000000000000000000" pitchFamily="2" charset="2"/>
              <a:buChar char="Ø"/>
            </a:pPr>
            <a:r>
              <a:rPr lang="en-US" sz="2400" dirty="0"/>
              <a:t>Electrical installations</a:t>
            </a:r>
          </a:p>
          <a:p>
            <a:pPr marL="749808" lvl="1" indent="-457200">
              <a:buFont typeface="Wingdings" panose="05000000000000000000" pitchFamily="2" charset="2"/>
              <a:buChar char="Ø"/>
            </a:pPr>
            <a:r>
              <a:rPr lang="en-US" sz="2400" dirty="0"/>
              <a:t>Equipment for electricity production</a:t>
            </a:r>
          </a:p>
          <a:p>
            <a:pPr marL="749808" lvl="1" indent="-457200">
              <a:buFont typeface="Wingdings" panose="05000000000000000000" pitchFamily="2" charset="2"/>
              <a:buChar char="Ø"/>
            </a:pPr>
            <a:r>
              <a:rPr lang="en-US" sz="2400" dirty="0"/>
              <a:t>Marking, testing and documentation</a:t>
            </a:r>
          </a:p>
          <a:p>
            <a:pPr marL="749808" lvl="1" indent="-457200">
              <a:buFont typeface="Wingdings" panose="05000000000000000000" pitchFamily="2" charset="2"/>
              <a:buChar char="Ø"/>
            </a:pPr>
            <a:r>
              <a:rPr lang="en-US" sz="2400" dirty="0"/>
              <a:t>After final inspection</a:t>
            </a:r>
          </a:p>
          <a:p>
            <a:endParaRPr lang="en-US" dirty="0"/>
          </a:p>
        </p:txBody>
      </p:sp>
      <p:sp>
        <p:nvSpPr>
          <p:cNvPr id="4" name="Slide Number Placeholder 3">
            <a:extLst>
              <a:ext uri="{FF2B5EF4-FFF2-40B4-BE49-F238E27FC236}">
                <a16:creationId xmlns:a16="http://schemas.microsoft.com/office/drawing/2014/main" id="{7B3AAE80-84AF-4279-A84F-E8CD84BB17DA}"/>
              </a:ext>
            </a:extLst>
          </p:cNvPr>
          <p:cNvSpPr>
            <a:spLocks noGrp="1"/>
          </p:cNvSpPr>
          <p:nvPr>
            <p:ph type="sldNum" sz="quarter" idx="12"/>
          </p:nvPr>
        </p:nvSpPr>
        <p:spPr/>
        <p:txBody>
          <a:bodyPr/>
          <a:lstStyle/>
          <a:p>
            <a:fld id="{1BBD2AA7-02D3-4A06-8F9F-50CBD2285B67}" type="slidenum">
              <a:rPr lang="lv-LV" smtClean="0"/>
              <a:t>12</a:t>
            </a:fld>
            <a:endParaRPr lang="lv-LV"/>
          </a:p>
        </p:txBody>
      </p:sp>
      <p:pic>
        <p:nvPicPr>
          <p:cNvPr id="12" name="Picture 11">
            <a:extLst>
              <a:ext uri="{FF2B5EF4-FFF2-40B4-BE49-F238E27FC236}">
                <a16:creationId xmlns:a16="http://schemas.microsoft.com/office/drawing/2014/main" id="{D352A002-3ED3-44A2-B085-6ECA6A9DF746}"/>
              </a:ext>
            </a:extLst>
          </p:cNvPr>
          <p:cNvPicPr>
            <a:picLocks noChangeAspect="1"/>
          </p:cNvPicPr>
          <p:nvPr/>
        </p:nvPicPr>
        <p:blipFill>
          <a:blip r:embed="rId3"/>
          <a:stretch>
            <a:fillRect/>
          </a:stretch>
        </p:blipFill>
        <p:spPr>
          <a:xfrm>
            <a:off x="174096" y="2353204"/>
            <a:ext cx="1209675" cy="466725"/>
          </a:xfrm>
          <a:prstGeom prst="rect">
            <a:avLst/>
          </a:prstGeom>
        </p:spPr>
      </p:pic>
    </p:spTree>
    <p:extLst>
      <p:ext uri="{BB962C8B-B14F-4D97-AF65-F5344CB8AC3E}">
        <p14:creationId xmlns:p14="http://schemas.microsoft.com/office/powerpoint/2010/main" val="145857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1051F-1877-43A7-9482-00C8A09993CD}"/>
              </a:ext>
            </a:extLst>
          </p:cNvPr>
          <p:cNvSpPr>
            <a:spLocks noGrp="1"/>
          </p:cNvSpPr>
          <p:nvPr>
            <p:ph type="title"/>
          </p:nvPr>
        </p:nvSpPr>
        <p:spPr>
          <a:xfrm>
            <a:off x="778933" y="86578"/>
            <a:ext cx="10376747" cy="1450757"/>
          </a:xfrm>
        </p:spPr>
        <p:txBody>
          <a:bodyPr/>
          <a:lstStyle/>
          <a:p>
            <a:r>
              <a:rPr lang="en-GB" dirty="0"/>
              <a:t>Guideline for </a:t>
            </a:r>
            <a:r>
              <a:rPr lang="en-GB" dirty="0" err="1"/>
              <a:t>Prosumerism</a:t>
            </a:r>
            <a:r>
              <a:rPr lang="en-GB" dirty="0"/>
              <a:t> calculation tool</a:t>
            </a:r>
            <a:endParaRPr lang="lv-LV" dirty="0"/>
          </a:p>
        </p:txBody>
      </p:sp>
      <p:sp>
        <p:nvSpPr>
          <p:cNvPr id="2" name="Rectangle 2">
            <a:extLst>
              <a:ext uri="{FF2B5EF4-FFF2-40B4-BE49-F238E27FC236}">
                <a16:creationId xmlns:a16="http://schemas.microsoft.com/office/drawing/2014/main" id="{D062838D-1090-4017-A972-F83CB0C88910}"/>
              </a:ext>
            </a:extLst>
          </p:cNvPr>
          <p:cNvSpPr>
            <a:spLocks noChangeArrowheads="1"/>
          </p:cNvSpPr>
          <p:nvPr/>
        </p:nvSpPr>
        <p:spPr bwMode="auto">
          <a:xfrm>
            <a:off x="778933" y="1537334"/>
            <a:ext cx="231893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
        <p:nvSpPr>
          <p:cNvPr id="4" name="Rectangle 2">
            <a:extLst>
              <a:ext uri="{FF2B5EF4-FFF2-40B4-BE49-F238E27FC236}">
                <a16:creationId xmlns:a16="http://schemas.microsoft.com/office/drawing/2014/main" id="{3CF47CE8-F7D9-4B47-B79E-34455CD1E3BB}"/>
              </a:ext>
            </a:extLst>
          </p:cNvPr>
          <p:cNvSpPr>
            <a:spLocks noChangeArrowheads="1"/>
          </p:cNvSpPr>
          <p:nvPr/>
        </p:nvSpPr>
        <p:spPr bwMode="auto">
          <a:xfrm>
            <a:off x="563532" y="1749106"/>
            <a:ext cx="14885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5" name="Object 4">
            <a:extLst>
              <a:ext uri="{FF2B5EF4-FFF2-40B4-BE49-F238E27FC236}">
                <a16:creationId xmlns:a16="http://schemas.microsoft.com/office/drawing/2014/main" id="{DBC377DB-2FD7-4501-B380-8233CC60F7A2}"/>
              </a:ext>
            </a:extLst>
          </p:cNvPr>
          <p:cNvGraphicFramePr>
            <a:graphicFrameLocks noChangeAspect="1"/>
          </p:cNvGraphicFramePr>
          <p:nvPr>
            <p:extLst>
              <p:ext uri="{D42A27DB-BD31-4B8C-83A1-F6EECF244321}">
                <p14:modId xmlns:p14="http://schemas.microsoft.com/office/powerpoint/2010/main" val="1268344860"/>
              </p:ext>
            </p:extLst>
          </p:nvPr>
        </p:nvGraphicFramePr>
        <p:xfrm>
          <a:off x="0" y="1749106"/>
          <a:ext cx="12091537" cy="2394165"/>
        </p:xfrm>
        <a:graphic>
          <a:graphicData uri="http://schemas.openxmlformats.org/presentationml/2006/ole">
            <mc:AlternateContent xmlns:mc="http://schemas.openxmlformats.org/markup-compatibility/2006">
              <mc:Choice xmlns:v="urn:schemas-microsoft-com:vml" Requires="v">
                <p:oleObj spid="_x0000_s4104" r:id="rId4" imgW="7115151" imgH="1409636" progId="Visio.Drawing.15">
                  <p:embed/>
                </p:oleObj>
              </mc:Choice>
              <mc:Fallback>
                <p:oleObj r:id="rId4" imgW="7115151" imgH="1409636"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9106"/>
                        <a:ext cx="12091537" cy="2394165"/>
                      </a:xfrm>
                      <a:prstGeom prst="rect">
                        <a:avLst/>
                      </a:prstGeom>
                      <a:noFill/>
                    </p:spPr>
                  </p:pic>
                </p:oleObj>
              </mc:Fallback>
            </mc:AlternateContent>
          </a:graphicData>
        </a:graphic>
      </p:graphicFrame>
      <p:pic>
        <p:nvPicPr>
          <p:cNvPr id="8" name="Picture 7">
            <a:extLst>
              <a:ext uri="{FF2B5EF4-FFF2-40B4-BE49-F238E27FC236}">
                <a16:creationId xmlns:a16="http://schemas.microsoft.com/office/drawing/2014/main" id="{3E3FE503-D386-4F09-9BCE-12296B88848D}"/>
              </a:ext>
            </a:extLst>
          </p:cNvPr>
          <p:cNvPicPr>
            <a:picLocks noChangeAspect="1"/>
          </p:cNvPicPr>
          <p:nvPr/>
        </p:nvPicPr>
        <p:blipFill>
          <a:blip r:embed="rId6"/>
          <a:stretch>
            <a:fillRect/>
          </a:stretch>
        </p:blipFill>
        <p:spPr>
          <a:xfrm>
            <a:off x="0" y="4318000"/>
            <a:ext cx="5080000" cy="2540000"/>
          </a:xfrm>
          <a:prstGeom prst="rect">
            <a:avLst/>
          </a:prstGeom>
        </p:spPr>
      </p:pic>
      <p:pic>
        <p:nvPicPr>
          <p:cNvPr id="9" name="Picture 8">
            <a:extLst>
              <a:ext uri="{FF2B5EF4-FFF2-40B4-BE49-F238E27FC236}">
                <a16:creationId xmlns:a16="http://schemas.microsoft.com/office/drawing/2014/main" id="{B2F42650-6759-4498-91A1-99C09E84355D}"/>
              </a:ext>
            </a:extLst>
          </p:cNvPr>
          <p:cNvPicPr>
            <a:picLocks noChangeAspect="1"/>
          </p:cNvPicPr>
          <p:nvPr/>
        </p:nvPicPr>
        <p:blipFill>
          <a:blip r:embed="rId7"/>
          <a:stretch>
            <a:fillRect/>
          </a:stretch>
        </p:blipFill>
        <p:spPr>
          <a:xfrm>
            <a:off x="6400800" y="4311021"/>
            <a:ext cx="5731375" cy="2631754"/>
          </a:xfrm>
          <a:prstGeom prst="rect">
            <a:avLst/>
          </a:prstGeom>
        </p:spPr>
      </p:pic>
    </p:spTree>
    <p:extLst>
      <p:ext uri="{BB962C8B-B14F-4D97-AF65-F5344CB8AC3E}">
        <p14:creationId xmlns:p14="http://schemas.microsoft.com/office/powerpoint/2010/main" val="34165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CACDF120-76F2-4034-889B-C93E72A642BB}"/>
              </a:ext>
            </a:extLst>
          </p:cNvPr>
          <p:cNvSpPr/>
          <p:nvPr/>
        </p:nvSpPr>
        <p:spPr>
          <a:xfrm>
            <a:off x="450512" y="214625"/>
            <a:ext cx="1248229" cy="899886"/>
          </a:xfrm>
          <a:prstGeom prst="rightArrow">
            <a:avLst>
              <a:gd name="adj1" fmla="val 50000"/>
              <a:gd name="adj2" fmla="val 77419"/>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a:latin typeface="Calibri" panose="020F0502020204030204" pitchFamily="34" charset="0"/>
                <a:ea typeface="Calibri" panose="020F0502020204030204" pitchFamily="34" charset="0"/>
                <a:cs typeface="Times New Roman" panose="02020603050405020304" pitchFamily="18" charset="0"/>
              </a:rPr>
              <a:t>Step 1</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F21DD8CE-E4BE-4397-AAD7-C690F7D3A2DD}"/>
              </a:ext>
            </a:extLst>
          </p:cNvPr>
          <p:cNvSpPr/>
          <p:nvPr/>
        </p:nvSpPr>
        <p:spPr>
          <a:xfrm>
            <a:off x="450512" y="2138937"/>
            <a:ext cx="1248229" cy="899886"/>
          </a:xfrm>
          <a:prstGeom prst="rightArrow">
            <a:avLst>
              <a:gd name="adj1" fmla="val 50000"/>
              <a:gd name="adj2" fmla="val 77419"/>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a:latin typeface="Calibri" panose="020F0502020204030204" pitchFamily="34" charset="0"/>
                <a:ea typeface="Calibri" panose="020F0502020204030204" pitchFamily="34" charset="0"/>
                <a:cs typeface="Times New Roman" panose="02020603050405020304" pitchFamily="18" charset="0"/>
              </a:rPr>
              <a:t>Step </a:t>
            </a:r>
            <a:r>
              <a:rPr lang="lv-LV" b="1" dirty="0">
                <a:latin typeface="Calibri" panose="020F0502020204030204" pitchFamily="34" charset="0"/>
                <a:ea typeface="Calibri" panose="020F0502020204030204" pitchFamily="34" charset="0"/>
                <a:cs typeface="Times New Roman" panose="02020603050405020304" pitchFamily="18" charset="0"/>
              </a:rPr>
              <a:t>2</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3E5AD210-25EA-4483-B146-10748F0696CA}"/>
              </a:ext>
            </a:extLst>
          </p:cNvPr>
          <p:cNvSpPr/>
          <p:nvPr/>
        </p:nvSpPr>
        <p:spPr>
          <a:xfrm>
            <a:off x="450511" y="4321192"/>
            <a:ext cx="1248229" cy="899886"/>
          </a:xfrm>
          <a:prstGeom prst="rightArrow">
            <a:avLst>
              <a:gd name="adj1" fmla="val 50000"/>
              <a:gd name="adj2" fmla="val 77419"/>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a:latin typeface="Calibri" panose="020F0502020204030204" pitchFamily="34" charset="0"/>
                <a:ea typeface="Calibri" panose="020F0502020204030204" pitchFamily="34" charset="0"/>
                <a:cs typeface="Times New Roman" panose="02020603050405020304" pitchFamily="18" charset="0"/>
              </a:rPr>
              <a:t>Step </a:t>
            </a:r>
            <a:r>
              <a:rPr lang="lv-LV" b="1" dirty="0">
                <a:latin typeface="Calibri" panose="020F0502020204030204" pitchFamily="34" charset="0"/>
                <a:ea typeface="Calibri" panose="020F0502020204030204" pitchFamily="34" charset="0"/>
                <a:cs typeface="Times New Roman" panose="02020603050405020304" pitchFamily="18" charset="0"/>
              </a:rPr>
              <a:t>3</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FF74875-79F1-488F-A408-8FE0C1898C4D}"/>
              </a:ext>
            </a:extLst>
          </p:cNvPr>
          <p:cNvSpPr/>
          <p:nvPr/>
        </p:nvSpPr>
        <p:spPr>
          <a:xfrm>
            <a:off x="1949961" y="945657"/>
            <a:ext cx="2888456" cy="1200329"/>
          </a:xfrm>
          <a:prstGeom prst="rect">
            <a:avLst/>
          </a:prstGeom>
        </p:spPr>
        <p:txBody>
          <a:bodyPr wrap="square">
            <a:spAutoFit/>
          </a:bodyPr>
          <a:lstStyle/>
          <a:p>
            <a:r>
              <a:rPr lang="lv-LV" dirty="0" err="1"/>
              <a:t>Input</a:t>
            </a:r>
            <a:r>
              <a:rPr lang="lv-LV" dirty="0"/>
              <a:t> </a:t>
            </a:r>
            <a:r>
              <a:rPr lang="lv-LV" dirty="0" err="1"/>
              <a:t>the</a:t>
            </a:r>
            <a:r>
              <a:rPr lang="lv-LV" dirty="0"/>
              <a:t> </a:t>
            </a:r>
            <a:r>
              <a:rPr lang="lv-LV" dirty="0" err="1"/>
              <a:t>values</a:t>
            </a:r>
            <a:r>
              <a:rPr lang="lv-LV" dirty="0"/>
              <a:t> </a:t>
            </a:r>
            <a:r>
              <a:rPr lang="lv-LV" dirty="0" err="1"/>
              <a:t>of</a:t>
            </a:r>
            <a:r>
              <a:rPr lang="lv-LV" dirty="0"/>
              <a:t>:</a:t>
            </a:r>
          </a:p>
          <a:p>
            <a:pPr marL="285750" indent="-285750">
              <a:buFont typeface="Arial" panose="020B0604020202020204" pitchFamily="34" charset="0"/>
              <a:buChar char="•"/>
            </a:pPr>
            <a:r>
              <a:rPr lang="lv-LV" dirty="0"/>
              <a:t>PV </a:t>
            </a:r>
            <a:r>
              <a:rPr lang="lv-LV" dirty="0" err="1"/>
              <a:t>system</a:t>
            </a:r>
            <a:endParaRPr lang="lv-LV" dirty="0"/>
          </a:p>
          <a:p>
            <a:pPr marL="285750" indent="-285750">
              <a:buFont typeface="Arial" panose="020B0604020202020204" pitchFamily="34" charset="0"/>
              <a:buChar char="•"/>
            </a:pPr>
            <a:r>
              <a:rPr lang="lv-LV" dirty="0" err="1"/>
              <a:t>Electricity</a:t>
            </a:r>
            <a:r>
              <a:rPr lang="lv-LV" dirty="0"/>
              <a:t> </a:t>
            </a:r>
            <a:r>
              <a:rPr lang="lv-LV" dirty="0" err="1"/>
              <a:t>consumption</a:t>
            </a:r>
            <a:endParaRPr lang="lv-LV" dirty="0"/>
          </a:p>
          <a:p>
            <a:pPr marL="285750" indent="-285750">
              <a:buFont typeface="Arial" panose="020B0604020202020204" pitchFamily="34" charset="0"/>
              <a:buChar char="•"/>
            </a:pPr>
            <a:r>
              <a:rPr lang="lv-LV" dirty="0" err="1"/>
              <a:t>Storage</a:t>
            </a:r>
            <a:r>
              <a:rPr lang="lv-LV" dirty="0"/>
              <a:t> </a:t>
            </a:r>
            <a:r>
              <a:rPr lang="lv-LV" dirty="0" err="1"/>
              <a:t>system</a:t>
            </a:r>
            <a:endParaRPr lang="lv-LV" dirty="0"/>
          </a:p>
        </p:txBody>
      </p:sp>
      <p:sp>
        <p:nvSpPr>
          <p:cNvPr id="7" name="TextBox 6">
            <a:extLst>
              <a:ext uri="{FF2B5EF4-FFF2-40B4-BE49-F238E27FC236}">
                <a16:creationId xmlns:a16="http://schemas.microsoft.com/office/drawing/2014/main" id="{BC531643-2868-41BA-968A-14E4048C0522}"/>
              </a:ext>
            </a:extLst>
          </p:cNvPr>
          <p:cNvSpPr txBox="1"/>
          <p:nvPr/>
        </p:nvSpPr>
        <p:spPr>
          <a:xfrm>
            <a:off x="1949961" y="433735"/>
            <a:ext cx="2500312" cy="461665"/>
          </a:xfrm>
          <a:prstGeom prst="rect">
            <a:avLst/>
          </a:prstGeom>
          <a:noFill/>
        </p:spPr>
        <p:txBody>
          <a:bodyPr wrap="square" rtlCol="0">
            <a:spAutoFit/>
          </a:bodyPr>
          <a:lstStyle/>
          <a:p>
            <a:r>
              <a:rPr lang="lv-LV" sz="2400" b="1" dirty="0" err="1">
                <a:solidFill>
                  <a:schemeClr val="tx1">
                    <a:lumMod val="75000"/>
                    <a:lumOff val="25000"/>
                  </a:schemeClr>
                </a:solidFill>
              </a:rPr>
              <a:t>Data</a:t>
            </a:r>
            <a:r>
              <a:rPr lang="lv-LV" sz="2400" b="1" dirty="0">
                <a:solidFill>
                  <a:schemeClr val="tx1">
                    <a:lumMod val="75000"/>
                    <a:lumOff val="25000"/>
                  </a:schemeClr>
                </a:solidFill>
              </a:rPr>
              <a:t> </a:t>
            </a:r>
            <a:r>
              <a:rPr lang="lv-LV" sz="2400" b="1" dirty="0" err="1">
                <a:solidFill>
                  <a:schemeClr val="tx1">
                    <a:lumMod val="75000"/>
                    <a:lumOff val="25000"/>
                  </a:schemeClr>
                </a:solidFill>
              </a:rPr>
              <a:t>input</a:t>
            </a:r>
            <a:endParaRPr lang="lv-LV" sz="24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EF600BD5-9A7F-4DF1-8FD3-1E4F65D3E7FA}"/>
              </a:ext>
            </a:extLst>
          </p:cNvPr>
          <p:cNvSpPr txBox="1"/>
          <p:nvPr/>
        </p:nvSpPr>
        <p:spPr>
          <a:xfrm>
            <a:off x="5677107" y="433735"/>
            <a:ext cx="2500312" cy="461665"/>
          </a:xfrm>
          <a:prstGeom prst="rect">
            <a:avLst/>
          </a:prstGeom>
          <a:noFill/>
        </p:spPr>
        <p:txBody>
          <a:bodyPr wrap="square" rtlCol="0">
            <a:spAutoFit/>
          </a:bodyPr>
          <a:lstStyle/>
          <a:p>
            <a:r>
              <a:rPr lang="lv-LV" sz="2400" b="1" dirty="0" err="1">
                <a:solidFill>
                  <a:schemeClr val="tx1">
                    <a:lumMod val="75000"/>
                    <a:lumOff val="25000"/>
                  </a:schemeClr>
                </a:solidFill>
              </a:rPr>
              <a:t>Results</a:t>
            </a:r>
            <a:endParaRPr lang="lv-LV" sz="2400" b="1" dirty="0">
              <a:solidFill>
                <a:schemeClr val="tx1">
                  <a:lumMod val="75000"/>
                  <a:lumOff val="25000"/>
                </a:schemeClr>
              </a:solidFill>
            </a:endParaRPr>
          </a:p>
        </p:txBody>
      </p:sp>
      <p:pic>
        <p:nvPicPr>
          <p:cNvPr id="11" name="Picture 10">
            <a:extLst>
              <a:ext uri="{FF2B5EF4-FFF2-40B4-BE49-F238E27FC236}">
                <a16:creationId xmlns:a16="http://schemas.microsoft.com/office/drawing/2014/main" id="{9560103D-648A-49A1-B140-D2A3240815B2}"/>
              </a:ext>
            </a:extLst>
          </p:cNvPr>
          <p:cNvPicPr>
            <a:picLocks noChangeAspect="1"/>
          </p:cNvPicPr>
          <p:nvPr/>
        </p:nvPicPr>
        <p:blipFill>
          <a:blip r:embed="rId3"/>
          <a:stretch>
            <a:fillRect/>
          </a:stretch>
        </p:blipFill>
        <p:spPr>
          <a:xfrm>
            <a:off x="5493758" y="914270"/>
            <a:ext cx="4865149" cy="5328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E97215D9-B2DC-4148-8D43-F904E0C6E09F}"/>
              </a:ext>
            </a:extLst>
          </p:cNvPr>
          <p:cNvSpPr/>
          <p:nvPr/>
        </p:nvSpPr>
        <p:spPr>
          <a:xfrm>
            <a:off x="1039363" y="4968702"/>
            <a:ext cx="237566" cy="369332"/>
          </a:xfrm>
          <a:prstGeom prst="rect">
            <a:avLst/>
          </a:prstGeom>
        </p:spPr>
        <p:txBody>
          <a:bodyPr wrap="none">
            <a:spAutoFit/>
          </a:bodyPr>
          <a:lstStyle/>
          <a:p>
            <a:r>
              <a:rPr lang="en-US" dirty="0"/>
              <a:t> </a:t>
            </a:r>
            <a:endParaRPr lang="lv-LV" dirty="0"/>
          </a:p>
        </p:txBody>
      </p:sp>
      <p:sp>
        <p:nvSpPr>
          <p:cNvPr id="13" name="TextBox 12">
            <a:extLst>
              <a:ext uri="{FF2B5EF4-FFF2-40B4-BE49-F238E27FC236}">
                <a16:creationId xmlns:a16="http://schemas.microsoft.com/office/drawing/2014/main" id="{5A43924F-EE43-43F7-BEA6-0198BC3EB930}"/>
              </a:ext>
            </a:extLst>
          </p:cNvPr>
          <p:cNvSpPr txBox="1"/>
          <p:nvPr/>
        </p:nvSpPr>
        <p:spPr>
          <a:xfrm>
            <a:off x="1870016" y="2269327"/>
            <a:ext cx="3623808" cy="707886"/>
          </a:xfrm>
          <a:prstGeom prst="rect">
            <a:avLst/>
          </a:prstGeom>
          <a:noFill/>
        </p:spPr>
        <p:txBody>
          <a:bodyPr wrap="square" rtlCol="0">
            <a:spAutoFit/>
          </a:bodyPr>
          <a:lstStyle/>
          <a:p>
            <a:pPr algn="just"/>
            <a:r>
              <a:rPr lang="en-US" sz="2000" b="1" dirty="0">
                <a:solidFill>
                  <a:schemeClr val="tx1">
                    <a:lumMod val="75000"/>
                    <a:lumOff val="25000"/>
                  </a:schemeClr>
                </a:solidFill>
              </a:rPr>
              <a:t>Find out how much electricity your roof can produce</a:t>
            </a:r>
            <a:endParaRPr lang="lv-LV" sz="2000" b="1" dirty="0">
              <a:solidFill>
                <a:schemeClr val="tx1">
                  <a:lumMod val="75000"/>
                  <a:lumOff val="25000"/>
                </a:schemeClr>
              </a:solidFill>
            </a:endParaRPr>
          </a:p>
        </p:txBody>
      </p:sp>
      <p:sp>
        <p:nvSpPr>
          <p:cNvPr id="14" name="Rectangle 13">
            <a:extLst>
              <a:ext uri="{FF2B5EF4-FFF2-40B4-BE49-F238E27FC236}">
                <a16:creationId xmlns:a16="http://schemas.microsoft.com/office/drawing/2014/main" id="{CEBBD2FB-1C5D-4ED7-9EB5-6F2BD5A2F794}"/>
              </a:ext>
            </a:extLst>
          </p:cNvPr>
          <p:cNvSpPr/>
          <p:nvPr/>
        </p:nvSpPr>
        <p:spPr>
          <a:xfrm>
            <a:off x="1862590" y="3011246"/>
            <a:ext cx="2975827" cy="1200329"/>
          </a:xfrm>
          <a:prstGeom prst="rect">
            <a:avLst/>
          </a:prstGeom>
        </p:spPr>
        <p:txBody>
          <a:bodyPr wrap="square">
            <a:spAutoFit/>
          </a:bodyPr>
          <a:lstStyle/>
          <a:p>
            <a:pPr algn="just"/>
            <a:r>
              <a:rPr lang="lv-LV" dirty="0" err="1"/>
              <a:t>By</a:t>
            </a:r>
            <a:r>
              <a:rPr lang="lv-LV" dirty="0"/>
              <a:t> </a:t>
            </a:r>
            <a:r>
              <a:rPr lang="lv-LV" dirty="0" err="1"/>
              <a:t>using</a:t>
            </a:r>
            <a:r>
              <a:rPr lang="lv-LV" dirty="0"/>
              <a:t> </a:t>
            </a:r>
            <a:r>
              <a:rPr lang="lv-LV" dirty="0" err="1"/>
              <a:t>solar</a:t>
            </a:r>
            <a:r>
              <a:rPr lang="lv-LV" dirty="0"/>
              <a:t> </a:t>
            </a:r>
            <a:r>
              <a:rPr lang="lv-LV" dirty="0" err="1"/>
              <a:t>maps</a:t>
            </a:r>
            <a:r>
              <a:rPr lang="lv-LV" dirty="0"/>
              <a:t> and </a:t>
            </a:r>
            <a:r>
              <a:rPr lang="lv-LV" dirty="0" err="1"/>
              <a:t>tools</a:t>
            </a:r>
            <a:r>
              <a:rPr lang="lv-LV" dirty="0"/>
              <a:t> </a:t>
            </a:r>
            <a:r>
              <a:rPr lang="lv-LV" dirty="0" err="1"/>
              <a:t>that</a:t>
            </a:r>
            <a:r>
              <a:rPr lang="lv-LV" dirty="0"/>
              <a:t> </a:t>
            </a:r>
            <a:r>
              <a:rPr lang="en-US" dirty="0"/>
              <a:t>are public supported </a:t>
            </a:r>
            <a:r>
              <a:rPr lang="lv-LV" dirty="0" err="1"/>
              <a:t>or</a:t>
            </a:r>
            <a:r>
              <a:rPr lang="lv-LV" dirty="0"/>
              <a:t> </a:t>
            </a:r>
            <a:r>
              <a:rPr lang="en-US" dirty="0"/>
              <a:t>provided by companies promoting</a:t>
            </a:r>
            <a:r>
              <a:rPr lang="lv-LV" dirty="0"/>
              <a:t> </a:t>
            </a:r>
            <a:r>
              <a:rPr lang="lv-LV" dirty="0" err="1"/>
              <a:t>solar</a:t>
            </a:r>
            <a:r>
              <a:rPr lang="lv-LV" dirty="0"/>
              <a:t> </a:t>
            </a:r>
            <a:r>
              <a:rPr lang="lv-LV" dirty="0" err="1"/>
              <a:t>energy</a:t>
            </a:r>
            <a:r>
              <a:rPr lang="lv-LV" dirty="0"/>
              <a:t>.</a:t>
            </a:r>
          </a:p>
        </p:txBody>
      </p:sp>
      <p:sp>
        <p:nvSpPr>
          <p:cNvPr id="15" name="Rectangle 14">
            <a:extLst>
              <a:ext uri="{FF2B5EF4-FFF2-40B4-BE49-F238E27FC236}">
                <a16:creationId xmlns:a16="http://schemas.microsoft.com/office/drawing/2014/main" id="{E4A810D5-0BC1-435D-9AFC-3D504D041AD8}"/>
              </a:ext>
            </a:extLst>
          </p:cNvPr>
          <p:cNvSpPr/>
          <p:nvPr/>
        </p:nvSpPr>
        <p:spPr>
          <a:xfrm>
            <a:off x="1833093" y="4513192"/>
            <a:ext cx="3188332" cy="707886"/>
          </a:xfrm>
          <a:prstGeom prst="rect">
            <a:avLst/>
          </a:prstGeom>
        </p:spPr>
        <p:txBody>
          <a:bodyPr wrap="square">
            <a:spAutoFit/>
          </a:bodyPr>
          <a:lstStyle/>
          <a:p>
            <a:r>
              <a:rPr lang="en-US" sz="2000" b="1" dirty="0">
                <a:solidFill>
                  <a:schemeClr val="tx1">
                    <a:lumMod val="75000"/>
                    <a:lumOff val="25000"/>
                  </a:schemeClr>
                </a:solidFill>
              </a:rPr>
              <a:t>Simple financial calculation for investment in PV plant</a:t>
            </a:r>
            <a:endParaRPr lang="lv-LV" sz="2000" b="1" dirty="0">
              <a:solidFill>
                <a:schemeClr val="tx1">
                  <a:lumMod val="75000"/>
                  <a:lumOff val="25000"/>
                </a:schemeClr>
              </a:solidFill>
            </a:endParaRPr>
          </a:p>
        </p:txBody>
      </p:sp>
      <p:pic>
        <p:nvPicPr>
          <p:cNvPr id="18" name="Picture 17">
            <a:extLst>
              <a:ext uri="{FF2B5EF4-FFF2-40B4-BE49-F238E27FC236}">
                <a16:creationId xmlns:a16="http://schemas.microsoft.com/office/drawing/2014/main" id="{CE518DD5-B838-4845-85D8-6CABDA4BE649}"/>
              </a:ext>
            </a:extLst>
          </p:cNvPr>
          <p:cNvPicPr>
            <a:picLocks noChangeAspect="1"/>
          </p:cNvPicPr>
          <p:nvPr/>
        </p:nvPicPr>
        <p:blipFill>
          <a:blip r:embed="rId4"/>
          <a:stretch>
            <a:fillRect/>
          </a:stretch>
        </p:blipFill>
        <p:spPr>
          <a:xfrm>
            <a:off x="8021053" y="2397395"/>
            <a:ext cx="4011382" cy="4322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Arrow: Right 15">
            <a:extLst>
              <a:ext uri="{FF2B5EF4-FFF2-40B4-BE49-F238E27FC236}">
                <a16:creationId xmlns:a16="http://schemas.microsoft.com/office/drawing/2014/main" id="{A4B150A8-8FA7-43FE-BA5A-6482D99B8AE5}"/>
              </a:ext>
            </a:extLst>
          </p:cNvPr>
          <p:cNvSpPr/>
          <p:nvPr/>
        </p:nvSpPr>
        <p:spPr>
          <a:xfrm>
            <a:off x="4426951" y="264881"/>
            <a:ext cx="1248229" cy="899886"/>
          </a:xfrm>
          <a:prstGeom prst="rightArrow">
            <a:avLst>
              <a:gd name="adj1" fmla="val 50000"/>
              <a:gd name="adj2" fmla="val 77419"/>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a:latin typeface="Calibri" panose="020F0502020204030204" pitchFamily="34" charset="0"/>
                <a:ea typeface="Calibri" panose="020F0502020204030204" pitchFamily="34" charset="0"/>
                <a:cs typeface="Times New Roman" panose="02020603050405020304" pitchFamily="18" charset="0"/>
              </a:rPr>
              <a:t>Step </a:t>
            </a:r>
            <a:r>
              <a:rPr lang="lv-LV" b="1" dirty="0">
                <a:latin typeface="Calibri" panose="020F0502020204030204" pitchFamily="34" charset="0"/>
                <a:ea typeface="Calibri" panose="020F0502020204030204" pitchFamily="34" charset="0"/>
                <a:cs typeface="Times New Roman" panose="02020603050405020304" pitchFamily="18" charset="0"/>
              </a:rPr>
              <a:t>4</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89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5F817E-4FFA-45F9-9337-C8A8136EE6EB}"/>
              </a:ext>
            </a:extLst>
          </p:cNvPr>
          <p:cNvSpPr>
            <a:spLocks noGrp="1"/>
          </p:cNvSpPr>
          <p:nvPr>
            <p:ph type="title"/>
          </p:nvPr>
        </p:nvSpPr>
        <p:spPr>
          <a:xfrm>
            <a:off x="191501" y="92222"/>
            <a:ext cx="10058400" cy="670856"/>
          </a:xfrm>
        </p:spPr>
        <p:txBody>
          <a:bodyPr>
            <a:normAutofit/>
          </a:bodyPr>
          <a:lstStyle/>
          <a:p>
            <a:r>
              <a:rPr lang="lv-LV" sz="3600" dirty="0" err="1">
                <a:solidFill>
                  <a:schemeClr val="tx1">
                    <a:lumMod val="85000"/>
                    <a:lumOff val="15000"/>
                  </a:schemeClr>
                </a:solidFill>
              </a:rPr>
              <a:t>Required</a:t>
            </a:r>
            <a:r>
              <a:rPr lang="lv-LV" sz="3600" dirty="0">
                <a:solidFill>
                  <a:schemeClr val="tx1">
                    <a:lumMod val="85000"/>
                    <a:lumOff val="15000"/>
                  </a:schemeClr>
                </a:solidFill>
              </a:rPr>
              <a:t> </a:t>
            </a:r>
            <a:r>
              <a:rPr lang="lv-LV" sz="3600" dirty="0" err="1">
                <a:solidFill>
                  <a:schemeClr val="tx1">
                    <a:lumMod val="85000"/>
                    <a:lumOff val="15000"/>
                  </a:schemeClr>
                </a:solidFill>
              </a:rPr>
              <a:t>information</a:t>
            </a:r>
            <a:r>
              <a:rPr lang="lv-LV" sz="3600" dirty="0">
                <a:solidFill>
                  <a:schemeClr val="tx1">
                    <a:lumMod val="85000"/>
                    <a:lumOff val="15000"/>
                  </a:schemeClr>
                </a:solidFill>
              </a:rPr>
              <a:t> </a:t>
            </a:r>
            <a:r>
              <a:rPr lang="lv-LV" sz="3600" dirty="0" err="1">
                <a:solidFill>
                  <a:schemeClr val="tx1">
                    <a:lumMod val="85000"/>
                    <a:lumOff val="15000"/>
                  </a:schemeClr>
                </a:solidFill>
              </a:rPr>
              <a:t>for</a:t>
            </a:r>
            <a:r>
              <a:rPr lang="lv-LV" sz="3600" dirty="0">
                <a:solidFill>
                  <a:schemeClr val="tx1">
                    <a:lumMod val="85000"/>
                    <a:lumOff val="15000"/>
                  </a:schemeClr>
                </a:solidFill>
              </a:rPr>
              <a:t> </a:t>
            </a:r>
            <a:r>
              <a:rPr lang="lv-LV" sz="3600" dirty="0" err="1">
                <a:solidFill>
                  <a:schemeClr val="tx1">
                    <a:lumMod val="85000"/>
                    <a:lumOff val="15000"/>
                  </a:schemeClr>
                </a:solidFill>
              </a:rPr>
              <a:t>calculations</a:t>
            </a:r>
            <a:r>
              <a:rPr lang="lv-LV" sz="3600" dirty="0">
                <a:solidFill>
                  <a:schemeClr val="tx1">
                    <a:lumMod val="85000"/>
                    <a:lumOff val="15000"/>
                  </a:schemeClr>
                </a:solidFill>
              </a:rPr>
              <a:t>?</a:t>
            </a:r>
          </a:p>
        </p:txBody>
      </p:sp>
      <p:cxnSp>
        <p:nvCxnSpPr>
          <p:cNvPr id="5" name="Straight Connector 4">
            <a:extLst>
              <a:ext uri="{FF2B5EF4-FFF2-40B4-BE49-F238E27FC236}">
                <a16:creationId xmlns:a16="http://schemas.microsoft.com/office/drawing/2014/main" id="{BEE75A46-6D89-4674-A770-8B0913B646FC}"/>
              </a:ext>
            </a:extLst>
          </p:cNvPr>
          <p:cNvCxnSpPr>
            <a:cxnSpLocks/>
          </p:cNvCxnSpPr>
          <p:nvPr/>
        </p:nvCxnSpPr>
        <p:spPr>
          <a:xfrm>
            <a:off x="270642" y="2396358"/>
            <a:ext cx="391510"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47C238-31D4-4072-962D-9C5B8799FD15}"/>
              </a:ext>
            </a:extLst>
          </p:cNvPr>
          <p:cNvCxnSpPr>
            <a:cxnSpLocks/>
          </p:cNvCxnSpPr>
          <p:nvPr/>
        </p:nvCxnSpPr>
        <p:spPr>
          <a:xfrm>
            <a:off x="270642" y="2974427"/>
            <a:ext cx="391510"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CAF09E-C2D8-4A59-A395-CC847169EF58}"/>
              </a:ext>
            </a:extLst>
          </p:cNvPr>
          <p:cNvCxnSpPr>
            <a:cxnSpLocks/>
          </p:cNvCxnSpPr>
          <p:nvPr/>
        </p:nvCxnSpPr>
        <p:spPr>
          <a:xfrm>
            <a:off x="274584" y="6469117"/>
            <a:ext cx="391510"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73FF97-DDE5-4431-A38F-918DD92D9261}"/>
              </a:ext>
            </a:extLst>
          </p:cNvPr>
          <p:cNvCxnSpPr>
            <a:cxnSpLocks/>
          </p:cNvCxnSpPr>
          <p:nvPr/>
        </p:nvCxnSpPr>
        <p:spPr>
          <a:xfrm>
            <a:off x="270642" y="5218386"/>
            <a:ext cx="391510"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CE0437-96B0-4C0C-9FA9-4CF4FE1690CD}"/>
              </a:ext>
            </a:extLst>
          </p:cNvPr>
          <p:cNvCxnSpPr>
            <a:cxnSpLocks/>
          </p:cNvCxnSpPr>
          <p:nvPr/>
        </p:nvCxnSpPr>
        <p:spPr>
          <a:xfrm>
            <a:off x="274584" y="4629807"/>
            <a:ext cx="391510"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6C28AE4-9C2E-492C-9220-9181DADC4728}"/>
              </a:ext>
            </a:extLst>
          </p:cNvPr>
          <p:cNvSpPr/>
          <p:nvPr/>
        </p:nvSpPr>
        <p:spPr>
          <a:xfrm>
            <a:off x="191501" y="680800"/>
            <a:ext cx="5748625" cy="461665"/>
          </a:xfrm>
          <a:prstGeom prst="rect">
            <a:avLst/>
          </a:prstGeom>
        </p:spPr>
        <p:txBody>
          <a:bodyPr wrap="none">
            <a:spAutoFit/>
          </a:bodyPr>
          <a:lstStyle/>
          <a:p>
            <a:r>
              <a:rPr lang="lv-LV" sz="2400" dirty="0">
                <a:solidFill>
                  <a:schemeClr val="accent1"/>
                </a:solidFill>
              </a:rPr>
              <a:t>1. </a:t>
            </a:r>
            <a:r>
              <a:rPr lang="en-US" dirty="0"/>
              <a:t>Information needed for </a:t>
            </a:r>
            <a:r>
              <a:rPr lang="en-US" b="1" dirty="0"/>
              <a:t>energy production </a:t>
            </a:r>
            <a:r>
              <a:rPr lang="en-US" dirty="0"/>
              <a:t>calculations:</a:t>
            </a:r>
            <a:endParaRPr lang="lv-LV" dirty="0"/>
          </a:p>
        </p:txBody>
      </p:sp>
      <p:sp>
        <p:nvSpPr>
          <p:cNvPr id="19" name="Slide Number Placeholder 18">
            <a:extLst>
              <a:ext uri="{FF2B5EF4-FFF2-40B4-BE49-F238E27FC236}">
                <a16:creationId xmlns:a16="http://schemas.microsoft.com/office/drawing/2014/main" id="{1AD935F8-69B6-4BFE-ADBE-3C68BCA07448}"/>
              </a:ext>
            </a:extLst>
          </p:cNvPr>
          <p:cNvSpPr>
            <a:spLocks noGrp="1"/>
          </p:cNvSpPr>
          <p:nvPr>
            <p:ph type="sldNum" sz="quarter" idx="12"/>
          </p:nvPr>
        </p:nvSpPr>
        <p:spPr/>
        <p:txBody>
          <a:bodyPr/>
          <a:lstStyle/>
          <a:p>
            <a:fld id="{1BBD2AA7-02D3-4A06-8F9F-50CBD2285B67}" type="slidenum">
              <a:rPr lang="lv-LV" smtClean="0"/>
              <a:t>15</a:t>
            </a:fld>
            <a:endParaRPr lang="lv-LV"/>
          </a:p>
        </p:txBody>
      </p:sp>
      <p:pic>
        <p:nvPicPr>
          <p:cNvPr id="3" name="Picture 2">
            <a:extLst>
              <a:ext uri="{FF2B5EF4-FFF2-40B4-BE49-F238E27FC236}">
                <a16:creationId xmlns:a16="http://schemas.microsoft.com/office/drawing/2014/main" id="{D076C954-0940-42DC-80A4-F207A6C5C027}"/>
              </a:ext>
            </a:extLst>
          </p:cNvPr>
          <p:cNvPicPr>
            <a:picLocks noChangeAspect="1"/>
          </p:cNvPicPr>
          <p:nvPr/>
        </p:nvPicPr>
        <p:blipFill>
          <a:blip r:embed="rId3"/>
          <a:stretch>
            <a:fillRect/>
          </a:stretch>
        </p:blipFill>
        <p:spPr>
          <a:xfrm>
            <a:off x="662152" y="1149237"/>
            <a:ext cx="4073134" cy="5616541"/>
          </a:xfrm>
          <a:prstGeom prst="rect">
            <a:avLst/>
          </a:prstGeom>
        </p:spPr>
      </p:pic>
      <p:pic>
        <p:nvPicPr>
          <p:cNvPr id="6" name="Picture 5">
            <a:extLst>
              <a:ext uri="{FF2B5EF4-FFF2-40B4-BE49-F238E27FC236}">
                <a16:creationId xmlns:a16="http://schemas.microsoft.com/office/drawing/2014/main" id="{5DAA7C97-9D18-438D-B8E5-50299D44B24D}"/>
              </a:ext>
            </a:extLst>
          </p:cNvPr>
          <p:cNvPicPr>
            <a:picLocks noChangeAspect="1"/>
          </p:cNvPicPr>
          <p:nvPr/>
        </p:nvPicPr>
        <p:blipFill>
          <a:blip r:embed="rId4"/>
          <a:stretch>
            <a:fillRect/>
          </a:stretch>
        </p:blipFill>
        <p:spPr>
          <a:xfrm>
            <a:off x="6016328" y="991150"/>
            <a:ext cx="5467350" cy="5791200"/>
          </a:xfrm>
          <a:prstGeom prst="rect">
            <a:avLst/>
          </a:prstGeom>
        </p:spPr>
      </p:pic>
    </p:spTree>
    <p:extLst>
      <p:ext uri="{BB962C8B-B14F-4D97-AF65-F5344CB8AC3E}">
        <p14:creationId xmlns:p14="http://schemas.microsoft.com/office/powerpoint/2010/main" val="89885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6478-AB65-47AF-9658-E668D3BBABB0}"/>
              </a:ext>
            </a:extLst>
          </p:cNvPr>
          <p:cNvSpPr>
            <a:spLocks noGrp="1"/>
          </p:cNvSpPr>
          <p:nvPr>
            <p:ph type="title"/>
          </p:nvPr>
        </p:nvSpPr>
        <p:spPr>
          <a:xfrm>
            <a:off x="498070" y="33090"/>
            <a:ext cx="10058400" cy="1168481"/>
          </a:xfrm>
        </p:spPr>
        <p:txBody>
          <a:bodyPr>
            <a:normAutofit/>
          </a:bodyPr>
          <a:lstStyle/>
          <a:p>
            <a:r>
              <a:rPr lang="en-GB" sz="3200" b="1" dirty="0" err="1"/>
              <a:t>Prosumerism</a:t>
            </a:r>
            <a:r>
              <a:rPr lang="en-GB" sz="3200" b="1" dirty="0"/>
              <a:t> calculation tool </a:t>
            </a:r>
            <a:r>
              <a:rPr lang="en-GB" sz="3200" b="1" dirty="0" err="1"/>
              <a:t>Gulbene</a:t>
            </a:r>
            <a:r>
              <a:rPr lang="en-GB" sz="3200" b="1" dirty="0"/>
              <a:t> example</a:t>
            </a:r>
            <a:endParaRPr lang="lv-LV" sz="3200" b="1" dirty="0"/>
          </a:p>
        </p:txBody>
      </p:sp>
      <p:sp>
        <p:nvSpPr>
          <p:cNvPr id="4" name="Slide Number Placeholder 3">
            <a:extLst>
              <a:ext uri="{FF2B5EF4-FFF2-40B4-BE49-F238E27FC236}">
                <a16:creationId xmlns:a16="http://schemas.microsoft.com/office/drawing/2014/main" id="{6B90CB5E-D0EE-4A54-9C20-BB72F587B320}"/>
              </a:ext>
            </a:extLst>
          </p:cNvPr>
          <p:cNvSpPr>
            <a:spLocks noGrp="1"/>
          </p:cNvSpPr>
          <p:nvPr>
            <p:ph type="sldNum" sz="quarter" idx="12"/>
          </p:nvPr>
        </p:nvSpPr>
        <p:spPr/>
        <p:txBody>
          <a:bodyPr/>
          <a:lstStyle/>
          <a:p>
            <a:fld id="{1BBD2AA7-02D3-4A06-8F9F-50CBD2285B67}" type="slidenum">
              <a:rPr lang="lv-LV" smtClean="0"/>
              <a:t>16</a:t>
            </a:fld>
            <a:endParaRPr lang="lv-LV"/>
          </a:p>
        </p:txBody>
      </p:sp>
      <p:sp>
        <p:nvSpPr>
          <p:cNvPr id="5" name="Rectangle 4">
            <a:extLst>
              <a:ext uri="{FF2B5EF4-FFF2-40B4-BE49-F238E27FC236}">
                <a16:creationId xmlns:a16="http://schemas.microsoft.com/office/drawing/2014/main" id="{9CE7EF34-1137-45C6-A777-BC69221383DD}"/>
              </a:ext>
            </a:extLst>
          </p:cNvPr>
          <p:cNvSpPr/>
          <p:nvPr/>
        </p:nvSpPr>
        <p:spPr>
          <a:xfrm>
            <a:off x="498070" y="1201594"/>
            <a:ext cx="6096000" cy="1429622"/>
          </a:xfrm>
          <a:prstGeom prst="rect">
            <a:avLst/>
          </a:prstGeom>
        </p:spPr>
        <p:txBody>
          <a:bodyPr>
            <a:spAutoFit/>
          </a:bodyPr>
          <a:lstStyle/>
          <a:p>
            <a:pPr marL="360363" indent="-360363">
              <a:lnSpc>
                <a:spcPct val="150000"/>
              </a:lnSpc>
              <a:buFont typeface="Wingdings" panose="05000000000000000000" pitchFamily="2" charset="2"/>
              <a:buChar char="Ø"/>
            </a:pPr>
            <a:r>
              <a:rPr lang="en-US" sz="2000" dirty="0">
                <a:solidFill>
                  <a:schemeClr val="tx1">
                    <a:lumMod val="85000"/>
                    <a:lumOff val="15000"/>
                  </a:schemeClr>
                </a:solidFill>
              </a:rPr>
              <a:t>City council building: </a:t>
            </a:r>
            <a:r>
              <a:rPr lang="lv-LV" sz="2000" dirty="0">
                <a:solidFill>
                  <a:schemeClr val="tx1">
                    <a:lumMod val="85000"/>
                    <a:lumOff val="15000"/>
                  </a:schemeClr>
                </a:solidFill>
              </a:rPr>
              <a:t>2249,7 m</a:t>
            </a:r>
            <a:r>
              <a:rPr lang="lv-LV" sz="2000" baseline="30000" dirty="0">
                <a:solidFill>
                  <a:schemeClr val="tx1">
                    <a:lumMod val="85000"/>
                    <a:lumOff val="15000"/>
                  </a:schemeClr>
                </a:solidFill>
              </a:rPr>
              <a:t>2</a:t>
            </a:r>
            <a:endParaRPr lang="en-US" sz="2000" dirty="0">
              <a:solidFill>
                <a:schemeClr val="tx1">
                  <a:lumMod val="85000"/>
                  <a:lumOff val="15000"/>
                </a:schemeClr>
              </a:solidFill>
            </a:endParaRPr>
          </a:p>
          <a:p>
            <a:pPr marL="360363" indent="-360363">
              <a:lnSpc>
                <a:spcPct val="150000"/>
              </a:lnSpc>
              <a:buFont typeface="Wingdings" panose="05000000000000000000" pitchFamily="2" charset="2"/>
              <a:buChar char="Ø"/>
            </a:pPr>
            <a:r>
              <a:rPr lang="en-US" sz="2000" dirty="0">
                <a:solidFill>
                  <a:schemeClr val="tx1">
                    <a:lumMod val="85000"/>
                    <a:lumOff val="15000"/>
                  </a:schemeClr>
                </a:solidFill>
              </a:rPr>
              <a:t>Electricity consumption in 2018: 145 MWh/year</a:t>
            </a:r>
            <a:endParaRPr lang="lv-LV" sz="2000" dirty="0">
              <a:solidFill>
                <a:schemeClr val="tx1">
                  <a:lumMod val="85000"/>
                  <a:lumOff val="15000"/>
                </a:schemeClr>
              </a:solidFill>
            </a:endParaRPr>
          </a:p>
          <a:p>
            <a:pPr marL="360363" indent="-360363">
              <a:lnSpc>
                <a:spcPct val="150000"/>
              </a:lnSpc>
              <a:buFont typeface="Wingdings" panose="05000000000000000000" pitchFamily="2" charset="2"/>
              <a:buChar char="Ø"/>
            </a:pPr>
            <a:r>
              <a:rPr lang="lv-LV" sz="2000" dirty="0" err="1">
                <a:solidFill>
                  <a:schemeClr val="tx1">
                    <a:lumMod val="85000"/>
                    <a:lumOff val="15000"/>
                  </a:schemeClr>
                </a:solidFill>
              </a:rPr>
              <a:t>Roof</a:t>
            </a:r>
            <a:r>
              <a:rPr lang="lv-LV" sz="2000" dirty="0">
                <a:solidFill>
                  <a:schemeClr val="tx1">
                    <a:lumMod val="85000"/>
                    <a:lumOff val="15000"/>
                  </a:schemeClr>
                </a:solidFill>
              </a:rPr>
              <a:t> </a:t>
            </a:r>
            <a:r>
              <a:rPr lang="lv-LV" sz="2000" dirty="0" err="1">
                <a:solidFill>
                  <a:schemeClr val="tx1">
                    <a:lumMod val="85000"/>
                    <a:lumOff val="15000"/>
                  </a:schemeClr>
                </a:solidFill>
              </a:rPr>
              <a:t>size</a:t>
            </a:r>
            <a:r>
              <a:rPr lang="lv-LV" sz="2000" dirty="0">
                <a:solidFill>
                  <a:schemeClr val="tx1">
                    <a:lumMod val="85000"/>
                    <a:lumOff val="15000"/>
                  </a:schemeClr>
                </a:solidFill>
              </a:rPr>
              <a:t>: 920 m</a:t>
            </a:r>
            <a:r>
              <a:rPr lang="lv-LV" sz="2000" baseline="30000" dirty="0">
                <a:solidFill>
                  <a:schemeClr val="tx1">
                    <a:lumMod val="85000"/>
                    <a:lumOff val="15000"/>
                  </a:schemeClr>
                </a:solidFill>
              </a:rPr>
              <a:t>2</a:t>
            </a:r>
            <a:r>
              <a:rPr lang="lv-LV" sz="2000" dirty="0">
                <a:solidFill>
                  <a:schemeClr val="tx1">
                    <a:lumMod val="85000"/>
                    <a:lumOff val="15000"/>
                  </a:schemeClr>
                </a:solidFill>
              </a:rPr>
              <a:t> </a:t>
            </a:r>
          </a:p>
        </p:txBody>
      </p:sp>
      <p:graphicFrame>
        <p:nvGraphicFramePr>
          <p:cNvPr id="6" name="Chart 5">
            <a:extLst>
              <a:ext uri="{FF2B5EF4-FFF2-40B4-BE49-F238E27FC236}">
                <a16:creationId xmlns:a16="http://schemas.microsoft.com/office/drawing/2014/main" id="{E81713D7-B8CE-458B-927A-0DF02C3883F6}"/>
              </a:ext>
            </a:extLst>
          </p:cNvPr>
          <p:cNvGraphicFramePr>
            <a:graphicFrameLocks/>
          </p:cNvGraphicFramePr>
          <p:nvPr/>
        </p:nvGraphicFramePr>
        <p:xfrm>
          <a:off x="292359" y="2631216"/>
          <a:ext cx="5803641" cy="38285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85CA5273-4089-44D9-ADB1-43B0B59857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69" y="908775"/>
            <a:ext cx="3233477" cy="2229145"/>
          </a:xfrm>
          <a:prstGeom prst="rect">
            <a:avLst/>
          </a:prstGeom>
          <a:noFill/>
          <a:ln>
            <a:noFill/>
          </a:ln>
        </p:spPr>
      </p:pic>
      <p:pic>
        <p:nvPicPr>
          <p:cNvPr id="8" name="Picture 7">
            <a:extLst>
              <a:ext uri="{FF2B5EF4-FFF2-40B4-BE49-F238E27FC236}">
                <a16:creationId xmlns:a16="http://schemas.microsoft.com/office/drawing/2014/main" id="{45111EE0-67E8-4709-B0A0-FA1FDD5684F3}"/>
              </a:ext>
            </a:extLst>
          </p:cNvPr>
          <p:cNvPicPr>
            <a:picLocks noChangeAspect="1"/>
          </p:cNvPicPr>
          <p:nvPr/>
        </p:nvPicPr>
        <p:blipFill rotWithShape="1">
          <a:blip r:embed="rId5"/>
          <a:srcRect l="36827" t="26496" r="10961" b="17777"/>
          <a:stretch/>
        </p:blipFill>
        <p:spPr>
          <a:xfrm>
            <a:off x="6355343" y="2545325"/>
            <a:ext cx="3404314" cy="2043843"/>
          </a:xfrm>
          <a:prstGeom prst="rect">
            <a:avLst/>
          </a:prstGeom>
        </p:spPr>
      </p:pic>
      <p:pic>
        <p:nvPicPr>
          <p:cNvPr id="9" name="Picture 8">
            <a:extLst>
              <a:ext uri="{FF2B5EF4-FFF2-40B4-BE49-F238E27FC236}">
                <a16:creationId xmlns:a16="http://schemas.microsoft.com/office/drawing/2014/main" id="{FD9C86E7-5A50-4D4E-B2BC-6A510E90D6BB}"/>
              </a:ext>
            </a:extLst>
          </p:cNvPr>
          <p:cNvPicPr/>
          <p:nvPr/>
        </p:nvPicPr>
        <p:blipFill>
          <a:blip r:embed="rId6"/>
          <a:stretch>
            <a:fillRect/>
          </a:stretch>
        </p:blipFill>
        <p:spPr>
          <a:xfrm>
            <a:off x="8072013" y="4168612"/>
            <a:ext cx="3914713" cy="2043843"/>
          </a:xfrm>
          <a:prstGeom prst="rect">
            <a:avLst/>
          </a:prstGeom>
        </p:spPr>
      </p:pic>
    </p:spTree>
    <p:extLst>
      <p:ext uri="{BB962C8B-B14F-4D97-AF65-F5344CB8AC3E}">
        <p14:creationId xmlns:p14="http://schemas.microsoft.com/office/powerpoint/2010/main" val="194181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08" y="466443"/>
            <a:ext cx="10058400" cy="783826"/>
          </a:xfrm>
        </p:spPr>
        <p:txBody>
          <a:bodyPr>
            <a:normAutofit/>
          </a:bodyPr>
          <a:lstStyle/>
          <a:p>
            <a:r>
              <a:rPr lang="lv-LV" sz="3600" dirty="0" err="1"/>
              <a:t>Estimating</a:t>
            </a:r>
            <a:r>
              <a:rPr lang="lv-LV" sz="3600" dirty="0"/>
              <a:t> </a:t>
            </a:r>
            <a:r>
              <a:rPr lang="lv-LV" sz="3600" dirty="0" err="1"/>
              <a:t>energy</a:t>
            </a:r>
            <a:r>
              <a:rPr lang="lv-LV" sz="3600" dirty="0"/>
              <a:t> </a:t>
            </a:r>
            <a:r>
              <a:rPr lang="lv-LV" sz="3600" dirty="0" err="1"/>
              <a:t>generation</a:t>
            </a:r>
            <a:r>
              <a:rPr lang="lv-LV" sz="3600" dirty="0"/>
              <a:t> – PV GIS</a:t>
            </a:r>
            <a:endParaRPr lang="en-GB" sz="3600" dirty="0"/>
          </a:p>
        </p:txBody>
      </p:sp>
      <p:sp>
        <p:nvSpPr>
          <p:cNvPr id="6" name="Content Placeholder 5"/>
          <p:cNvSpPr>
            <a:spLocks noGrp="1"/>
          </p:cNvSpPr>
          <p:nvPr>
            <p:ph idx="1"/>
          </p:nvPr>
        </p:nvSpPr>
        <p:spPr>
          <a:xfrm>
            <a:off x="242508" y="4935023"/>
            <a:ext cx="2842068" cy="783826"/>
          </a:xfrm>
        </p:spPr>
        <p:txBody>
          <a:bodyPr>
            <a:normAutofit/>
          </a:bodyPr>
          <a:lstStyle/>
          <a:p>
            <a:pPr marL="0" indent="0">
              <a:buNone/>
            </a:pPr>
            <a:r>
              <a:rPr lang="lv-LV" sz="1400" dirty="0" err="1"/>
              <a:t>New</a:t>
            </a:r>
            <a:r>
              <a:rPr lang="lv-LV" sz="1400" dirty="0"/>
              <a:t> </a:t>
            </a:r>
            <a:r>
              <a:rPr lang="lv-LV" sz="1400" dirty="0" err="1"/>
              <a:t>version</a:t>
            </a:r>
            <a:r>
              <a:rPr lang="lv-LV" sz="1400" dirty="0"/>
              <a:t> </a:t>
            </a:r>
            <a:r>
              <a:rPr lang="lv-LV" sz="1400" dirty="0" err="1"/>
              <a:t>at</a:t>
            </a:r>
            <a:r>
              <a:rPr lang="lv-LV" sz="1400" dirty="0"/>
              <a:t>:</a:t>
            </a:r>
          </a:p>
          <a:p>
            <a:pPr marL="0" indent="0">
              <a:buNone/>
            </a:pPr>
            <a:r>
              <a:rPr lang="en-GB" sz="1400" dirty="0">
                <a:hlinkClick r:id="rId3"/>
              </a:rPr>
              <a:t>http://re.jrc.ec.europa.eu/pvgis.html</a:t>
            </a:r>
            <a:endParaRPr lang="en-GB" sz="1400" dirty="0"/>
          </a:p>
          <a:p>
            <a:pPr marL="0" indent="0">
              <a:buNone/>
            </a:pPr>
            <a:endParaRPr lang="en-GB" sz="1400" dirty="0"/>
          </a:p>
        </p:txBody>
      </p:sp>
      <p:sp>
        <p:nvSpPr>
          <p:cNvPr id="7" name="Content Placeholder 2"/>
          <p:cNvSpPr txBox="1">
            <a:spLocks/>
          </p:cNvSpPr>
          <p:nvPr/>
        </p:nvSpPr>
        <p:spPr>
          <a:xfrm>
            <a:off x="242508" y="1347805"/>
            <a:ext cx="4012251" cy="348968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latin typeface="+mj-lt"/>
              </a:rPr>
              <a:t>For an estimation of the energy yield this are the first variables:</a:t>
            </a:r>
          </a:p>
          <a:p>
            <a:pPr marL="158231" indent="-158231">
              <a:buFontTx/>
              <a:buChar char="-"/>
            </a:pPr>
            <a:r>
              <a:rPr lang="lv-LV" sz="1200" dirty="0" err="1">
                <a:latin typeface="Arial" charset="0"/>
              </a:rPr>
              <a:t>Location</a:t>
            </a:r>
            <a:r>
              <a:rPr lang="lv-LV" sz="1200" dirty="0">
                <a:latin typeface="Arial" charset="0"/>
              </a:rPr>
              <a:t> (Ābeļu iela 2, Gulbene)</a:t>
            </a:r>
          </a:p>
          <a:p>
            <a:pPr marL="158231" indent="-158231">
              <a:buFontTx/>
              <a:buChar char="-"/>
            </a:pPr>
            <a:r>
              <a:rPr lang="lv-LV" sz="1200" dirty="0">
                <a:latin typeface="Arial" charset="0"/>
              </a:rPr>
              <a:t>PV </a:t>
            </a:r>
            <a:r>
              <a:rPr lang="lv-LV" sz="1200" dirty="0" err="1">
                <a:latin typeface="Arial" charset="0"/>
              </a:rPr>
              <a:t>technology</a:t>
            </a:r>
            <a:r>
              <a:rPr lang="lv-LV" sz="1200" dirty="0">
                <a:latin typeface="Arial" charset="0"/>
              </a:rPr>
              <a:t> (</a:t>
            </a:r>
            <a:r>
              <a:rPr lang="lv-LV" sz="1200" dirty="0" err="1">
                <a:latin typeface="Arial" charset="0"/>
              </a:rPr>
              <a:t>Crystalline</a:t>
            </a:r>
            <a:r>
              <a:rPr lang="lv-LV" sz="1200" dirty="0">
                <a:latin typeface="Arial" charset="0"/>
              </a:rPr>
              <a:t> </a:t>
            </a:r>
            <a:r>
              <a:rPr lang="lv-LV" sz="1200" dirty="0" err="1">
                <a:latin typeface="Arial" charset="0"/>
              </a:rPr>
              <a:t>silicon</a:t>
            </a:r>
            <a:r>
              <a:rPr lang="lv-LV" sz="1200" dirty="0">
                <a:latin typeface="Arial" charset="0"/>
              </a:rPr>
              <a:t>)</a:t>
            </a:r>
          </a:p>
          <a:p>
            <a:pPr marL="158231" indent="-158231">
              <a:buFontTx/>
              <a:buChar char="-"/>
            </a:pPr>
            <a:r>
              <a:rPr lang="en-GB" sz="1200" dirty="0">
                <a:latin typeface="Arial" charset="0"/>
              </a:rPr>
              <a:t>Installed peak PV power</a:t>
            </a:r>
            <a:r>
              <a:rPr lang="lv-LV" sz="1200" dirty="0">
                <a:latin typeface="Arial" charset="0"/>
              </a:rPr>
              <a:t> (</a:t>
            </a:r>
            <a:r>
              <a:rPr lang="en-GB" sz="1200" dirty="0">
                <a:latin typeface="Arial" charset="0"/>
              </a:rPr>
              <a:t>54,60 </a:t>
            </a:r>
            <a:r>
              <a:rPr lang="en-GB" sz="1200" dirty="0" err="1">
                <a:latin typeface="Arial" charset="0"/>
              </a:rPr>
              <a:t>kW</a:t>
            </a:r>
            <a:r>
              <a:rPr lang="en-GB" sz="1200" baseline="-25000" dirty="0" err="1">
                <a:latin typeface="Arial" charset="0"/>
              </a:rPr>
              <a:t>peak</a:t>
            </a:r>
            <a:r>
              <a:rPr lang="lv-LV" sz="1200" dirty="0">
                <a:latin typeface="Arial" charset="0"/>
              </a:rPr>
              <a:t>)</a:t>
            </a:r>
            <a:endParaRPr lang="en-GB" sz="1200" dirty="0">
              <a:latin typeface="Arial" charset="0"/>
            </a:endParaRPr>
          </a:p>
          <a:p>
            <a:pPr marL="158231" indent="-158231">
              <a:buFontTx/>
              <a:buChar char="-"/>
            </a:pPr>
            <a:r>
              <a:rPr lang="lv-LV" sz="1200" dirty="0" err="1">
                <a:latin typeface="Arial" charset="0"/>
              </a:rPr>
              <a:t>Slope</a:t>
            </a:r>
            <a:r>
              <a:rPr lang="lv-LV" sz="1200" dirty="0">
                <a:latin typeface="Arial" charset="0"/>
              </a:rPr>
              <a:t>, </a:t>
            </a:r>
            <a:r>
              <a:rPr lang="lv-LV" sz="1200" dirty="0" err="1">
                <a:latin typeface="Arial" charset="0"/>
              </a:rPr>
              <a:t>Azimuth</a:t>
            </a:r>
            <a:r>
              <a:rPr lang="lv-LV" sz="1200" dirty="0">
                <a:latin typeface="Arial" charset="0"/>
              </a:rPr>
              <a:t> (25</a:t>
            </a:r>
            <a:r>
              <a:rPr lang="lv-LV" sz="1200" dirty="0">
                <a:latin typeface="Verdana" panose="020B0604030504040204" pitchFamily="34" charset="0"/>
                <a:ea typeface="Verdana" panose="020B0604030504040204" pitchFamily="34" charset="0"/>
              </a:rPr>
              <a:t>˚</a:t>
            </a:r>
            <a:r>
              <a:rPr lang="lv-LV" sz="1200" dirty="0">
                <a:latin typeface="Arial" charset="0"/>
              </a:rPr>
              <a:t>, 0</a:t>
            </a:r>
            <a:r>
              <a:rPr lang="lv-LV" sz="1200" dirty="0">
                <a:latin typeface="Verdana" panose="020B0604030504040204" pitchFamily="34" charset="0"/>
                <a:ea typeface="Verdana" panose="020B0604030504040204" pitchFamily="34" charset="0"/>
              </a:rPr>
              <a:t>˚</a:t>
            </a:r>
            <a:r>
              <a:rPr lang="lv-LV" sz="1200" dirty="0">
                <a:latin typeface="Arial" charset="0"/>
              </a:rPr>
              <a:t>)</a:t>
            </a:r>
          </a:p>
          <a:p>
            <a:pPr marL="158231" indent="-158231">
              <a:buFontTx/>
              <a:buChar char="-"/>
            </a:pPr>
            <a:r>
              <a:rPr lang="lv-LV" sz="1200" dirty="0" err="1">
                <a:latin typeface="Arial" charset="0"/>
              </a:rPr>
              <a:t>Mounting</a:t>
            </a:r>
            <a:r>
              <a:rPr lang="lv-LV" sz="1200" dirty="0">
                <a:latin typeface="Arial" charset="0"/>
              </a:rPr>
              <a:t> </a:t>
            </a:r>
            <a:r>
              <a:rPr lang="lv-LV" sz="1200" dirty="0" err="1">
                <a:latin typeface="Arial" charset="0"/>
              </a:rPr>
              <a:t>position</a:t>
            </a:r>
            <a:r>
              <a:rPr lang="lv-LV" sz="1200" dirty="0">
                <a:latin typeface="Arial" charset="0"/>
              </a:rPr>
              <a:t> (</a:t>
            </a:r>
            <a:r>
              <a:rPr lang="lv-LV" sz="1200" dirty="0" err="1">
                <a:latin typeface="Arial" charset="0"/>
              </a:rPr>
              <a:t>Free-standing</a:t>
            </a:r>
            <a:r>
              <a:rPr lang="lv-LV" sz="1200" dirty="0">
                <a:latin typeface="Arial" charset="0"/>
              </a:rPr>
              <a:t>)</a:t>
            </a:r>
            <a:endParaRPr lang="en-GB" sz="1200" dirty="0">
              <a:latin typeface="Arial" charset="0"/>
            </a:endParaRPr>
          </a:p>
          <a:p>
            <a:pPr marL="158231" indent="-158231">
              <a:buFontTx/>
              <a:buChar char="-"/>
            </a:pPr>
            <a:r>
              <a:rPr lang="lv-LV" sz="1200" dirty="0" err="1">
                <a:latin typeface="Arial" charset="0"/>
              </a:rPr>
              <a:t>System</a:t>
            </a:r>
            <a:r>
              <a:rPr lang="lv-LV" sz="1200" dirty="0">
                <a:latin typeface="Arial" charset="0"/>
              </a:rPr>
              <a:t> </a:t>
            </a:r>
            <a:r>
              <a:rPr lang="lv-LV" sz="1200" dirty="0" err="1">
                <a:latin typeface="Arial" charset="0"/>
              </a:rPr>
              <a:t>loss</a:t>
            </a:r>
            <a:r>
              <a:rPr lang="lv-LV" sz="1200" dirty="0">
                <a:latin typeface="Arial" charset="0"/>
              </a:rPr>
              <a:t> (17%)</a:t>
            </a:r>
            <a:endParaRPr lang="en-GB" sz="1200" dirty="0">
              <a:latin typeface="Arial" charset="0"/>
            </a:endParaRPr>
          </a:p>
          <a:p>
            <a:pPr marL="158231" indent="-158231">
              <a:buFontTx/>
              <a:buChar char="-"/>
            </a:pPr>
            <a:r>
              <a:rPr lang="en-GB" sz="1200" dirty="0">
                <a:latin typeface="Arial" charset="0"/>
              </a:rPr>
              <a:t>Meteorological database </a:t>
            </a:r>
            <a:endParaRPr lang="lv-LV" sz="1200" dirty="0">
              <a:latin typeface="Arial" charset="0"/>
            </a:endParaRPr>
          </a:p>
          <a:p>
            <a:pPr marL="0" indent="0">
              <a:buNone/>
            </a:pPr>
            <a:r>
              <a:rPr lang="en-US" sz="1200" dirty="0">
                <a:latin typeface="Arial" charset="0"/>
              </a:rPr>
              <a:t>Parentheses </a:t>
            </a:r>
            <a:r>
              <a:rPr lang="lv-LV" sz="1200" dirty="0">
                <a:latin typeface="Arial" charset="0"/>
              </a:rPr>
              <a:t>() </a:t>
            </a:r>
            <a:r>
              <a:rPr lang="en-US" sz="1200" dirty="0">
                <a:latin typeface="Arial" charset="0"/>
              </a:rPr>
              <a:t>show the value </a:t>
            </a:r>
            <a:r>
              <a:rPr lang="lv-LV" sz="1200" dirty="0" err="1">
                <a:latin typeface="Arial" charset="0"/>
              </a:rPr>
              <a:t>for</a:t>
            </a:r>
            <a:br>
              <a:rPr lang="lv-LV" sz="1200" dirty="0">
                <a:latin typeface="Arial" charset="0"/>
              </a:rPr>
            </a:br>
            <a:r>
              <a:rPr lang="en-US" sz="1200" dirty="0" err="1">
                <a:latin typeface="Arial" charset="0"/>
              </a:rPr>
              <a:t>Gulbenes</a:t>
            </a:r>
            <a:r>
              <a:rPr lang="en-US" sz="1200" dirty="0">
                <a:latin typeface="Arial" charset="0"/>
              </a:rPr>
              <a:t> project</a:t>
            </a:r>
            <a:endParaRPr lang="lv-LV" sz="1600" dirty="0"/>
          </a:p>
        </p:txBody>
      </p:sp>
      <p:pic>
        <p:nvPicPr>
          <p:cNvPr id="3" name="Picture 2">
            <a:extLst>
              <a:ext uri="{FF2B5EF4-FFF2-40B4-BE49-F238E27FC236}">
                <a16:creationId xmlns:a16="http://schemas.microsoft.com/office/drawing/2014/main" id="{78C8676A-1482-4A63-98B0-62E4211D6622}"/>
              </a:ext>
            </a:extLst>
          </p:cNvPr>
          <p:cNvPicPr>
            <a:picLocks noChangeAspect="1"/>
          </p:cNvPicPr>
          <p:nvPr/>
        </p:nvPicPr>
        <p:blipFill>
          <a:blip r:embed="rId4"/>
          <a:stretch>
            <a:fillRect/>
          </a:stretch>
        </p:blipFill>
        <p:spPr>
          <a:xfrm>
            <a:off x="3499403" y="1954305"/>
            <a:ext cx="8692597" cy="4037118"/>
          </a:xfrm>
          <a:prstGeom prst="rect">
            <a:avLst/>
          </a:prstGeom>
        </p:spPr>
      </p:pic>
    </p:spTree>
    <p:extLst>
      <p:ext uri="{BB962C8B-B14F-4D97-AF65-F5344CB8AC3E}">
        <p14:creationId xmlns:p14="http://schemas.microsoft.com/office/powerpoint/2010/main" val="229637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01892-6343-4428-814F-692762FE1DFF}"/>
              </a:ext>
            </a:extLst>
          </p:cNvPr>
          <p:cNvSpPr>
            <a:spLocks noGrp="1"/>
          </p:cNvSpPr>
          <p:nvPr>
            <p:ph type="sldNum" sz="quarter" idx="12"/>
          </p:nvPr>
        </p:nvSpPr>
        <p:spPr/>
        <p:txBody>
          <a:bodyPr/>
          <a:lstStyle/>
          <a:p>
            <a:fld id="{1BBD2AA7-02D3-4A06-8F9F-50CBD2285B67}" type="slidenum">
              <a:rPr lang="lv-LV" smtClean="0"/>
              <a:t>18</a:t>
            </a:fld>
            <a:endParaRPr lang="lv-LV"/>
          </a:p>
        </p:txBody>
      </p:sp>
      <p:pic>
        <p:nvPicPr>
          <p:cNvPr id="5" name="Picture 4">
            <a:extLst>
              <a:ext uri="{FF2B5EF4-FFF2-40B4-BE49-F238E27FC236}">
                <a16:creationId xmlns:a16="http://schemas.microsoft.com/office/drawing/2014/main" id="{766EB519-59E0-4BE0-BDB0-CC9DADC7D88A}"/>
              </a:ext>
            </a:extLst>
          </p:cNvPr>
          <p:cNvPicPr>
            <a:picLocks noChangeAspect="1"/>
          </p:cNvPicPr>
          <p:nvPr/>
        </p:nvPicPr>
        <p:blipFill>
          <a:blip r:embed="rId3"/>
          <a:stretch>
            <a:fillRect/>
          </a:stretch>
        </p:blipFill>
        <p:spPr>
          <a:xfrm>
            <a:off x="6189314" y="2028682"/>
            <a:ext cx="5984477" cy="2973919"/>
          </a:xfrm>
          <a:prstGeom prst="rect">
            <a:avLst/>
          </a:prstGeom>
          <a:ln>
            <a:solidFill>
              <a:schemeClr val="tx1"/>
            </a:solidFill>
          </a:ln>
        </p:spPr>
      </p:pic>
      <p:pic>
        <p:nvPicPr>
          <p:cNvPr id="6" name="Picture 5">
            <a:extLst>
              <a:ext uri="{FF2B5EF4-FFF2-40B4-BE49-F238E27FC236}">
                <a16:creationId xmlns:a16="http://schemas.microsoft.com/office/drawing/2014/main" id="{F64EC751-D952-4D00-8DE8-129AFD70B3AE}"/>
              </a:ext>
            </a:extLst>
          </p:cNvPr>
          <p:cNvPicPr>
            <a:picLocks noChangeAspect="1"/>
          </p:cNvPicPr>
          <p:nvPr/>
        </p:nvPicPr>
        <p:blipFill>
          <a:blip r:embed="rId4"/>
          <a:stretch>
            <a:fillRect/>
          </a:stretch>
        </p:blipFill>
        <p:spPr>
          <a:xfrm>
            <a:off x="18209" y="2010457"/>
            <a:ext cx="6077791" cy="2992144"/>
          </a:xfrm>
          <a:prstGeom prst="rect">
            <a:avLst/>
          </a:prstGeom>
          <a:ln>
            <a:solidFill>
              <a:schemeClr val="tx1"/>
            </a:solidFill>
          </a:ln>
        </p:spPr>
      </p:pic>
    </p:spTree>
    <p:extLst>
      <p:ext uri="{BB962C8B-B14F-4D97-AF65-F5344CB8AC3E}">
        <p14:creationId xmlns:p14="http://schemas.microsoft.com/office/powerpoint/2010/main" val="193321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E5BAE7-23F4-4B7E-A4C1-0B7F5154F40D}"/>
              </a:ext>
            </a:extLst>
          </p:cNvPr>
          <p:cNvSpPr txBox="1">
            <a:spLocks noGrp="1"/>
          </p:cNvSpPr>
          <p:nvPr>
            <p:ph type="title"/>
          </p:nvPr>
        </p:nvSpPr>
        <p:spPr>
          <a:xfrm>
            <a:off x="340218" y="110408"/>
            <a:ext cx="7232890" cy="103084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chemeClr val="tx1">
                    <a:lumMod val="85000"/>
                    <a:lumOff val="15000"/>
                  </a:schemeClr>
                </a:solidFill>
              </a:rPr>
              <a:t>Financial calculations using the EFFECT4building tool</a:t>
            </a:r>
            <a:endParaRPr lang="lv-LV" sz="3600" dirty="0">
              <a:solidFill>
                <a:schemeClr val="tx1">
                  <a:lumMod val="85000"/>
                  <a:lumOff val="15000"/>
                </a:schemeClr>
              </a:solidFill>
            </a:endParaRPr>
          </a:p>
        </p:txBody>
      </p:sp>
      <p:sp>
        <p:nvSpPr>
          <p:cNvPr id="7" name="Slide Number Placeholder 6">
            <a:extLst>
              <a:ext uri="{FF2B5EF4-FFF2-40B4-BE49-F238E27FC236}">
                <a16:creationId xmlns:a16="http://schemas.microsoft.com/office/drawing/2014/main" id="{A32D5A69-2C25-490E-A49C-C2D7C83836A0}"/>
              </a:ext>
            </a:extLst>
          </p:cNvPr>
          <p:cNvSpPr>
            <a:spLocks noGrp="1"/>
          </p:cNvSpPr>
          <p:nvPr>
            <p:ph type="sldNum" sz="quarter" idx="12"/>
          </p:nvPr>
        </p:nvSpPr>
        <p:spPr/>
        <p:txBody>
          <a:bodyPr/>
          <a:lstStyle/>
          <a:p>
            <a:fld id="{1BBD2AA7-02D3-4A06-8F9F-50CBD2285B67}" type="slidenum">
              <a:rPr lang="lv-LV" smtClean="0"/>
              <a:t>19</a:t>
            </a:fld>
            <a:endParaRPr lang="lv-LV"/>
          </a:p>
        </p:txBody>
      </p:sp>
      <p:pic>
        <p:nvPicPr>
          <p:cNvPr id="2" name="Picture 1">
            <a:extLst>
              <a:ext uri="{FF2B5EF4-FFF2-40B4-BE49-F238E27FC236}">
                <a16:creationId xmlns:a16="http://schemas.microsoft.com/office/drawing/2014/main" id="{AD8FE563-3DF2-43EE-A1A8-0DCD4C0EC803}"/>
              </a:ext>
            </a:extLst>
          </p:cNvPr>
          <p:cNvPicPr>
            <a:picLocks noChangeAspect="1"/>
          </p:cNvPicPr>
          <p:nvPr/>
        </p:nvPicPr>
        <p:blipFill>
          <a:blip r:embed="rId3"/>
          <a:stretch>
            <a:fillRect/>
          </a:stretch>
        </p:blipFill>
        <p:spPr>
          <a:xfrm>
            <a:off x="340218" y="5032622"/>
            <a:ext cx="9639300" cy="1609725"/>
          </a:xfrm>
          <a:prstGeom prst="rect">
            <a:avLst/>
          </a:prstGeom>
          <a:ln w="57150">
            <a:solidFill>
              <a:schemeClr val="accent1"/>
            </a:solidFill>
          </a:ln>
        </p:spPr>
      </p:pic>
      <p:grpSp>
        <p:nvGrpSpPr>
          <p:cNvPr id="3" name="Group 2">
            <a:extLst>
              <a:ext uri="{FF2B5EF4-FFF2-40B4-BE49-F238E27FC236}">
                <a16:creationId xmlns:a16="http://schemas.microsoft.com/office/drawing/2014/main" id="{CB0C017F-97D7-494E-99EB-DEA26DB1C567}"/>
              </a:ext>
            </a:extLst>
          </p:cNvPr>
          <p:cNvGrpSpPr/>
          <p:nvPr/>
        </p:nvGrpSpPr>
        <p:grpSpPr>
          <a:xfrm>
            <a:off x="496122" y="1141258"/>
            <a:ext cx="6309360" cy="3685540"/>
            <a:chOff x="496122" y="1141258"/>
            <a:chExt cx="6309360" cy="3685540"/>
          </a:xfrm>
        </p:grpSpPr>
        <p:pic>
          <p:nvPicPr>
            <p:cNvPr id="8" name="Picture 7">
              <a:extLst>
                <a:ext uri="{FF2B5EF4-FFF2-40B4-BE49-F238E27FC236}">
                  <a16:creationId xmlns:a16="http://schemas.microsoft.com/office/drawing/2014/main" id="{B8E59D38-731B-4760-8F27-699D821BF37E}"/>
                </a:ext>
              </a:extLst>
            </p:cNvPr>
            <p:cNvPicPr/>
            <p:nvPr/>
          </p:nvPicPr>
          <p:blipFill rotWithShape="1">
            <a:blip r:embed="rId4"/>
            <a:srcRect t="24254"/>
            <a:stretch/>
          </p:blipFill>
          <p:spPr bwMode="auto">
            <a:xfrm>
              <a:off x="496122" y="1141258"/>
              <a:ext cx="6309360" cy="36855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B28AC3E5-FB0A-4D8F-8F97-2A07B6949E0C}"/>
                </a:ext>
              </a:extLst>
            </p:cNvPr>
            <p:cNvPicPr/>
            <p:nvPr/>
          </p:nvPicPr>
          <p:blipFill rotWithShape="1">
            <a:blip r:embed="rId5"/>
            <a:srcRect b="6866"/>
            <a:stretch/>
          </p:blipFill>
          <p:spPr bwMode="auto">
            <a:xfrm>
              <a:off x="5987602" y="1732443"/>
              <a:ext cx="817880" cy="305625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969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0" y="86578"/>
            <a:ext cx="10731500" cy="1450757"/>
          </a:xfrm>
        </p:spPr>
        <p:txBody>
          <a:bodyPr/>
          <a:lstStyle/>
          <a:p>
            <a:r>
              <a:rPr lang="lv-LV" dirty="0" err="1"/>
              <a:t>Prosumer</a:t>
            </a:r>
            <a:endParaRPr lang="en-US" dirty="0"/>
          </a:p>
        </p:txBody>
      </p:sp>
      <p:pic>
        <p:nvPicPr>
          <p:cNvPr id="4" name="Picture 3">
            <a:extLst>
              <a:ext uri="{FF2B5EF4-FFF2-40B4-BE49-F238E27FC236}">
                <a16:creationId xmlns:a16="http://schemas.microsoft.com/office/drawing/2014/main" id="{087130DE-E915-4679-87E6-C0D8BB528B14}"/>
              </a:ext>
            </a:extLst>
          </p:cNvPr>
          <p:cNvPicPr/>
          <p:nvPr/>
        </p:nvPicPr>
        <p:blipFill>
          <a:blip r:embed="rId3"/>
          <a:stretch>
            <a:fillRect/>
          </a:stretch>
        </p:blipFill>
        <p:spPr>
          <a:xfrm>
            <a:off x="424180" y="1740217"/>
            <a:ext cx="7043420" cy="3644583"/>
          </a:xfrm>
          <a:prstGeom prst="rect">
            <a:avLst/>
          </a:prstGeom>
        </p:spPr>
      </p:pic>
      <p:sp>
        <p:nvSpPr>
          <p:cNvPr id="5" name="Rectangle 4"/>
          <p:cNvSpPr/>
          <p:nvPr/>
        </p:nvSpPr>
        <p:spPr>
          <a:xfrm>
            <a:off x="7658100" y="2192634"/>
            <a:ext cx="4533900" cy="2031325"/>
          </a:xfrm>
          <a:prstGeom prst="rect">
            <a:avLst/>
          </a:prstGeom>
        </p:spPr>
        <p:txBody>
          <a:bodyPr wrap="square">
            <a:spAutoFit/>
          </a:bodyPr>
          <a:lstStyle/>
          <a:p>
            <a:r>
              <a:rPr lang="en-US" b="1" i="1" dirty="0">
                <a:latin typeface="Arial" panose="020B0604020202020204" pitchFamily="34" charset="0"/>
                <a:ea typeface="Calibri" panose="020F0502020204030204" pitchFamily="34" charset="0"/>
              </a:rPr>
              <a:t>Prosumer: </a:t>
            </a:r>
          </a:p>
          <a:p>
            <a:r>
              <a:rPr lang="en-US" i="1" dirty="0">
                <a:latin typeface="Arial" panose="020B0604020202020204" pitchFamily="34" charset="0"/>
                <a:ea typeface="Calibri" panose="020F0502020204030204" pitchFamily="34" charset="0"/>
              </a:rPr>
              <a:t>electricity consumer producing electricity to support his/her own consumption and possibly for injection into the grid</a:t>
            </a:r>
            <a:r>
              <a:rPr lang="lv-LV" i="1" dirty="0">
                <a:latin typeface="Arial" panose="020B0604020202020204" pitchFamily="34" charset="0"/>
                <a:ea typeface="Calibri" panose="020F0502020204030204" pitchFamily="34" charset="0"/>
              </a:rPr>
              <a:t>.* </a:t>
            </a:r>
            <a:endParaRPr lang="en-US" i="1" dirty="0">
              <a:latin typeface="Arial" panose="020B0604020202020204" pitchFamily="34" charset="0"/>
              <a:ea typeface="Calibri" panose="020F0502020204030204" pitchFamily="34" charset="0"/>
            </a:endParaRPr>
          </a:p>
          <a:p>
            <a:endParaRPr lang="en-US" dirty="0">
              <a:latin typeface="Arial" panose="020B0604020202020204" pitchFamily="34" charset="0"/>
            </a:endParaRPr>
          </a:p>
          <a:p>
            <a:r>
              <a:rPr lang="lv-LV" dirty="0"/>
              <a:t>*</a:t>
            </a:r>
            <a:r>
              <a:rPr lang="en-US" dirty="0"/>
              <a:t>G. Masson (IEA PVPS), J. I. Briano  and M. J. Baez (CREARA)</a:t>
            </a:r>
          </a:p>
        </p:txBody>
      </p:sp>
    </p:spTree>
    <p:extLst>
      <p:ext uri="{BB962C8B-B14F-4D97-AF65-F5344CB8AC3E}">
        <p14:creationId xmlns:p14="http://schemas.microsoft.com/office/powerpoint/2010/main" val="76861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1857-FB90-4F0D-863F-EB13C98E9264}"/>
              </a:ext>
            </a:extLst>
          </p:cNvPr>
          <p:cNvSpPr>
            <a:spLocks noGrp="1"/>
          </p:cNvSpPr>
          <p:nvPr>
            <p:ph type="title"/>
          </p:nvPr>
        </p:nvSpPr>
        <p:spPr>
          <a:xfrm>
            <a:off x="106680" y="33091"/>
            <a:ext cx="10058400" cy="792410"/>
          </a:xfrm>
        </p:spPr>
        <p:txBody>
          <a:bodyPr>
            <a:normAutofit/>
          </a:bodyPr>
          <a:lstStyle/>
          <a:p>
            <a:r>
              <a:rPr lang="en-US" sz="3600" dirty="0"/>
              <a:t>Comparison of the results of all scenarios</a:t>
            </a:r>
            <a:endParaRPr lang="lv-LV" sz="3600" dirty="0"/>
          </a:p>
        </p:txBody>
      </p:sp>
      <p:sp>
        <p:nvSpPr>
          <p:cNvPr id="3" name="Slide Number Placeholder 2">
            <a:extLst>
              <a:ext uri="{FF2B5EF4-FFF2-40B4-BE49-F238E27FC236}">
                <a16:creationId xmlns:a16="http://schemas.microsoft.com/office/drawing/2014/main" id="{FB3C0081-6C93-4196-9820-305E215214E6}"/>
              </a:ext>
            </a:extLst>
          </p:cNvPr>
          <p:cNvSpPr>
            <a:spLocks noGrp="1"/>
          </p:cNvSpPr>
          <p:nvPr>
            <p:ph type="sldNum" sz="quarter" idx="12"/>
          </p:nvPr>
        </p:nvSpPr>
        <p:spPr/>
        <p:txBody>
          <a:bodyPr/>
          <a:lstStyle/>
          <a:p>
            <a:fld id="{1BBD2AA7-02D3-4A06-8F9F-50CBD2285B67}" type="slidenum">
              <a:rPr lang="lv-LV" smtClean="0"/>
              <a:t>20</a:t>
            </a:fld>
            <a:endParaRPr lang="lv-LV"/>
          </a:p>
        </p:txBody>
      </p:sp>
      <p:graphicFrame>
        <p:nvGraphicFramePr>
          <p:cNvPr id="4" name="Table 3">
            <a:extLst>
              <a:ext uri="{FF2B5EF4-FFF2-40B4-BE49-F238E27FC236}">
                <a16:creationId xmlns:a16="http://schemas.microsoft.com/office/drawing/2014/main" id="{98382683-E3EF-4861-856D-C273D667A11B}"/>
              </a:ext>
            </a:extLst>
          </p:cNvPr>
          <p:cNvGraphicFramePr>
            <a:graphicFrameLocks noGrp="1"/>
          </p:cNvGraphicFramePr>
          <p:nvPr/>
        </p:nvGraphicFramePr>
        <p:xfrm>
          <a:off x="217714" y="1030193"/>
          <a:ext cx="11756571" cy="5042020"/>
        </p:xfrm>
        <a:graphic>
          <a:graphicData uri="http://schemas.openxmlformats.org/drawingml/2006/table">
            <a:tbl>
              <a:tblPr firstRow="1" bandRow="1">
                <a:tableStyleId>{5940675A-B579-460E-94D1-54222C63F5DA}</a:tableStyleId>
              </a:tblPr>
              <a:tblGrid>
                <a:gridCol w="2919186">
                  <a:extLst>
                    <a:ext uri="{9D8B030D-6E8A-4147-A177-3AD203B41FA5}">
                      <a16:colId xmlns:a16="http://schemas.microsoft.com/office/drawing/2014/main" val="4118023356"/>
                    </a:ext>
                  </a:extLst>
                </a:gridCol>
                <a:gridCol w="1447800">
                  <a:extLst>
                    <a:ext uri="{9D8B030D-6E8A-4147-A177-3AD203B41FA5}">
                      <a16:colId xmlns:a16="http://schemas.microsoft.com/office/drawing/2014/main" val="1722631586"/>
                    </a:ext>
                  </a:extLst>
                </a:gridCol>
                <a:gridCol w="1536700">
                  <a:extLst>
                    <a:ext uri="{9D8B030D-6E8A-4147-A177-3AD203B41FA5}">
                      <a16:colId xmlns:a16="http://schemas.microsoft.com/office/drawing/2014/main" val="497240610"/>
                    </a:ext>
                  </a:extLst>
                </a:gridCol>
                <a:gridCol w="1485900">
                  <a:extLst>
                    <a:ext uri="{9D8B030D-6E8A-4147-A177-3AD203B41FA5}">
                      <a16:colId xmlns:a16="http://schemas.microsoft.com/office/drawing/2014/main" val="2781276674"/>
                    </a:ext>
                  </a:extLst>
                </a:gridCol>
                <a:gridCol w="1422400">
                  <a:extLst>
                    <a:ext uri="{9D8B030D-6E8A-4147-A177-3AD203B41FA5}">
                      <a16:colId xmlns:a16="http://schemas.microsoft.com/office/drawing/2014/main" val="2604661979"/>
                    </a:ext>
                  </a:extLst>
                </a:gridCol>
                <a:gridCol w="1498600">
                  <a:extLst>
                    <a:ext uri="{9D8B030D-6E8A-4147-A177-3AD203B41FA5}">
                      <a16:colId xmlns:a16="http://schemas.microsoft.com/office/drawing/2014/main" val="1465032438"/>
                    </a:ext>
                  </a:extLst>
                </a:gridCol>
                <a:gridCol w="1445985">
                  <a:extLst>
                    <a:ext uri="{9D8B030D-6E8A-4147-A177-3AD203B41FA5}">
                      <a16:colId xmlns:a16="http://schemas.microsoft.com/office/drawing/2014/main" val="1081110309"/>
                    </a:ext>
                  </a:extLst>
                </a:gridCol>
              </a:tblGrid>
              <a:tr h="350300">
                <a:tc>
                  <a:txBody>
                    <a:bodyPr/>
                    <a:lstStyle/>
                    <a:p>
                      <a:endParaRPr lang="lv-LV" sz="1600" dirty="0">
                        <a:solidFill>
                          <a:schemeClr val="tx1">
                            <a:lumMod val="75000"/>
                            <a:lumOff val="25000"/>
                          </a:schemeClr>
                        </a:solidFill>
                      </a:endParaRPr>
                    </a:p>
                  </a:txBody>
                  <a:tcPr/>
                </a:tc>
                <a:tc>
                  <a:txBody>
                    <a:bodyPr/>
                    <a:lstStyle/>
                    <a:p>
                      <a:pPr algn="ctr"/>
                      <a:r>
                        <a:rPr lang="lv-LV" sz="1600" b="1" dirty="0" err="1">
                          <a:solidFill>
                            <a:schemeClr val="tx1">
                              <a:lumMod val="75000"/>
                              <a:lumOff val="25000"/>
                            </a:schemeClr>
                          </a:solidFill>
                        </a:rPr>
                        <a:t>Scenario</a:t>
                      </a:r>
                      <a:r>
                        <a:rPr lang="lv-LV" sz="1600" b="1" dirty="0">
                          <a:solidFill>
                            <a:schemeClr val="tx1">
                              <a:lumMod val="75000"/>
                              <a:lumOff val="25000"/>
                            </a:schemeClr>
                          </a:solidFill>
                        </a:rPr>
                        <a:t> No. 1</a:t>
                      </a:r>
                    </a:p>
                  </a:txBody>
                  <a:tcPr anchor="ctr"/>
                </a:tc>
                <a:tc>
                  <a:txBody>
                    <a:bodyPr/>
                    <a:lstStyle/>
                    <a:p>
                      <a:pPr algn="ctr"/>
                      <a:r>
                        <a:rPr lang="lv-LV" sz="1600" b="1" dirty="0" err="1">
                          <a:solidFill>
                            <a:schemeClr val="tx1">
                              <a:lumMod val="75000"/>
                              <a:lumOff val="25000"/>
                            </a:schemeClr>
                          </a:solidFill>
                        </a:rPr>
                        <a:t>Scenario</a:t>
                      </a:r>
                      <a:r>
                        <a:rPr lang="lv-LV" sz="1600" b="1" dirty="0">
                          <a:solidFill>
                            <a:schemeClr val="tx1">
                              <a:lumMod val="75000"/>
                              <a:lumOff val="25000"/>
                            </a:schemeClr>
                          </a:solidFill>
                        </a:rPr>
                        <a:t> No. 2</a:t>
                      </a:r>
                    </a:p>
                  </a:txBody>
                  <a:tcPr anchor="ctr"/>
                </a:tc>
                <a:tc>
                  <a:txBody>
                    <a:bodyPr/>
                    <a:lstStyle/>
                    <a:p>
                      <a:pPr algn="ctr"/>
                      <a:r>
                        <a:rPr lang="lv-LV" sz="1600" b="1" dirty="0" err="1">
                          <a:solidFill>
                            <a:schemeClr val="tx1">
                              <a:lumMod val="75000"/>
                              <a:lumOff val="25000"/>
                            </a:schemeClr>
                          </a:solidFill>
                        </a:rPr>
                        <a:t>Scenario</a:t>
                      </a:r>
                      <a:r>
                        <a:rPr lang="lv-LV" sz="1600" b="1" dirty="0">
                          <a:solidFill>
                            <a:schemeClr val="tx1">
                              <a:lumMod val="75000"/>
                              <a:lumOff val="25000"/>
                            </a:schemeClr>
                          </a:solidFill>
                        </a:rPr>
                        <a:t> No. 3</a:t>
                      </a:r>
                    </a:p>
                  </a:txBody>
                  <a:tcPr anchor="ctr"/>
                </a:tc>
                <a:tc>
                  <a:txBody>
                    <a:bodyPr/>
                    <a:lstStyle/>
                    <a:p>
                      <a:pPr algn="ctr"/>
                      <a:r>
                        <a:rPr lang="lv-LV" sz="1600" b="1" dirty="0" err="1">
                          <a:solidFill>
                            <a:schemeClr val="tx1">
                              <a:lumMod val="75000"/>
                              <a:lumOff val="25000"/>
                            </a:schemeClr>
                          </a:solidFill>
                        </a:rPr>
                        <a:t>Scenario</a:t>
                      </a:r>
                      <a:r>
                        <a:rPr lang="lv-LV" sz="1600" b="1" dirty="0">
                          <a:solidFill>
                            <a:schemeClr val="tx1">
                              <a:lumMod val="75000"/>
                              <a:lumOff val="25000"/>
                            </a:schemeClr>
                          </a:solidFill>
                        </a:rPr>
                        <a:t> No. 4</a:t>
                      </a:r>
                    </a:p>
                  </a:txBody>
                  <a:tcPr anchor="ctr"/>
                </a:tc>
                <a:tc>
                  <a:txBody>
                    <a:bodyPr/>
                    <a:lstStyle/>
                    <a:p>
                      <a:pPr algn="ctr"/>
                      <a:r>
                        <a:rPr lang="lv-LV" sz="1600" b="1" dirty="0" err="1">
                          <a:solidFill>
                            <a:schemeClr val="tx1">
                              <a:lumMod val="75000"/>
                              <a:lumOff val="25000"/>
                            </a:schemeClr>
                          </a:solidFill>
                        </a:rPr>
                        <a:t>Scenario</a:t>
                      </a:r>
                      <a:r>
                        <a:rPr lang="lv-LV" sz="1600" b="1" dirty="0">
                          <a:solidFill>
                            <a:schemeClr val="tx1">
                              <a:lumMod val="75000"/>
                              <a:lumOff val="25000"/>
                            </a:schemeClr>
                          </a:solidFill>
                        </a:rPr>
                        <a:t> No. 5</a:t>
                      </a:r>
                    </a:p>
                  </a:txBody>
                  <a:tcPr anchor="ctr"/>
                </a:tc>
                <a:tc>
                  <a:txBody>
                    <a:bodyPr/>
                    <a:lstStyle/>
                    <a:p>
                      <a:pPr algn="ctr"/>
                      <a:r>
                        <a:rPr lang="lv-LV" sz="1600" b="1" dirty="0" err="1">
                          <a:solidFill>
                            <a:schemeClr val="tx1">
                              <a:lumMod val="75000"/>
                              <a:lumOff val="25000"/>
                            </a:schemeClr>
                          </a:solidFill>
                        </a:rPr>
                        <a:t>Scenario</a:t>
                      </a:r>
                      <a:r>
                        <a:rPr lang="lv-LV" sz="1600" b="1" dirty="0">
                          <a:solidFill>
                            <a:schemeClr val="tx1">
                              <a:lumMod val="75000"/>
                              <a:lumOff val="25000"/>
                            </a:schemeClr>
                          </a:solidFill>
                        </a:rPr>
                        <a:t> No. 6</a:t>
                      </a:r>
                    </a:p>
                  </a:txBody>
                  <a:tcPr anchor="ctr"/>
                </a:tc>
                <a:extLst>
                  <a:ext uri="{0D108BD9-81ED-4DB2-BD59-A6C34878D82A}">
                    <a16:rowId xmlns:a16="http://schemas.microsoft.com/office/drawing/2014/main" val="3575970641"/>
                  </a:ext>
                </a:extLst>
              </a:tr>
              <a:tr h="350300">
                <a:tc>
                  <a:txBody>
                    <a:bodyPr/>
                    <a:lstStyle/>
                    <a:p>
                      <a:r>
                        <a:rPr lang="lv-LV" sz="1400" dirty="0" err="1">
                          <a:solidFill>
                            <a:schemeClr val="tx1">
                              <a:lumMod val="75000"/>
                              <a:lumOff val="25000"/>
                            </a:schemeClr>
                          </a:solidFill>
                        </a:rPr>
                        <a:t>Capacity</a:t>
                      </a:r>
                      <a:r>
                        <a:rPr lang="lv-LV" sz="1400" dirty="0">
                          <a:solidFill>
                            <a:schemeClr val="tx1">
                              <a:lumMod val="75000"/>
                              <a:lumOff val="25000"/>
                            </a:schemeClr>
                          </a:solidFill>
                        </a:rPr>
                        <a:t> [</a:t>
                      </a:r>
                      <a:r>
                        <a:rPr lang="lv-LV" sz="1400" dirty="0" err="1">
                          <a:solidFill>
                            <a:schemeClr val="tx1">
                              <a:lumMod val="75000"/>
                              <a:lumOff val="25000"/>
                            </a:schemeClr>
                          </a:solidFill>
                        </a:rPr>
                        <a:t>kW</a:t>
                      </a:r>
                      <a:r>
                        <a:rPr lang="lv-LV" sz="1400" baseline="-25000" dirty="0" err="1">
                          <a:solidFill>
                            <a:schemeClr val="tx1">
                              <a:lumMod val="75000"/>
                              <a:lumOff val="25000"/>
                            </a:schemeClr>
                          </a:solidFill>
                        </a:rPr>
                        <a:t>p</a:t>
                      </a:r>
                      <a:r>
                        <a:rPr lang="lv-LV" sz="1400" dirty="0">
                          <a:solidFill>
                            <a:schemeClr val="tx1">
                              <a:lumMod val="75000"/>
                              <a:lumOff val="25000"/>
                            </a:schemeClr>
                          </a:solidFill>
                        </a:rPr>
                        <a:t>]</a:t>
                      </a:r>
                    </a:p>
                  </a:txBody>
                  <a:tcPr/>
                </a:tc>
                <a:tc>
                  <a:txBody>
                    <a:bodyPr/>
                    <a:lstStyle/>
                    <a:p>
                      <a:pPr algn="ctr"/>
                      <a:r>
                        <a:rPr lang="lv-LV" sz="1600" dirty="0">
                          <a:solidFill>
                            <a:schemeClr val="tx1">
                              <a:lumMod val="75000"/>
                              <a:lumOff val="25000"/>
                            </a:schemeClr>
                          </a:solidFill>
                        </a:rPr>
                        <a:t>54,6</a:t>
                      </a:r>
                    </a:p>
                  </a:txBody>
                  <a:tcPr/>
                </a:tc>
                <a:tc>
                  <a:txBody>
                    <a:bodyPr/>
                    <a:lstStyle/>
                    <a:p>
                      <a:pPr algn="ctr"/>
                      <a:r>
                        <a:rPr lang="lv-LV" sz="1600" dirty="0">
                          <a:solidFill>
                            <a:schemeClr val="tx1">
                              <a:lumMod val="75000"/>
                              <a:lumOff val="25000"/>
                            </a:schemeClr>
                          </a:solidFill>
                        </a:rPr>
                        <a:t>54,6</a:t>
                      </a:r>
                    </a:p>
                  </a:txBody>
                  <a:tcPr/>
                </a:tc>
                <a:tc>
                  <a:txBody>
                    <a:bodyPr/>
                    <a:lstStyle/>
                    <a:p>
                      <a:pPr algn="ctr"/>
                      <a:r>
                        <a:rPr lang="lv-LV" sz="1600" dirty="0">
                          <a:solidFill>
                            <a:schemeClr val="tx1">
                              <a:lumMod val="75000"/>
                              <a:lumOff val="25000"/>
                            </a:schemeClr>
                          </a:solidFill>
                        </a:rPr>
                        <a:t>75</a:t>
                      </a:r>
                    </a:p>
                  </a:txBody>
                  <a:tcPr>
                    <a:solidFill>
                      <a:schemeClr val="accent1">
                        <a:lumMod val="60000"/>
                        <a:lumOff val="40000"/>
                      </a:schemeClr>
                    </a:solidFill>
                  </a:tcPr>
                </a:tc>
                <a:tc>
                  <a:txBody>
                    <a:bodyPr/>
                    <a:lstStyle/>
                    <a:p>
                      <a:pPr algn="ctr"/>
                      <a:r>
                        <a:rPr lang="lv-LV" sz="1600" dirty="0">
                          <a:solidFill>
                            <a:schemeClr val="tx1">
                              <a:lumMod val="75000"/>
                              <a:lumOff val="25000"/>
                            </a:schemeClr>
                          </a:solidFill>
                        </a:rPr>
                        <a:t>40</a:t>
                      </a:r>
                    </a:p>
                  </a:txBody>
                  <a:tcPr>
                    <a:solidFill>
                      <a:schemeClr val="accent1">
                        <a:lumMod val="60000"/>
                        <a:lumOff val="40000"/>
                      </a:schemeClr>
                    </a:solidFill>
                  </a:tcPr>
                </a:tc>
                <a:tc>
                  <a:txBody>
                    <a:bodyPr/>
                    <a:lstStyle/>
                    <a:p>
                      <a:pPr algn="ctr"/>
                      <a:r>
                        <a:rPr lang="lv-LV" sz="1600" dirty="0">
                          <a:solidFill>
                            <a:schemeClr val="tx1">
                              <a:lumMod val="75000"/>
                              <a:lumOff val="25000"/>
                            </a:schemeClr>
                          </a:solidFill>
                        </a:rPr>
                        <a:t>54,6</a:t>
                      </a:r>
                    </a:p>
                  </a:txBody>
                  <a:tcPr/>
                </a:tc>
                <a:tc>
                  <a:txBody>
                    <a:bodyPr/>
                    <a:lstStyle/>
                    <a:p>
                      <a:pPr algn="ctr"/>
                      <a:r>
                        <a:rPr lang="lv-LV" sz="1600" dirty="0">
                          <a:solidFill>
                            <a:schemeClr val="tx1">
                              <a:lumMod val="75000"/>
                              <a:lumOff val="25000"/>
                            </a:schemeClr>
                          </a:solidFill>
                        </a:rPr>
                        <a:t>54,6</a:t>
                      </a:r>
                    </a:p>
                  </a:txBody>
                  <a:tcPr/>
                </a:tc>
                <a:extLst>
                  <a:ext uri="{0D108BD9-81ED-4DB2-BD59-A6C34878D82A}">
                    <a16:rowId xmlns:a16="http://schemas.microsoft.com/office/drawing/2014/main" val="2540932640"/>
                  </a:ext>
                </a:extLst>
              </a:tr>
              <a:tr h="350300">
                <a:tc>
                  <a:txBody>
                    <a:bodyPr/>
                    <a:lstStyle/>
                    <a:p>
                      <a:r>
                        <a:rPr lang="lv-LV" sz="1400" dirty="0" err="1">
                          <a:solidFill>
                            <a:schemeClr val="tx1">
                              <a:lumMod val="75000"/>
                              <a:lumOff val="25000"/>
                            </a:schemeClr>
                          </a:solidFill>
                        </a:rPr>
                        <a:t>Area</a:t>
                      </a:r>
                      <a:r>
                        <a:rPr lang="lv-LV" sz="1400" dirty="0">
                          <a:solidFill>
                            <a:schemeClr val="tx1">
                              <a:lumMod val="75000"/>
                              <a:lumOff val="25000"/>
                            </a:schemeClr>
                          </a:solidFill>
                        </a:rPr>
                        <a:t> [m</a:t>
                      </a:r>
                      <a:r>
                        <a:rPr lang="lv-LV" sz="1400" baseline="30000" dirty="0">
                          <a:solidFill>
                            <a:schemeClr val="tx1">
                              <a:lumMod val="75000"/>
                              <a:lumOff val="25000"/>
                            </a:schemeClr>
                          </a:solidFill>
                        </a:rPr>
                        <a:t>2</a:t>
                      </a:r>
                      <a:r>
                        <a:rPr lang="lv-LV" sz="1400" dirty="0">
                          <a:solidFill>
                            <a:schemeClr val="tx1">
                              <a:lumMod val="75000"/>
                              <a:lumOff val="25000"/>
                            </a:schemeClr>
                          </a:solidFill>
                        </a:rPr>
                        <a:t>]</a:t>
                      </a:r>
                    </a:p>
                  </a:txBody>
                  <a:tcPr/>
                </a:tc>
                <a:tc>
                  <a:txBody>
                    <a:bodyPr/>
                    <a:lstStyle/>
                    <a:p>
                      <a:pPr algn="ctr"/>
                      <a:r>
                        <a:rPr lang="lv-LV" sz="1600" dirty="0">
                          <a:solidFill>
                            <a:schemeClr val="tx1">
                              <a:lumMod val="75000"/>
                              <a:lumOff val="25000"/>
                            </a:schemeClr>
                          </a:solidFill>
                        </a:rPr>
                        <a:t>321</a:t>
                      </a:r>
                    </a:p>
                  </a:txBody>
                  <a:tcPr/>
                </a:tc>
                <a:tc>
                  <a:txBody>
                    <a:bodyPr/>
                    <a:lstStyle/>
                    <a:p>
                      <a:pPr algn="ctr"/>
                      <a:r>
                        <a:rPr lang="lv-LV" sz="1600" dirty="0">
                          <a:solidFill>
                            <a:schemeClr val="tx1">
                              <a:lumMod val="75000"/>
                              <a:lumOff val="25000"/>
                            </a:schemeClr>
                          </a:solidFill>
                        </a:rPr>
                        <a:t>321</a:t>
                      </a:r>
                    </a:p>
                  </a:txBody>
                  <a:tcPr/>
                </a:tc>
                <a:tc>
                  <a:txBody>
                    <a:bodyPr/>
                    <a:lstStyle/>
                    <a:p>
                      <a:pPr algn="ctr"/>
                      <a:r>
                        <a:rPr lang="lv-LV" sz="1600" dirty="0">
                          <a:solidFill>
                            <a:schemeClr val="tx1">
                              <a:lumMod val="75000"/>
                              <a:lumOff val="25000"/>
                            </a:schemeClr>
                          </a:solidFill>
                        </a:rPr>
                        <a:t>440</a:t>
                      </a:r>
                    </a:p>
                  </a:txBody>
                  <a:tcPr/>
                </a:tc>
                <a:tc>
                  <a:txBody>
                    <a:bodyPr/>
                    <a:lstStyle/>
                    <a:p>
                      <a:pPr algn="ctr"/>
                      <a:r>
                        <a:rPr lang="lv-LV" sz="1600" dirty="0">
                          <a:solidFill>
                            <a:schemeClr val="tx1">
                              <a:lumMod val="75000"/>
                              <a:lumOff val="25000"/>
                            </a:schemeClr>
                          </a:solidFill>
                        </a:rPr>
                        <a:t>235</a:t>
                      </a:r>
                    </a:p>
                  </a:txBody>
                  <a:tcPr/>
                </a:tc>
                <a:tc>
                  <a:txBody>
                    <a:bodyPr/>
                    <a:lstStyle/>
                    <a:p>
                      <a:pPr algn="ctr"/>
                      <a:r>
                        <a:rPr lang="lv-LV" sz="1600" dirty="0">
                          <a:solidFill>
                            <a:schemeClr val="tx1">
                              <a:lumMod val="75000"/>
                              <a:lumOff val="25000"/>
                            </a:schemeClr>
                          </a:solidFill>
                        </a:rPr>
                        <a:t>321</a:t>
                      </a:r>
                    </a:p>
                  </a:txBody>
                  <a:tcPr/>
                </a:tc>
                <a:tc>
                  <a:txBody>
                    <a:bodyPr/>
                    <a:lstStyle/>
                    <a:p>
                      <a:pPr algn="ctr"/>
                      <a:r>
                        <a:rPr lang="lv-LV" sz="1600" dirty="0">
                          <a:solidFill>
                            <a:schemeClr val="tx1">
                              <a:lumMod val="75000"/>
                              <a:lumOff val="25000"/>
                            </a:schemeClr>
                          </a:solidFill>
                        </a:rPr>
                        <a:t>321</a:t>
                      </a:r>
                    </a:p>
                  </a:txBody>
                  <a:tcPr/>
                </a:tc>
                <a:extLst>
                  <a:ext uri="{0D108BD9-81ED-4DB2-BD59-A6C34878D82A}">
                    <a16:rowId xmlns:a16="http://schemas.microsoft.com/office/drawing/2014/main" val="3060251494"/>
                  </a:ext>
                </a:extLst>
              </a:tr>
              <a:tr h="350300">
                <a:tc>
                  <a:txBody>
                    <a:bodyPr/>
                    <a:lstStyle/>
                    <a:p>
                      <a:r>
                        <a:rPr lang="lv-LV" sz="1400" dirty="0" err="1">
                          <a:solidFill>
                            <a:schemeClr val="tx1">
                              <a:lumMod val="75000"/>
                              <a:lumOff val="25000"/>
                            </a:schemeClr>
                          </a:solidFill>
                        </a:rPr>
                        <a:t>Production</a:t>
                      </a:r>
                      <a:r>
                        <a:rPr lang="lv-LV" sz="1400" dirty="0">
                          <a:solidFill>
                            <a:schemeClr val="tx1">
                              <a:lumMod val="75000"/>
                              <a:lumOff val="25000"/>
                            </a:schemeClr>
                          </a:solidFill>
                        </a:rPr>
                        <a:t> </a:t>
                      </a:r>
                      <a:r>
                        <a:rPr lang="lv-LV" sz="1400" dirty="0" err="1">
                          <a:solidFill>
                            <a:schemeClr val="tx1">
                              <a:lumMod val="75000"/>
                              <a:lumOff val="25000"/>
                            </a:schemeClr>
                          </a:solidFill>
                        </a:rPr>
                        <a:t>profile</a:t>
                      </a:r>
                      <a:r>
                        <a:rPr lang="lv-LV" sz="1400" dirty="0">
                          <a:solidFill>
                            <a:schemeClr val="tx1">
                              <a:lumMod val="75000"/>
                              <a:lumOff val="25000"/>
                            </a:schemeClr>
                          </a:solidFill>
                        </a:rPr>
                        <a:t>:</a:t>
                      </a:r>
                    </a:p>
                  </a:txBody>
                  <a:tcPr/>
                </a:tc>
                <a:tc>
                  <a:txBody>
                    <a:bodyPr/>
                    <a:lstStyle/>
                    <a:p>
                      <a:pPr algn="ctr"/>
                      <a:r>
                        <a:rPr lang="lv-LV" sz="1600" dirty="0">
                          <a:solidFill>
                            <a:schemeClr val="tx1">
                              <a:lumMod val="75000"/>
                              <a:lumOff val="25000"/>
                            </a:schemeClr>
                          </a:solidFill>
                        </a:rPr>
                        <a:t>D 30</a:t>
                      </a:r>
                      <a:r>
                        <a:rPr lang="lv-LV" sz="1600" dirty="0">
                          <a:solidFill>
                            <a:schemeClr val="tx1">
                              <a:lumMod val="75000"/>
                              <a:lumOff val="25000"/>
                            </a:schemeClr>
                          </a:solidFill>
                          <a:latin typeface="Verdana" panose="020B0604030504040204" pitchFamily="34" charset="0"/>
                          <a:ea typeface="Verdana" panose="020B0604030504040204" pitchFamily="34" charset="0"/>
                        </a:rPr>
                        <a:t>˚</a:t>
                      </a:r>
                      <a:endParaRPr lang="lv-LV" sz="1600" dirty="0">
                        <a:solidFill>
                          <a:schemeClr val="tx1">
                            <a:lumMod val="75000"/>
                            <a:lumOff val="2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schemeClr val="tx1">
                              <a:lumMod val="75000"/>
                              <a:lumOff val="25000"/>
                            </a:schemeClr>
                          </a:solidFill>
                        </a:rPr>
                        <a:t>D 30</a:t>
                      </a:r>
                      <a:r>
                        <a:rPr lang="lv-LV" sz="1600" dirty="0">
                          <a:solidFill>
                            <a:schemeClr val="tx1">
                              <a:lumMod val="75000"/>
                              <a:lumOff val="25000"/>
                            </a:schemeClr>
                          </a:solidFill>
                          <a:latin typeface="Verdana" panose="020B0604030504040204" pitchFamily="34" charset="0"/>
                          <a:ea typeface="Verdana" panose="020B0604030504040204" pitchFamily="34" charset="0"/>
                        </a:rPr>
                        <a:t>˚</a:t>
                      </a:r>
                      <a:endParaRPr lang="lv-LV" sz="1600" dirty="0">
                        <a:solidFill>
                          <a:schemeClr val="tx1">
                            <a:lumMod val="75000"/>
                            <a:lumOff val="2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schemeClr val="tx1">
                              <a:lumMod val="75000"/>
                              <a:lumOff val="25000"/>
                            </a:schemeClr>
                          </a:solidFill>
                        </a:rPr>
                        <a:t>D 30</a:t>
                      </a:r>
                      <a:r>
                        <a:rPr lang="lv-LV" sz="1600" dirty="0">
                          <a:solidFill>
                            <a:schemeClr val="tx1">
                              <a:lumMod val="75000"/>
                              <a:lumOff val="25000"/>
                            </a:schemeClr>
                          </a:solidFill>
                          <a:latin typeface="Verdana" panose="020B0604030504040204" pitchFamily="34" charset="0"/>
                          <a:ea typeface="Verdana" panose="020B0604030504040204" pitchFamily="34" charset="0"/>
                        </a:rPr>
                        <a:t>˚</a:t>
                      </a:r>
                      <a:endParaRPr lang="lv-LV" sz="1600" dirty="0">
                        <a:solidFill>
                          <a:schemeClr val="tx1">
                            <a:lumMod val="75000"/>
                            <a:lumOff val="2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schemeClr val="tx1">
                              <a:lumMod val="75000"/>
                              <a:lumOff val="25000"/>
                            </a:schemeClr>
                          </a:solidFill>
                        </a:rPr>
                        <a:t>D 30</a:t>
                      </a:r>
                      <a:r>
                        <a:rPr lang="lv-LV" sz="1600" dirty="0">
                          <a:solidFill>
                            <a:schemeClr val="tx1">
                              <a:lumMod val="75000"/>
                              <a:lumOff val="25000"/>
                            </a:schemeClr>
                          </a:solidFill>
                          <a:latin typeface="Verdana" panose="020B0604030504040204" pitchFamily="34" charset="0"/>
                          <a:ea typeface="Verdana" panose="020B0604030504040204" pitchFamily="34" charset="0"/>
                        </a:rPr>
                        <a:t>˚</a:t>
                      </a:r>
                      <a:endParaRPr lang="lv-LV" sz="1600" dirty="0">
                        <a:solidFill>
                          <a:schemeClr val="tx1">
                            <a:lumMod val="75000"/>
                            <a:lumOff val="2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err="1">
                          <a:solidFill>
                            <a:schemeClr val="tx1">
                              <a:lumMod val="75000"/>
                              <a:lumOff val="25000"/>
                            </a:schemeClr>
                          </a:solidFill>
                        </a:rPr>
                        <a:t>Di</a:t>
                      </a:r>
                      <a:r>
                        <a:rPr lang="lv-LV" sz="1600" dirty="0">
                          <a:solidFill>
                            <a:schemeClr val="tx1">
                              <a:lumMod val="75000"/>
                              <a:lumOff val="25000"/>
                            </a:schemeClr>
                          </a:solidFill>
                        </a:rPr>
                        <a:t> 15</a:t>
                      </a:r>
                      <a:r>
                        <a:rPr lang="lv-LV" sz="1600" dirty="0">
                          <a:solidFill>
                            <a:schemeClr val="tx1">
                              <a:lumMod val="75000"/>
                              <a:lumOff val="25000"/>
                            </a:schemeClr>
                          </a:solidFill>
                          <a:latin typeface="Verdana" panose="020B0604030504040204" pitchFamily="34" charset="0"/>
                          <a:ea typeface="Verdana" panose="020B0604030504040204" pitchFamily="34" charset="0"/>
                        </a:rPr>
                        <a:t>˚</a:t>
                      </a:r>
                      <a:endParaRPr lang="lv-LV" sz="1600" dirty="0">
                        <a:solidFill>
                          <a:schemeClr val="tx1">
                            <a:lumMod val="75000"/>
                            <a:lumOff val="25000"/>
                          </a:schemeClr>
                        </a:solidFill>
                      </a:endParaRPr>
                    </a:p>
                  </a:txBody>
                  <a:tcPr>
                    <a:solidFill>
                      <a:schemeClr val="accent1">
                        <a:lumMod val="60000"/>
                        <a:lumOff val="40000"/>
                      </a:schemeClr>
                    </a:solidFill>
                  </a:tcPr>
                </a:tc>
                <a:tc>
                  <a:txBody>
                    <a:bodyPr/>
                    <a:lstStyle/>
                    <a:p>
                      <a:pPr algn="ctr"/>
                      <a:r>
                        <a:rPr lang="lv-LV" sz="1600" dirty="0">
                          <a:solidFill>
                            <a:schemeClr val="tx1">
                              <a:lumMod val="75000"/>
                              <a:lumOff val="25000"/>
                            </a:schemeClr>
                          </a:solidFill>
                        </a:rPr>
                        <a:t>D 30</a:t>
                      </a:r>
                      <a:r>
                        <a:rPr lang="lv-LV" sz="1600" dirty="0">
                          <a:solidFill>
                            <a:schemeClr val="tx1">
                              <a:lumMod val="75000"/>
                              <a:lumOff val="25000"/>
                            </a:schemeClr>
                          </a:solidFill>
                          <a:latin typeface="Verdana" panose="020B0604030504040204" pitchFamily="34" charset="0"/>
                          <a:ea typeface="Verdana" panose="020B0604030504040204" pitchFamily="34" charset="0"/>
                        </a:rPr>
                        <a:t>˚</a:t>
                      </a:r>
                      <a:endParaRPr lang="lv-LV" sz="1600" dirty="0">
                        <a:solidFill>
                          <a:schemeClr val="tx1">
                            <a:lumMod val="75000"/>
                            <a:lumOff val="25000"/>
                          </a:schemeClr>
                        </a:solidFill>
                      </a:endParaRPr>
                    </a:p>
                  </a:txBody>
                  <a:tcPr>
                    <a:solidFill>
                      <a:schemeClr val="accent1">
                        <a:lumMod val="60000"/>
                        <a:lumOff val="40000"/>
                      </a:schemeClr>
                    </a:solidFill>
                  </a:tcPr>
                </a:tc>
                <a:extLst>
                  <a:ext uri="{0D108BD9-81ED-4DB2-BD59-A6C34878D82A}">
                    <a16:rowId xmlns:a16="http://schemas.microsoft.com/office/drawing/2014/main" val="3905666378"/>
                  </a:ext>
                </a:extLst>
              </a:tr>
              <a:tr h="489460">
                <a:tc>
                  <a:txBody>
                    <a:bodyPr/>
                    <a:lstStyle/>
                    <a:p>
                      <a:r>
                        <a:rPr lang="lv-LV" sz="1400" dirty="0" err="1">
                          <a:solidFill>
                            <a:schemeClr val="tx1">
                              <a:lumMod val="75000"/>
                              <a:lumOff val="25000"/>
                            </a:schemeClr>
                          </a:solidFill>
                        </a:rPr>
                        <a:t>Is</a:t>
                      </a:r>
                      <a:r>
                        <a:rPr lang="en-US" sz="1400" dirty="0">
                          <a:solidFill>
                            <a:schemeClr val="tx1">
                              <a:lumMod val="75000"/>
                              <a:lumOff val="25000"/>
                            </a:schemeClr>
                          </a:solidFill>
                        </a:rPr>
                        <a:t> there a storage system, if </a:t>
                      </a:r>
                      <a:r>
                        <a:rPr lang="lv-LV" sz="1400" dirty="0" err="1">
                          <a:solidFill>
                            <a:schemeClr val="tx1">
                              <a:lumMod val="75000"/>
                              <a:lumOff val="25000"/>
                            </a:schemeClr>
                          </a:solidFill>
                        </a:rPr>
                        <a:t>yes</a:t>
                      </a:r>
                      <a:r>
                        <a:rPr lang="en-US" sz="1400" dirty="0">
                          <a:solidFill>
                            <a:schemeClr val="tx1">
                              <a:lumMod val="75000"/>
                              <a:lumOff val="25000"/>
                            </a:schemeClr>
                          </a:solidFill>
                        </a:rPr>
                        <a:t>, its costs.</a:t>
                      </a:r>
                      <a:endParaRPr lang="lv-LV" sz="1400" dirty="0">
                        <a:solidFill>
                          <a:schemeClr val="tx1">
                            <a:lumMod val="75000"/>
                            <a:lumOff val="25000"/>
                          </a:schemeClr>
                        </a:solidFill>
                      </a:endParaRPr>
                    </a:p>
                  </a:txBody>
                  <a:tcPr/>
                </a:tc>
                <a:tc>
                  <a:txBody>
                    <a:bodyPr/>
                    <a:lstStyle/>
                    <a:p>
                      <a:pPr algn="ctr"/>
                      <a:r>
                        <a:rPr lang="lv-LV" sz="1600" dirty="0">
                          <a:solidFill>
                            <a:schemeClr val="tx1">
                              <a:lumMod val="75000"/>
                              <a:lumOff val="25000"/>
                            </a:schemeClr>
                          </a:solidFill>
                        </a:rPr>
                        <a:t>No</a:t>
                      </a:r>
                    </a:p>
                  </a:txBody>
                  <a:tcPr/>
                </a:tc>
                <a:tc>
                  <a:txBody>
                    <a:bodyPr/>
                    <a:lstStyle/>
                    <a:p>
                      <a:pPr algn="ctr"/>
                      <a:r>
                        <a:rPr lang="lv-LV" sz="1600" dirty="0" err="1">
                          <a:solidFill>
                            <a:schemeClr val="tx1">
                              <a:lumMod val="75000"/>
                              <a:lumOff val="25000"/>
                            </a:schemeClr>
                          </a:solidFill>
                        </a:rPr>
                        <a:t>Yes</a:t>
                      </a:r>
                      <a:r>
                        <a:rPr lang="lv-LV" sz="1600" dirty="0">
                          <a:solidFill>
                            <a:schemeClr val="tx1">
                              <a:lumMod val="75000"/>
                              <a:lumOff val="25000"/>
                            </a:schemeClr>
                          </a:solidFill>
                        </a:rPr>
                        <a:t>, (4 780 EUR)</a:t>
                      </a:r>
                    </a:p>
                  </a:txBody>
                  <a:tcPr>
                    <a:solidFill>
                      <a:schemeClr val="accent1">
                        <a:lumMod val="60000"/>
                        <a:lumOff val="40000"/>
                      </a:schemeClr>
                    </a:solidFill>
                  </a:tcPr>
                </a:tc>
                <a:tc>
                  <a:txBody>
                    <a:bodyPr/>
                    <a:lstStyle/>
                    <a:p>
                      <a:pPr algn="ctr"/>
                      <a:r>
                        <a:rPr lang="lv-LV" sz="1600" dirty="0">
                          <a:solidFill>
                            <a:schemeClr val="tx1">
                              <a:lumMod val="75000"/>
                              <a:lumOff val="25000"/>
                            </a:schemeClr>
                          </a:solidFill>
                        </a:rPr>
                        <a:t>No</a:t>
                      </a:r>
                    </a:p>
                  </a:txBody>
                  <a:tcPr/>
                </a:tc>
                <a:tc>
                  <a:txBody>
                    <a:bodyPr/>
                    <a:lstStyle/>
                    <a:p>
                      <a:pPr algn="ctr"/>
                      <a:r>
                        <a:rPr lang="lv-LV" sz="1600" dirty="0">
                          <a:solidFill>
                            <a:schemeClr val="tx1">
                              <a:lumMod val="75000"/>
                              <a:lumOff val="25000"/>
                            </a:schemeClr>
                          </a:solidFill>
                        </a:rPr>
                        <a:t>No</a:t>
                      </a:r>
                    </a:p>
                  </a:txBody>
                  <a:tcPr/>
                </a:tc>
                <a:tc>
                  <a:txBody>
                    <a:bodyPr/>
                    <a:lstStyle/>
                    <a:p>
                      <a:pPr algn="ctr"/>
                      <a:r>
                        <a:rPr lang="lv-LV" sz="1600" dirty="0">
                          <a:solidFill>
                            <a:schemeClr val="tx1">
                              <a:lumMod val="75000"/>
                              <a:lumOff val="25000"/>
                            </a:schemeClr>
                          </a:solidFill>
                        </a:rPr>
                        <a:t>No</a:t>
                      </a:r>
                    </a:p>
                  </a:txBody>
                  <a:tcPr/>
                </a:tc>
                <a:tc>
                  <a:txBody>
                    <a:bodyPr/>
                    <a:lstStyle/>
                    <a:p>
                      <a:pPr algn="ctr"/>
                      <a:r>
                        <a:rPr lang="lv-LV" sz="1600" dirty="0">
                          <a:solidFill>
                            <a:schemeClr val="tx1">
                              <a:lumMod val="75000"/>
                              <a:lumOff val="25000"/>
                            </a:schemeClr>
                          </a:solidFill>
                        </a:rPr>
                        <a:t>No</a:t>
                      </a:r>
                    </a:p>
                  </a:txBody>
                  <a:tcPr/>
                </a:tc>
                <a:extLst>
                  <a:ext uri="{0D108BD9-81ED-4DB2-BD59-A6C34878D82A}">
                    <a16:rowId xmlns:a16="http://schemas.microsoft.com/office/drawing/2014/main" val="2501086723"/>
                  </a:ext>
                </a:extLst>
              </a:tr>
              <a:tr h="316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Solar</a:t>
                      </a:r>
                      <a:r>
                        <a:rPr lang="lv-LV" sz="1400" dirty="0">
                          <a:solidFill>
                            <a:schemeClr val="tx1">
                              <a:lumMod val="75000"/>
                              <a:lumOff val="25000"/>
                            </a:schemeClr>
                          </a:solidFill>
                        </a:rPr>
                        <a:t> </a:t>
                      </a:r>
                      <a:r>
                        <a:rPr lang="lv-LV" sz="1400" dirty="0" err="1">
                          <a:solidFill>
                            <a:schemeClr val="tx1">
                              <a:lumMod val="75000"/>
                              <a:lumOff val="25000"/>
                            </a:schemeClr>
                          </a:solidFill>
                        </a:rPr>
                        <a:t>electricity</a:t>
                      </a:r>
                      <a:r>
                        <a:rPr lang="lv-LV" sz="1400" dirty="0">
                          <a:solidFill>
                            <a:schemeClr val="tx1">
                              <a:lumMod val="75000"/>
                              <a:lumOff val="25000"/>
                            </a:schemeClr>
                          </a:solidFill>
                        </a:rPr>
                        <a:t> </a:t>
                      </a:r>
                      <a:r>
                        <a:rPr lang="lv-LV" sz="1400" dirty="0" err="1">
                          <a:solidFill>
                            <a:schemeClr val="tx1">
                              <a:lumMod val="75000"/>
                              <a:lumOff val="25000"/>
                            </a:schemeClr>
                          </a:solidFill>
                        </a:rPr>
                        <a:t>production</a:t>
                      </a:r>
                      <a:r>
                        <a:rPr lang="lv-LV" sz="1400" dirty="0">
                          <a:solidFill>
                            <a:schemeClr val="tx1">
                              <a:lumMod val="75000"/>
                              <a:lumOff val="25000"/>
                            </a:schemeClr>
                          </a:solidFill>
                        </a:rPr>
                        <a:t> [</a:t>
                      </a:r>
                      <a:r>
                        <a:rPr lang="lv-LV" sz="1400" dirty="0" err="1">
                          <a:solidFill>
                            <a:schemeClr val="tx1">
                              <a:lumMod val="75000"/>
                              <a:lumOff val="25000"/>
                            </a:schemeClr>
                          </a:solidFill>
                        </a:rPr>
                        <a:t>kWh</a:t>
                      </a:r>
                      <a:r>
                        <a:rPr lang="lv-LV" sz="1400" dirty="0">
                          <a:solidFill>
                            <a:schemeClr val="tx1">
                              <a:lumMod val="75000"/>
                              <a:lumOff val="25000"/>
                            </a:schemeClr>
                          </a:solidFill>
                        </a:rPr>
                        <a:t>]</a:t>
                      </a:r>
                    </a:p>
                  </a:txBody>
                  <a:tcPr/>
                </a:tc>
                <a:tc>
                  <a:txBody>
                    <a:bodyPr/>
                    <a:lstStyle/>
                    <a:p>
                      <a:pPr algn="ctr"/>
                      <a:r>
                        <a:rPr lang="lv-LV" sz="1600" dirty="0">
                          <a:solidFill>
                            <a:schemeClr val="tx1">
                              <a:lumMod val="75000"/>
                              <a:lumOff val="25000"/>
                            </a:schemeClr>
                          </a:solidFill>
                        </a:rPr>
                        <a:t>47 371</a:t>
                      </a:r>
                    </a:p>
                  </a:txBody>
                  <a:tcPr/>
                </a:tc>
                <a:tc>
                  <a:txBody>
                    <a:bodyPr/>
                    <a:lstStyle/>
                    <a:p>
                      <a:pPr algn="ctr"/>
                      <a:r>
                        <a:rPr lang="lv-LV" sz="1600" dirty="0">
                          <a:solidFill>
                            <a:schemeClr val="tx1">
                              <a:lumMod val="75000"/>
                              <a:lumOff val="25000"/>
                            </a:schemeClr>
                          </a:solidFill>
                        </a:rPr>
                        <a:t>47 371</a:t>
                      </a:r>
                    </a:p>
                  </a:txBody>
                  <a:tcPr/>
                </a:tc>
                <a:tc>
                  <a:txBody>
                    <a:bodyPr/>
                    <a:lstStyle/>
                    <a:p>
                      <a:pPr algn="ctr"/>
                      <a:r>
                        <a:rPr lang="lv-LV" sz="1600" dirty="0">
                          <a:solidFill>
                            <a:schemeClr val="tx1">
                              <a:lumMod val="75000"/>
                              <a:lumOff val="25000"/>
                            </a:schemeClr>
                          </a:solidFill>
                        </a:rPr>
                        <a:t>65 069,81</a:t>
                      </a:r>
                    </a:p>
                  </a:txBody>
                  <a:tcPr/>
                </a:tc>
                <a:tc>
                  <a:txBody>
                    <a:bodyPr/>
                    <a:lstStyle/>
                    <a:p>
                      <a:pPr algn="ctr"/>
                      <a:r>
                        <a:rPr lang="lv-LV" sz="1600" dirty="0">
                          <a:solidFill>
                            <a:schemeClr val="tx1">
                              <a:lumMod val="75000"/>
                              <a:lumOff val="25000"/>
                            </a:schemeClr>
                          </a:solidFill>
                        </a:rPr>
                        <a:t>34 704</a:t>
                      </a:r>
                    </a:p>
                  </a:txBody>
                  <a:tcPr/>
                </a:tc>
                <a:tc>
                  <a:txBody>
                    <a:bodyPr/>
                    <a:lstStyle/>
                    <a:p>
                      <a:pPr algn="ctr"/>
                      <a:r>
                        <a:rPr lang="lv-LV" sz="1600" dirty="0">
                          <a:solidFill>
                            <a:schemeClr val="tx1">
                              <a:lumMod val="75000"/>
                              <a:lumOff val="25000"/>
                            </a:schemeClr>
                          </a:solidFill>
                        </a:rPr>
                        <a:t>43 633,88</a:t>
                      </a:r>
                    </a:p>
                  </a:txBody>
                  <a:tcPr/>
                </a:tc>
                <a:tc>
                  <a:txBody>
                    <a:bodyPr/>
                    <a:lstStyle/>
                    <a:p>
                      <a:pPr algn="ctr"/>
                      <a:r>
                        <a:rPr lang="lv-LV" sz="1600" dirty="0">
                          <a:solidFill>
                            <a:schemeClr val="tx1">
                              <a:lumMod val="75000"/>
                              <a:lumOff val="25000"/>
                            </a:schemeClr>
                          </a:solidFill>
                        </a:rPr>
                        <a:t>47 371</a:t>
                      </a:r>
                    </a:p>
                  </a:txBody>
                  <a:tcPr/>
                </a:tc>
                <a:extLst>
                  <a:ext uri="{0D108BD9-81ED-4DB2-BD59-A6C34878D82A}">
                    <a16:rowId xmlns:a16="http://schemas.microsoft.com/office/drawing/2014/main" val="2618122478"/>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Consumption</a:t>
                      </a:r>
                      <a:r>
                        <a:rPr lang="lv-LV" sz="1400" dirty="0">
                          <a:solidFill>
                            <a:schemeClr val="tx1">
                              <a:lumMod val="75000"/>
                              <a:lumOff val="25000"/>
                            </a:schemeClr>
                          </a:solidFill>
                        </a:rPr>
                        <a:t> [</a:t>
                      </a:r>
                      <a:r>
                        <a:rPr lang="lv-LV" sz="1400" dirty="0" err="1">
                          <a:solidFill>
                            <a:schemeClr val="tx1">
                              <a:lumMod val="75000"/>
                              <a:lumOff val="25000"/>
                            </a:schemeClr>
                          </a:solidFill>
                        </a:rPr>
                        <a:t>kWh</a:t>
                      </a:r>
                      <a:r>
                        <a:rPr lang="lv-LV" sz="1400" dirty="0">
                          <a:solidFill>
                            <a:schemeClr val="tx1">
                              <a:lumMod val="75000"/>
                              <a:lumOff val="25000"/>
                            </a:schemeClr>
                          </a:solidFill>
                        </a:rPr>
                        <a:t>]</a:t>
                      </a:r>
                    </a:p>
                  </a:txBody>
                  <a:tcPr/>
                </a:tc>
                <a:tc>
                  <a:txBody>
                    <a:bodyPr/>
                    <a:lstStyle/>
                    <a:p>
                      <a:pPr algn="ctr"/>
                      <a:r>
                        <a:rPr lang="lv-LV" sz="1600" dirty="0">
                          <a:solidFill>
                            <a:schemeClr val="tx1">
                              <a:lumMod val="75000"/>
                              <a:lumOff val="25000"/>
                            </a:schemeClr>
                          </a:solidFill>
                        </a:rPr>
                        <a:t>38 517</a:t>
                      </a:r>
                    </a:p>
                  </a:txBody>
                  <a:tcPr/>
                </a:tc>
                <a:tc>
                  <a:txBody>
                    <a:bodyPr/>
                    <a:lstStyle/>
                    <a:p>
                      <a:pPr algn="ctr"/>
                      <a:r>
                        <a:rPr lang="lv-LV" sz="1600" dirty="0">
                          <a:solidFill>
                            <a:schemeClr val="tx1">
                              <a:lumMod val="75000"/>
                              <a:lumOff val="25000"/>
                            </a:schemeClr>
                          </a:solidFill>
                        </a:rPr>
                        <a:t>46 241</a:t>
                      </a:r>
                    </a:p>
                  </a:txBody>
                  <a:tcPr/>
                </a:tc>
                <a:tc>
                  <a:txBody>
                    <a:bodyPr/>
                    <a:lstStyle/>
                    <a:p>
                      <a:pPr algn="ctr"/>
                      <a:r>
                        <a:rPr lang="lv-LV" sz="1600" dirty="0">
                          <a:solidFill>
                            <a:schemeClr val="tx1">
                              <a:lumMod val="75000"/>
                              <a:lumOff val="25000"/>
                            </a:schemeClr>
                          </a:solidFill>
                        </a:rPr>
                        <a:t>44 904,67</a:t>
                      </a:r>
                    </a:p>
                  </a:txBody>
                  <a:tcPr/>
                </a:tc>
                <a:tc>
                  <a:txBody>
                    <a:bodyPr/>
                    <a:lstStyle/>
                    <a:p>
                      <a:pPr algn="ctr"/>
                      <a:r>
                        <a:rPr lang="lv-LV" sz="1600" dirty="0">
                          <a:solidFill>
                            <a:schemeClr val="tx1">
                              <a:lumMod val="75000"/>
                              <a:lumOff val="25000"/>
                            </a:schemeClr>
                          </a:solidFill>
                        </a:rPr>
                        <a:t>31 515</a:t>
                      </a:r>
                    </a:p>
                  </a:txBody>
                  <a:tcPr/>
                </a:tc>
                <a:tc>
                  <a:txBody>
                    <a:bodyPr/>
                    <a:lstStyle/>
                    <a:p>
                      <a:pPr algn="ctr"/>
                      <a:r>
                        <a:rPr lang="lv-LV" sz="1600" dirty="0">
                          <a:solidFill>
                            <a:schemeClr val="tx1">
                              <a:lumMod val="75000"/>
                              <a:lumOff val="25000"/>
                            </a:schemeClr>
                          </a:solidFill>
                        </a:rPr>
                        <a:t>37 150,56</a:t>
                      </a:r>
                    </a:p>
                  </a:txBody>
                  <a:tcPr/>
                </a:tc>
                <a:tc>
                  <a:txBody>
                    <a:bodyPr/>
                    <a:lstStyle/>
                    <a:p>
                      <a:pPr algn="ctr"/>
                      <a:r>
                        <a:rPr lang="lv-LV" sz="1600" dirty="0">
                          <a:solidFill>
                            <a:schemeClr val="tx1">
                              <a:lumMod val="75000"/>
                              <a:lumOff val="25000"/>
                            </a:schemeClr>
                          </a:solidFill>
                        </a:rPr>
                        <a:t>38 517</a:t>
                      </a:r>
                    </a:p>
                  </a:txBody>
                  <a:tcPr/>
                </a:tc>
                <a:extLst>
                  <a:ext uri="{0D108BD9-81ED-4DB2-BD59-A6C34878D82A}">
                    <a16:rowId xmlns:a16="http://schemas.microsoft.com/office/drawing/2014/main" val="628004685"/>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Degree</a:t>
                      </a:r>
                      <a:r>
                        <a:rPr lang="lv-LV" sz="1400" dirty="0">
                          <a:solidFill>
                            <a:schemeClr val="tx1">
                              <a:lumMod val="75000"/>
                              <a:lumOff val="25000"/>
                            </a:schemeClr>
                          </a:solidFill>
                        </a:rPr>
                        <a:t> </a:t>
                      </a:r>
                      <a:r>
                        <a:rPr lang="lv-LV" sz="1400" dirty="0" err="1">
                          <a:solidFill>
                            <a:schemeClr val="tx1">
                              <a:lumMod val="75000"/>
                              <a:lumOff val="25000"/>
                            </a:schemeClr>
                          </a:solidFill>
                        </a:rPr>
                        <a:t>of</a:t>
                      </a:r>
                      <a:r>
                        <a:rPr lang="lv-LV" sz="1400" dirty="0">
                          <a:solidFill>
                            <a:schemeClr val="tx1">
                              <a:lumMod val="75000"/>
                              <a:lumOff val="25000"/>
                            </a:schemeClr>
                          </a:solidFill>
                        </a:rPr>
                        <a:t> </a:t>
                      </a:r>
                      <a:r>
                        <a:rPr lang="lv-LV" sz="1400" dirty="0" err="1">
                          <a:solidFill>
                            <a:schemeClr val="tx1">
                              <a:lumMod val="75000"/>
                              <a:lumOff val="25000"/>
                            </a:schemeClr>
                          </a:solidFill>
                        </a:rPr>
                        <a:t>self-sufficiency</a:t>
                      </a:r>
                      <a:r>
                        <a:rPr lang="lv-LV" sz="1400" dirty="0">
                          <a:solidFill>
                            <a:schemeClr val="tx1">
                              <a:lumMod val="75000"/>
                              <a:lumOff val="25000"/>
                            </a:schemeClr>
                          </a:solidFill>
                        </a:rPr>
                        <a:t> [%]</a:t>
                      </a:r>
                    </a:p>
                  </a:txBody>
                  <a:tcPr/>
                </a:tc>
                <a:tc>
                  <a:txBody>
                    <a:bodyPr/>
                    <a:lstStyle/>
                    <a:p>
                      <a:pPr algn="ctr"/>
                      <a:r>
                        <a:rPr lang="lv-LV" sz="1600" dirty="0">
                          <a:solidFill>
                            <a:schemeClr val="tx1">
                              <a:lumMod val="75000"/>
                              <a:lumOff val="25000"/>
                            </a:schemeClr>
                          </a:solidFill>
                        </a:rPr>
                        <a:t>27,12</a:t>
                      </a:r>
                    </a:p>
                  </a:txBody>
                  <a:tcPr/>
                </a:tc>
                <a:tc>
                  <a:txBody>
                    <a:bodyPr/>
                    <a:lstStyle/>
                    <a:p>
                      <a:pPr algn="ctr"/>
                      <a:r>
                        <a:rPr lang="lv-LV" sz="1600" dirty="0">
                          <a:solidFill>
                            <a:schemeClr val="tx1">
                              <a:lumMod val="75000"/>
                              <a:lumOff val="25000"/>
                            </a:schemeClr>
                          </a:solidFill>
                        </a:rPr>
                        <a:t>32,03</a:t>
                      </a:r>
                    </a:p>
                  </a:txBody>
                  <a:tcPr/>
                </a:tc>
                <a:tc>
                  <a:txBody>
                    <a:bodyPr/>
                    <a:lstStyle/>
                    <a:p>
                      <a:pPr algn="ctr"/>
                      <a:r>
                        <a:rPr lang="lv-LV" sz="1600" dirty="0">
                          <a:solidFill>
                            <a:schemeClr val="tx1">
                              <a:lumMod val="75000"/>
                              <a:lumOff val="25000"/>
                            </a:schemeClr>
                          </a:solidFill>
                        </a:rPr>
                        <a:t>31,62</a:t>
                      </a:r>
                    </a:p>
                  </a:txBody>
                  <a:tcPr/>
                </a:tc>
                <a:tc>
                  <a:txBody>
                    <a:bodyPr/>
                    <a:lstStyle/>
                    <a:p>
                      <a:pPr algn="ctr"/>
                      <a:r>
                        <a:rPr lang="lv-LV" sz="1600" dirty="0">
                          <a:solidFill>
                            <a:schemeClr val="tx1">
                              <a:lumMod val="75000"/>
                              <a:lumOff val="25000"/>
                            </a:schemeClr>
                          </a:solidFill>
                        </a:rPr>
                        <a:t>22,19</a:t>
                      </a:r>
                    </a:p>
                  </a:txBody>
                  <a:tcPr/>
                </a:tc>
                <a:tc>
                  <a:txBody>
                    <a:bodyPr/>
                    <a:lstStyle/>
                    <a:p>
                      <a:pPr algn="ctr"/>
                      <a:r>
                        <a:rPr lang="lv-LV" sz="1600" dirty="0">
                          <a:solidFill>
                            <a:schemeClr val="tx1">
                              <a:lumMod val="75000"/>
                              <a:lumOff val="25000"/>
                            </a:schemeClr>
                          </a:solidFill>
                        </a:rPr>
                        <a:t>26,16</a:t>
                      </a:r>
                    </a:p>
                  </a:txBody>
                  <a:tcPr/>
                </a:tc>
                <a:tc>
                  <a:txBody>
                    <a:bodyPr/>
                    <a:lstStyle/>
                    <a:p>
                      <a:pPr algn="ctr"/>
                      <a:r>
                        <a:rPr lang="lv-LV" sz="1600" dirty="0">
                          <a:solidFill>
                            <a:schemeClr val="tx1">
                              <a:lumMod val="75000"/>
                              <a:lumOff val="25000"/>
                            </a:schemeClr>
                          </a:solidFill>
                        </a:rPr>
                        <a:t>27,12</a:t>
                      </a:r>
                    </a:p>
                  </a:txBody>
                  <a:tcPr/>
                </a:tc>
                <a:extLst>
                  <a:ext uri="{0D108BD9-81ED-4DB2-BD59-A6C34878D82A}">
                    <a16:rowId xmlns:a16="http://schemas.microsoft.com/office/drawing/2014/main" val="1088743214"/>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Total</a:t>
                      </a:r>
                      <a:r>
                        <a:rPr lang="lv-LV" sz="1400" dirty="0">
                          <a:solidFill>
                            <a:schemeClr val="tx1">
                              <a:lumMod val="75000"/>
                              <a:lumOff val="25000"/>
                            </a:schemeClr>
                          </a:solidFill>
                        </a:rPr>
                        <a:t> </a:t>
                      </a:r>
                      <a:r>
                        <a:rPr lang="lv-LV" sz="1400" dirty="0" err="1">
                          <a:solidFill>
                            <a:schemeClr val="tx1">
                              <a:lumMod val="75000"/>
                              <a:lumOff val="25000"/>
                            </a:schemeClr>
                          </a:solidFill>
                        </a:rPr>
                        <a:t>investment</a:t>
                      </a:r>
                      <a:r>
                        <a:rPr lang="lv-LV" sz="1400" dirty="0">
                          <a:solidFill>
                            <a:schemeClr val="tx1">
                              <a:lumMod val="75000"/>
                              <a:lumOff val="25000"/>
                            </a:schemeClr>
                          </a:solidFill>
                        </a:rPr>
                        <a:t> </a:t>
                      </a:r>
                      <a:r>
                        <a:rPr lang="lv-LV" sz="1400" dirty="0" err="1">
                          <a:solidFill>
                            <a:schemeClr val="tx1">
                              <a:lumMod val="75000"/>
                              <a:lumOff val="25000"/>
                            </a:schemeClr>
                          </a:solidFill>
                        </a:rPr>
                        <a:t>cost</a:t>
                      </a:r>
                      <a:r>
                        <a:rPr lang="lv-LV" sz="1400" dirty="0">
                          <a:solidFill>
                            <a:schemeClr val="tx1">
                              <a:lumMod val="75000"/>
                              <a:lumOff val="25000"/>
                            </a:schemeClr>
                          </a:solidFill>
                        </a:rPr>
                        <a:t> [EUR]</a:t>
                      </a:r>
                    </a:p>
                  </a:txBody>
                  <a:tcPr/>
                </a:tc>
                <a:tc>
                  <a:txBody>
                    <a:bodyPr/>
                    <a:lstStyle/>
                    <a:p>
                      <a:pPr algn="ctr"/>
                      <a:r>
                        <a:rPr lang="lv-LV" sz="1600" dirty="0">
                          <a:solidFill>
                            <a:schemeClr val="tx1">
                              <a:lumMod val="75000"/>
                              <a:lumOff val="25000"/>
                            </a:schemeClr>
                          </a:solidFill>
                        </a:rPr>
                        <a:t>80217,9</a:t>
                      </a:r>
                    </a:p>
                  </a:txBody>
                  <a:tcPr/>
                </a:tc>
                <a:tc>
                  <a:txBody>
                    <a:bodyPr/>
                    <a:lstStyle/>
                    <a:p>
                      <a:pPr algn="ctr"/>
                      <a:r>
                        <a:rPr lang="lv-LV" sz="1600" dirty="0">
                          <a:solidFill>
                            <a:schemeClr val="tx1">
                              <a:lumMod val="75000"/>
                              <a:lumOff val="25000"/>
                            </a:schemeClr>
                          </a:solidFill>
                        </a:rPr>
                        <a:t>80217,9</a:t>
                      </a:r>
                    </a:p>
                  </a:txBody>
                  <a:tcPr/>
                </a:tc>
                <a:tc>
                  <a:txBody>
                    <a:bodyPr/>
                    <a:lstStyle/>
                    <a:p>
                      <a:pPr algn="ctr"/>
                      <a:r>
                        <a:rPr lang="lv-LV" sz="1600" dirty="0">
                          <a:solidFill>
                            <a:schemeClr val="tx1">
                              <a:lumMod val="75000"/>
                              <a:lumOff val="25000"/>
                            </a:schemeClr>
                          </a:solidFill>
                        </a:rPr>
                        <a:t>54 978</a:t>
                      </a:r>
                    </a:p>
                  </a:txBody>
                  <a:tcPr/>
                </a:tc>
                <a:tc>
                  <a:txBody>
                    <a:bodyPr/>
                    <a:lstStyle/>
                    <a:p>
                      <a:pPr algn="ctr"/>
                      <a:r>
                        <a:rPr lang="lv-LV" sz="1600" dirty="0">
                          <a:solidFill>
                            <a:schemeClr val="tx1">
                              <a:lumMod val="75000"/>
                              <a:lumOff val="25000"/>
                            </a:schemeClr>
                          </a:solidFill>
                        </a:rPr>
                        <a:t>29 363,3</a:t>
                      </a:r>
                    </a:p>
                  </a:txBody>
                  <a:tcPr/>
                </a:tc>
                <a:tc>
                  <a:txBody>
                    <a:bodyPr/>
                    <a:lstStyle/>
                    <a:p>
                      <a:pPr algn="ctr"/>
                      <a:r>
                        <a:rPr lang="lv-LV" sz="1600" dirty="0">
                          <a:solidFill>
                            <a:schemeClr val="tx1">
                              <a:lumMod val="75000"/>
                              <a:lumOff val="25000"/>
                            </a:schemeClr>
                          </a:solidFill>
                        </a:rPr>
                        <a:t>40109</a:t>
                      </a:r>
                    </a:p>
                  </a:txBody>
                  <a:tcPr/>
                </a:tc>
                <a:tc>
                  <a:txBody>
                    <a:bodyPr/>
                    <a:lstStyle/>
                    <a:p>
                      <a:pPr algn="ctr"/>
                      <a:r>
                        <a:rPr lang="lv-LV" sz="1600" dirty="0">
                          <a:solidFill>
                            <a:schemeClr val="tx1">
                              <a:lumMod val="75000"/>
                              <a:lumOff val="25000"/>
                            </a:schemeClr>
                          </a:solidFill>
                        </a:rPr>
                        <a:t>40 108,95</a:t>
                      </a:r>
                    </a:p>
                  </a:txBody>
                  <a:tcPr/>
                </a:tc>
                <a:extLst>
                  <a:ext uri="{0D108BD9-81ED-4DB2-BD59-A6C34878D82A}">
                    <a16:rowId xmlns:a16="http://schemas.microsoft.com/office/drawing/2014/main" val="1092308294"/>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Savings</a:t>
                      </a:r>
                      <a:r>
                        <a:rPr lang="lv-LV" sz="1400" dirty="0">
                          <a:solidFill>
                            <a:schemeClr val="tx1">
                              <a:lumMod val="75000"/>
                              <a:lumOff val="25000"/>
                            </a:schemeClr>
                          </a:solidFill>
                        </a:rPr>
                        <a:t> [EUR]</a:t>
                      </a:r>
                    </a:p>
                  </a:txBody>
                  <a:tcPr/>
                </a:tc>
                <a:tc>
                  <a:txBody>
                    <a:bodyPr/>
                    <a:lstStyle/>
                    <a:p>
                      <a:pPr algn="ctr"/>
                      <a:r>
                        <a:rPr lang="lv-LV" sz="1600" dirty="0">
                          <a:solidFill>
                            <a:schemeClr val="tx1">
                              <a:lumMod val="75000"/>
                              <a:lumOff val="25000"/>
                            </a:schemeClr>
                          </a:solidFill>
                        </a:rPr>
                        <a:t>5 933</a:t>
                      </a:r>
                    </a:p>
                  </a:txBody>
                  <a:tcPr/>
                </a:tc>
                <a:tc>
                  <a:txBody>
                    <a:bodyPr/>
                    <a:lstStyle/>
                    <a:p>
                      <a:pPr algn="ctr"/>
                      <a:r>
                        <a:rPr lang="lv-LV" sz="1600" dirty="0">
                          <a:solidFill>
                            <a:schemeClr val="tx1">
                              <a:lumMod val="75000"/>
                              <a:lumOff val="25000"/>
                            </a:schemeClr>
                          </a:solidFill>
                        </a:rPr>
                        <a:t>7122,7</a:t>
                      </a:r>
                    </a:p>
                  </a:txBody>
                  <a:tcPr/>
                </a:tc>
                <a:tc>
                  <a:txBody>
                    <a:bodyPr/>
                    <a:lstStyle/>
                    <a:p>
                      <a:pPr algn="ctr"/>
                      <a:r>
                        <a:rPr lang="lv-LV" sz="1600" dirty="0">
                          <a:solidFill>
                            <a:schemeClr val="tx1">
                              <a:lumMod val="75000"/>
                              <a:lumOff val="25000"/>
                            </a:schemeClr>
                          </a:solidFill>
                        </a:rPr>
                        <a:t>6 917</a:t>
                      </a:r>
                    </a:p>
                  </a:txBody>
                  <a:tcPr/>
                </a:tc>
                <a:tc>
                  <a:txBody>
                    <a:bodyPr/>
                    <a:lstStyle/>
                    <a:p>
                      <a:pPr algn="ctr"/>
                      <a:r>
                        <a:rPr lang="lv-LV" sz="1600" dirty="0">
                          <a:solidFill>
                            <a:schemeClr val="tx1">
                              <a:lumMod val="75000"/>
                              <a:lumOff val="25000"/>
                            </a:schemeClr>
                          </a:solidFill>
                        </a:rPr>
                        <a:t>4854</a:t>
                      </a:r>
                    </a:p>
                  </a:txBody>
                  <a:tcPr/>
                </a:tc>
                <a:tc>
                  <a:txBody>
                    <a:bodyPr/>
                    <a:lstStyle/>
                    <a:p>
                      <a:pPr algn="ctr"/>
                      <a:r>
                        <a:rPr lang="lv-LV" sz="1600" dirty="0">
                          <a:solidFill>
                            <a:schemeClr val="tx1">
                              <a:lumMod val="75000"/>
                              <a:lumOff val="25000"/>
                            </a:schemeClr>
                          </a:solidFill>
                        </a:rPr>
                        <a:t>5 722</a:t>
                      </a:r>
                    </a:p>
                  </a:txBody>
                  <a:tcPr/>
                </a:tc>
                <a:tc>
                  <a:txBody>
                    <a:bodyPr/>
                    <a:lstStyle/>
                    <a:p>
                      <a:pPr algn="ctr"/>
                      <a:r>
                        <a:rPr lang="lv-LV" sz="1600" dirty="0">
                          <a:solidFill>
                            <a:schemeClr val="tx1">
                              <a:lumMod val="75000"/>
                              <a:lumOff val="25000"/>
                            </a:schemeClr>
                          </a:solidFill>
                        </a:rPr>
                        <a:t>5 933</a:t>
                      </a:r>
                    </a:p>
                  </a:txBody>
                  <a:tcPr/>
                </a:tc>
                <a:extLst>
                  <a:ext uri="{0D108BD9-81ED-4DB2-BD59-A6C34878D82A}">
                    <a16:rowId xmlns:a16="http://schemas.microsoft.com/office/drawing/2014/main" val="1502047127"/>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Income</a:t>
                      </a:r>
                      <a:r>
                        <a:rPr lang="lv-LV" sz="1400" dirty="0">
                          <a:solidFill>
                            <a:schemeClr val="tx1">
                              <a:lumMod val="75000"/>
                              <a:lumOff val="25000"/>
                            </a:schemeClr>
                          </a:solidFill>
                        </a:rPr>
                        <a:t> [EUR]</a:t>
                      </a:r>
                    </a:p>
                  </a:txBody>
                  <a:tcPr/>
                </a:tc>
                <a:tc>
                  <a:txBody>
                    <a:bodyPr/>
                    <a:lstStyle/>
                    <a:p>
                      <a:pPr algn="ctr"/>
                      <a:r>
                        <a:rPr lang="lv-LV" sz="1600" dirty="0">
                          <a:solidFill>
                            <a:schemeClr val="tx1">
                              <a:lumMod val="75000"/>
                              <a:lumOff val="25000"/>
                            </a:schemeClr>
                          </a:solidFill>
                        </a:rPr>
                        <a:t>531</a:t>
                      </a:r>
                    </a:p>
                  </a:txBody>
                  <a:tcPr/>
                </a:tc>
                <a:tc>
                  <a:txBody>
                    <a:bodyPr/>
                    <a:lstStyle/>
                    <a:p>
                      <a:pPr algn="ctr"/>
                      <a:r>
                        <a:rPr lang="lv-LV" sz="1600" dirty="0">
                          <a:solidFill>
                            <a:schemeClr val="tx1">
                              <a:lumMod val="75000"/>
                              <a:lumOff val="25000"/>
                            </a:schemeClr>
                          </a:solidFill>
                        </a:rPr>
                        <a:t>0</a:t>
                      </a:r>
                    </a:p>
                  </a:txBody>
                  <a:tcPr/>
                </a:tc>
                <a:tc>
                  <a:txBody>
                    <a:bodyPr/>
                    <a:lstStyle/>
                    <a:p>
                      <a:pPr algn="ctr"/>
                      <a:r>
                        <a:rPr lang="lv-LV" sz="1600" dirty="0">
                          <a:solidFill>
                            <a:schemeClr val="tx1">
                              <a:lumMod val="75000"/>
                              <a:lumOff val="25000"/>
                            </a:schemeClr>
                          </a:solidFill>
                        </a:rPr>
                        <a:t>1 210</a:t>
                      </a:r>
                    </a:p>
                  </a:txBody>
                  <a:tcPr/>
                </a:tc>
                <a:tc>
                  <a:txBody>
                    <a:bodyPr/>
                    <a:lstStyle/>
                    <a:p>
                      <a:pPr algn="ctr"/>
                      <a:r>
                        <a:rPr lang="lv-LV" sz="1600" dirty="0">
                          <a:solidFill>
                            <a:schemeClr val="tx1">
                              <a:lumMod val="75000"/>
                              <a:lumOff val="25000"/>
                            </a:schemeClr>
                          </a:solidFill>
                        </a:rPr>
                        <a:t>191</a:t>
                      </a:r>
                    </a:p>
                  </a:txBody>
                  <a:tcPr/>
                </a:tc>
                <a:tc>
                  <a:txBody>
                    <a:bodyPr/>
                    <a:lstStyle/>
                    <a:p>
                      <a:pPr algn="ctr"/>
                      <a:r>
                        <a:rPr lang="lv-LV" sz="1600" dirty="0">
                          <a:solidFill>
                            <a:schemeClr val="tx1">
                              <a:lumMod val="75000"/>
                              <a:lumOff val="25000"/>
                            </a:schemeClr>
                          </a:solidFill>
                        </a:rPr>
                        <a:t>389</a:t>
                      </a:r>
                    </a:p>
                  </a:txBody>
                  <a:tcPr/>
                </a:tc>
                <a:tc>
                  <a:txBody>
                    <a:bodyPr/>
                    <a:lstStyle/>
                    <a:p>
                      <a:pPr algn="ctr"/>
                      <a:r>
                        <a:rPr lang="lv-LV" sz="1600" dirty="0">
                          <a:solidFill>
                            <a:schemeClr val="tx1">
                              <a:lumMod val="75000"/>
                              <a:lumOff val="25000"/>
                            </a:schemeClr>
                          </a:solidFill>
                        </a:rPr>
                        <a:t>531</a:t>
                      </a:r>
                    </a:p>
                  </a:txBody>
                  <a:tcPr/>
                </a:tc>
                <a:extLst>
                  <a:ext uri="{0D108BD9-81ED-4DB2-BD59-A6C34878D82A}">
                    <a16:rowId xmlns:a16="http://schemas.microsoft.com/office/drawing/2014/main" val="3996631365"/>
                  </a:ext>
                </a:extLst>
              </a:tr>
              <a:tr h="326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Financial aid,% of total costs</a:t>
                      </a:r>
                      <a:endParaRPr lang="lv-LV" sz="1400" dirty="0">
                        <a:solidFill>
                          <a:schemeClr val="tx1">
                            <a:lumMod val="75000"/>
                            <a:lumOff val="25000"/>
                          </a:schemeClr>
                        </a:solidFill>
                      </a:endParaRPr>
                    </a:p>
                  </a:txBody>
                  <a:tcPr/>
                </a:tc>
                <a:tc>
                  <a:txBody>
                    <a:bodyPr/>
                    <a:lstStyle/>
                    <a:p>
                      <a:pPr algn="ctr"/>
                      <a:r>
                        <a:rPr lang="lv-LV" sz="1600" dirty="0">
                          <a:solidFill>
                            <a:schemeClr val="tx1">
                              <a:lumMod val="75000"/>
                              <a:lumOff val="25000"/>
                            </a:schemeClr>
                          </a:solidFill>
                        </a:rPr>
                        <a:t>0</a:t>
                      </a:r>
                    </a:p>
                  </a:txBody>
                  <a:tcPr anchor="ctr"/>
                </a:tc>
                <a:tc>
                  <a:txBody>
                    <a:bodyPr/>
                    <a:lstStyle/>
                    <a:p>
                      <a:pPr algn="ctr"/>
                      <a:r>
                        <a:rPr lang="lv-LV" sz="1600" dirty="0">
                          <a:solidFill>
                            <a:schemeClr val="tx1">
                              <a:lumMod val="75000"/>
                              <a:lumOff val="25000"/>
                            </a:schemeClr>
                          </a:solidFill>
                        </a:rPr>
                        <a:t>0</a:t>
                      </a:r>
                    </a:p>
                  </a:txBody>
                  <a:tcPr anchor="ctr"/>
                </a:tc>
                <a:tc>
                  <a:txBody>
                    <a:bodyPr/>
                    <a:lstStyle/>
                    <a:p>
                      <a:pPr algn="ctr"/>
                      <a:r>
                        <a:rPr lang="lv-LV" sz="1600" dirty="0">
                          <a:solidFill>
                            <a:schemeClr val="tx1">
                              <a:lumMod val="75000"/>
                              <a:lumOff val="25000"/>
                            </a:schemeClr>
                          </a:solidFill>
                        </a:rPr>
                        <a:t>0</a:t>
                      </a:r>
                    </a:p>
                  </a:txBody>
                  <a:tcPr anchor="ctr"/>
                </a:tc>
                <a:tc>
                  <a:txBody>
                    <a:bodyPr/>
                    <a:lstStyle/>
                    <a:p>
                      <a:pPr algn="ctr"/>
                      <a:r>
                        <a:rPr lang="lv-LV" sz="1600" dirty="0">
                          <a:solidFill>
                            <a:schemeClr val="tx1">
                              <a:lumMod val="75000"/>
                              <a:lumOff val="25000"/>
                            </a:schemeClr>
                          </a:solidFill>
                        </a:rPr>
                        <a:t>0</a:t>
                      </a:r>
                    </a:p>
                  </a:txBody>
                  <a:tcPr anchor="ctr"/>
                </a:tc>
                <a:tc>
                  <a:txBody>
                    <a:bodyPr/>
                    <a:lstStyle/>
                    <a:p>
                      <a:pPr algn="ctr"/>
                      <a:r>
                        <a:rPr lang="lv-LV" sz="1600" dirty="0">
                          <a:solidFill>
                            <a:schemeClr val="tx1">
                              <a:lumMod val="75000"/>
                              <a:lumOff val="25000"/>
                            </a:schemeClr>
                          </a:solidFill>
                        </a:rPr>
                        <a:t>0</a:t>
                      </a:r>
                    </a:p>
                  </a:txBody>
                  <a:tcPr anchor="ctr"/>
                </a:tc>
                <a:tc>
                  <a:txBody>
                    <a:bodyPr/>
                    <a:lstStyle/>
                    <a:p>
                      <a:pPr algn="ctr"/>
                      <a:r>
                        <a:rPr lang="lv-LV" sz="1600" dirty="0">
                          <a:solidFill>
                            <a:schemeClr val="tx1">
                              <a:lumMod val="75000"/>
                              <a:lumOff val="25000"/>
                            </a:schemeClr>
                          </a:solidFill>
                        </a:rPr>
                        <a:t>50</a:t>
                      </a:r>
                    </a:p>
                  </a:txBody>
                  <a:tcPr anchor="ctr">
                    <a:solidFill>
                      <a:schemeClr val="accent1">
                        <a:lumMod val="60000"/>
                        <a:lumOff val="40000"/>
                      </a:schemeClr>
                    </a:solidFill>
                  </a:tcPr>
                </a:tc>
                <a:extLst>
                  <a:ext uri="{0D108BD9-81ED-4DB2-BD59-A6C34878D82A}">
                    <a16:rowId xmlns:a16="http://schemas.microsoft.com/office/drawing/2014/main" val="94377006"/>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Internal</a:t>
                      </a:r>
                      <a:r>
                        <a:rPr lang="lv-LV" sz="1400" dirty="0">
                          <a:solidFill>
                            <a:schemeClr val="tx1">
                              <a:lumMod val="75000"/>
                              <a:lumOff val="25000"/>
                            </a:schemeClr>
                          </a:solidFill>
                        </a:rPr>
                        <a:t> </a:t>
                      </a:r>
                      <a:r>
                        <a:rPr lang="lv-LV" sz="1400" dirty="0" err="1">
                          <a:solidFill>
                            <a:schemeClr val="tx1">
                              <a:lumMod val="75000"/>
                              <a:lumOff val="25000"/>
                            </a:schemeClr>
                          </a:solidFill>
                        </a:rPr>
                        <a:t>rate</a:t>
                      </a:r>
                      <a:r>
                        <a:rPr lang="lv-LV" sz="1400" dirty="0">
                          <a:solidFill>
                            <a:schemeClr val="tx1">
                              <a:lumMod val="75000"/>
                              <a:lumOff val="25000"/>
                            </a:schemeClr>
                          </a:solidFill>
                        </a:rPr>
                        <a:t> </a:t>
                      </a:r>
                      <a:r>
                        <a:rPr lang="lv-LV" sz="1400" dirty="0" err="1">
                          <a:solidFill>
                            <a:schemeClr val="tx1">
                              <a:lumMod val="75000"/>
                              <a:lumOff val="25000"/>
                            </a:schemeClr>
                          </a:solidFill>
                        </a:rPr>
                        <a:t>of</a:t>
                      </a:r>
                      <a:r>
                        <a:rPr lang="lv-LV" sz="1400" dirty="0">
                          <a:solidFill>
                            <a:schemeClr val="tx1">
                              <a:lumMod val="75000"/>
                              <a:lumOff val="25000"/>
                            </a:schemeClr>
                          </a:solidFill>
                        </a:rPr>
                        <a:t> </a:t>
                      </a:r>
                      <a:r>
                        <a:rPr lang="lv-LV" sz="1400" dirty="0" err="1">
                          <a:solidFill>
                            <a:schemeClr val="tx1">
                              <a:lumMod val="75000"/>
                              <a:lumOff val="25000"/>
                            </a:schemeClr>
                          </a:solidFill>
                        </a:rPr>
                        <a:t>return</a:t>
                      </a:r>
                      <a:endParaRPr lang="lv-LV" sz="1400" dirty="0">
                        <a:solidFill>
                          <a:schemeClr val="tx1">
                            <a:lumMod val="75000"/>
                            <a:lumOff val="25000"/>
                          </a:schemeClr>
                        </a:solidFill>
                      </a:endParaRPr>
                    </a:p>
                  </a:txBody>
                  <a:tcPr/>
                </a:tc>
                <a:tc>
                  <a:txBody>
                    <a:bodyPr/>
                    <a:lstStyle/>
                    <a:p>
                      <a:pPr algn="ctr"/>
                      <a:r>
                        <a:rPr lang="lv-LV" sz="1600" dirty="0">
                          <a:solidFill>
                            <a:schemeClr val="tx1">
                              <a:lumMod val="75000"/>
                              <a:lumOff val="25000"/>
                            </a:schemeClr>
                          </a:solidFill>
                        </a:rPr>
                        <a:t>0,1</a:t>
                      </a:r>
                    </a:p>
                  </a:txBody>
                  <a:tcPr/>
                </a:tc>
                <a:tc>
                  <a:txBody>
                    <a:bodyPr/>
                    <a:lstStyle/>
                    <a:p>
                      <a:pPr algn="ctr"/>
                      <a:r>
                        <a:rPr lang="lv-LV" sz="1600" dirty="0">
                          <a:solidFill>
                            <a:schemeClr val="tx1">
                              <a:lumMod val="75000"/>
                              <a:lumOff val="25000"/>
                            </a:schemeClr>
                          </a:solidFill>
                        </a:rPr>
                        <a:t>0,1</a:t>
                      </a:r>
                    </a:p>
                  </a:txBody>
                  <a:tcPr/>
                </a:tc>
                <a:tc>
                  <a:txBody>
                    <a:bodyPr/>
                    <a:lstStyle/>
                    <a:p>
                      <a:pPr algn="ctr"/>
                      <a:r>
                        <a:rPr lang="lv-LV" sz="1600" dirty="0">
                          <a:solidFill>
                            <a:schemeClr val="tx1">
                              <a:lumMod val="75000"/>
                              <a:lumOff val="25000"/>
                            </a:schemeClr>
                          </a:solidFill>
                        </a:rPr>
                        <a:t>0,1</a:t>
                      </a:r>
                    </a:p>
                  </a:txBody>
                  <a:tcPr/>
                </a:tc>
                <a:tc>
                  <a:txBody>
                    <a:bodyPr/>
                    <a:lstStyle/>
                    <a:p>
                      <a:pPr algn="ctr"/>
                      <a:r>
                        <a:rPr lang="lv-LV" sz="1600" dirty="0">
                          <a:solidFill>
                            <a:schemeClr val="tx1">
                              <a:lumMod val="75000"/>
                              <a:lumOff val="25000"/>
                            </a:schemeClr>
                          </a:solidFill>
                        </a:rPr>
                        <a:t>0,2</a:t>
                      </a:r>
                    </a:p>
                  </a:txBody>
                  <a:tcPr/>
                </a:tc>
                <a:tc>
                  <a:txBody>
                    <a:bodyPr/>
                    <a:lstStyle/>
                    <a:p>
                      <a:pPr algn="ctr"/>
                      <a:r>
                        <a:rPr lang="lv-LV" sz="1600" dirty="0">
                          <a:solidFill>
                            <a:schemeClr val="tx1">
                              <a:lumMod val="75000"/>
                              <a:lumOff val="25000"/>
                            </a:schemeClr>
                          </a:solidFill>
                        </a:rPr>
                        <a:t>0,2</a:t>
                      </a:r>
                    </a:p>
                  </a:txBody>
                  <a:tcPr/>
                </a:tc>
                <a:tc>
                  <a:txBody>
                    <a:bodyPr/>
                    <a:lstStyle/>
                    <a:p>
                      <a:pPr algn="ctr"/>
                      <a:r>
                        <a:rPr lang="lv-LV" sz="1600" dirty="0">
                          <a:solidFill>
                            <a:schemeClr val="tx1">
                              <a:lumMod val="75000"/>
                              <a:lumOff val="25000"/>
                            </a:schemeClr>
                          </a:solidFill>
                        </a:rPr>
                        <a:t>0,2</a:t>
                      </a:r>
                    </a:p>
                  </a:txBody>
                  <a:tcPr/>
                </a:tc>
                <a:extLst>
                  <a:ext uri="{0D108BD9-81ED-4DB2-BD59-A6C34878D82A}">
                    <a16:rowId xmlns:a16="http://schemas.microsoft.com/office/drawing/2014/main" val="420532654"/>
                  </a:ext>
                </a:extLst>
              </a:tr>
              <a:tr h="35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err="1">
                          <a:solidFill>
                            <a:schemeClr val="tx1">
                              <a:lumMod val="75000"/>
                              <a:lumOff val="25000"/>
                            </a:schemeClr>
                          </a:solidFill>
                        </a:rPr>
                        <a:t>Pay-back-time</a:t>
                      </a:r>
                      <a:r>
                        <a:rPr lang="lv-LV" sz="1400" dirty="0">
                          <a:solidFill>
                            <a:schemeClr val="tx1">
                              <a:lumMod val="75000"/>
                              <a:lumOff val="25000"/>
                            </a:schemeClr>
                          </a:solidFill>
                        </a:rPr>
                        <a:t> [</a:t>
                      </a:r>
                      <a:r>
                        <a:rPr lang="lv-LV" sz="1400" dirty="0" err="1">
                          <a:solidFill>
                            <a:schemeClr val="tx1">
                              <a:lumMod val="75000"/>
                              <a:lumOff val="25000"/>
                            </a:schemeClr>
                          </a:solidFill>
                        </a:rPr>
                        <a:t>year</a:t>
                      </a:r>
                      <a:r>
                        <a:rPr lang="lv-LV" sz="1400" dirty="0">
                          <a:solidFill>
                            <a:schemeClr val="tx1">
                              <a:lumMod val="75000"/>
                              <a:lumOff val="25000"/>
                            </a:schemeClr>
                          </a:solidFill>
                        </a:rPr>
                        <a:t>]</a:t>
                      </a:r>
                    </a:p>
                  </a:txBody>
                  <a:tcPr/>
                </a:tc>
                <a:tc>
                  <a:txBody>
                    <a:bodyPr/>
                    <a:lstStyle/>
                    <a:p>
                      <a:pPr algn="ctr"/>
                      <a:r>
                        <a:rPr lang="lv-LV" sz="1600" dirty="0">
                          <a:solidFill>
                            <a:schemeClr val="tx1">
                              <a:lumMod val="75000"/>
                              <a:lumOff val="25000"/>
                            </a:schemeClr>
                          </a:solidFill>
                        </a:rPr>
                        <a:t>12,4</a:t>
                      </a:r>
                    </a:p>
                  </a:txBody>
                  <a:tcPr/>
                </a:tc>
                <a:tc>
                  <a:txBody>
                    <a:bodyPr/>
                    <a:lstStyle/>
                    <a:p>
                      <a:pPr algn="ctr"/>
                      <a:r>
                        <a:rPr lang="lv-LV" sz="1600" dirty="0">
                          <a:solidFill>
                            <a:schemeClr val="tx1">
                              <a:lumMod val="75000"/>
                              <a:lumOff val="25000"/>
                            </a:schemeClr>
                          </a:solidFill>
                        </a:rPr>
                        <a:t>12,6</a:t>
                      </a:r>
                    </a:p>
                  </a:txBody>
                  <a:tcPr/>
                </a:tc>
                <a:tc>
                  <a:txBody>
                    <a:bodyPr/>
                    <a:lstStyle/>
                    <a:p>
                      <a:pPr algn="ctr"/>
                      <a:r>
                        <a:rPr lang="lv-LV" sz="1600" dirty="0">
                          <a:solidFill>
                            <a:schemeClr val="tx1">
                              <a:lumMod val="75000"/>
                              <a:lumOff val="25000"/>
                            </a:schemeClr>
                          </a:solidFill>
                        </a:rPr>
                        <a:t>15,9</a:t>
                      </a:r>
                    </a:p>
                  </a:txBody>
                  <a:tcPr/>
                </a:tc>
                <a:tc>
                  <a:txBody>
                    <a:bodyPr/>
                    <a:lstStyle/>
                    <a:p>
                      <a:pPr algn="ctr"/>
                      <a:r>
                        <a:rPr lang="lv-LV" sz="1600" dirty="0">
                          <a:solidFill>
                            <a:schemeClr val="tx1">
                              <a:lumMod val="75000"/>
                              <a:lumOff val="25000"/>
                            </a:schemeClr>
                          </a:solidFill>
                        </a:rPr>
                        <a:t>11,6</a:t>
                      </a:r>
                    </a:p>
                  </a:txBody>
                  <a:tcPr/>
                </a:tc>
                <a:tc>
                  <a:txBody>
                    <a:bodyPr/>
                    <a:lstStyle/>
                    <a:p>
                      <a:pPr algn="ctr"/>
                      <a:r>
                        <a:rPr lang="lv-LV" sz="1600" dirty="0">
                          <a:solidFill>
                            <a:schemeClr val="tx1">
                              <a:lumMod val="75000"/>
                              <a:lumOff val="25000"/>
                            </a:schemeClr>
                          </a:solidFill>
                        </a:rPr>
                        <a:t>13,2</a:t>
                      </a:r>
                    </a:p>
                  </a:txBody>
                  <a:tcPr/>
                </a:tc>
                <a:tc>
                  <a:txBody>
                    <a:bodyPr/>
                    <a:lstStyle/>
                    <a:p>
                      <a:pPr algn="ctr"/>
                      <a:r>
                        <a:rPr lang="lv-LV" sz="1600" dirty="0">
                          <a:solidFill>
                            <a:schemeClr val="tx1">
                              <a:lumMod val="75000"/>
                              <a:lumOff val="25000"/>
                            </a:schemeClr>
                          </a:solidFill>
                        </a:rPr>
                        <a:t>6,2</a:t>
                      </a:r>
                    </a:p>
                  </a:txBody>
                  <a:tcPr/>
                </a:tc>
                <a:extLst>
                  <a:ext uri="{0D108BD9-81ED-4DB2-BD59-A6C34878D82A}">
                    <a16:rowId xmlns:a16="http://schemas.microsoft.com/office/drawing/2014/main" val="166323299"/>
                  </a:ext>
                </a:extLst>
              </a:tr>
            </a:tbl>
          </a:graphicData>
        </a:graphic>
      </p:graphicFrame>
    </p:spTree>
    <p:extLst>
      <p:ext uri="{BB962C8B-B14F-4D97-AF65-F5344CB8AC3E}">
        <p14:creationId xmlns:p14="http://schemas.microsoft.com/office/powerpoint/2010/main" val="149609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989304" y="1671377"/>
            <a:ext cx="10648951" cy="949445"/>
          </a:xfrm>
        </p:spPr>
        <p:txBody>
          <a:bodyPr>
            <a:normAutofit fontScale="90000"/>
          </a:bodyPr>
          <a:lstStyle/>
          <a:p>
            <a:pPr algn="ctr"/>
            <a:r>
              <a:rPr lang="lv-LV" sz="6600" b="1" dirty="0">
                <a:latin typeface="+mn-lt"/>
              </a:rPr>
              <a:t>Kontakti</a:t>
            </a: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700001" y="2518739"/>
            <a:ext cx="11158624" cy="3624885"/>
          </a:xfrm>
        </p:spPr>
        <p:txBody>
          <a:bodyPr>
            <a:noAutofit/>
          </a:bodyPr>
          <a:lstStyle/>
          <a:p>
            <a:pPr lvl="0">
              <a:buClr>
                <a:srgbClr val="99CB38"/>
              </a:buClr>
            </a:pPr>
            <a:r>
              <a:rPr lang="lv-LV" sz="2800" cap="none" spc="0" dirty="0">
                <a:solidFill>
                  <a:prstClr val="black"/>
                </a:solidFill>
                <a:latin typeface="Calibri" panose="020F0502020204030204"/>
              </a:rPr>
              <a:t>Jānis Ikaunieks</a:t>
            </a:r>
          </a:p>
          <a:p>
            <a:pPr lvl="0">
              <a:buClr>
                <a:srgbClr val="99CB38"/>
              </a:buClr>
            </a:pPr>
            <a:r>
              <a:rPr lang="lv-LV" sz="2800" cap="none" spc="0" dirty="0">
                <a:solidFill>
                  <a:prstClr val="black"/>
                </a:solidFill>
                <a:latin typeface="Calibri" panose="020F0502020204030204"/>
              </a:rPr>
              <a:t>Energoefektivitātes eksperts</a:t>
            </a:r>
          </a:p>
          <a:p>
            <a:pPr lvl="0">
              <a:buClr>
                <a:srgbClr val="99CB38"/>
              </a:buClr>
            </a:pPr>
            <a:r>
              <a:rPr lang="lv-LV" sz="2800" cap="none" spc="0" dirty="0">
                <a:solidFill>
                  <a:prstClr val="black"/>
                </a:solidFill>
                <a:latin typeface="Calibri" panose="020F0502020204030204"/>
              </a:rPr>
              <a:t>Vidzemes plānošanas reģions</a:t>
            </a:r>
          </a:p>
          <a:p>
            <a:pPr lvl="0">
              <a:buClr>
                <a:srgbClr val="99CB38"/>
              </a:buClr>
            </a:pPr>
            <a:r>
              <a:rPr lang="lv-LV" sz="2800" cap="none" spc="0" dirty="0">
                <a:solidFill>
                  <a:prstClr val="black"/>
                </a:solidFill>
                <a:latin typeface="Calibri" panose="020F0502020204030204"/>
              </a:rPr>
              <a:t>Mob.: 26349224</a:t>
            </a:r>
          </a:p>
          <a:p>
            <a:pPr lvl="0">
              <a:buClr>
                <a:srgbClr val="99CB38"/>
              </a:buClr>
            </a:pPr>
            <a:r>
              <a:rPr lang="lv-LV" sz="2800" cap="none" spc="0" dirty="0">
                <a:solidFill>
                  <a:prstClr val="black"/>
                </a:solidFill>
                <a:latin typeface="Calibri" panose="020F0502020204030204"/>
              </a:rPr>
              <a:t>E-pasts: janis.ikaunieks@vidzeme.lv</a:t>
            </a:r>
          </a:p>
          <a:p>
            <a:pPr lvl="0">
              <a:buClr>
                <a:srgbClr val="99CB38"/>
              </a:buClr>
            </a:pPr>
            <a:r>
              <a:rPr lang="lv-LV" sz="2800" cap="none" spc="0" dirty="0">
                <a:solidFill>
                  <a:prstClr val="black"/>
                </a:solidFill>
                <a:latin typeface="Calibri" panose="020F0502020204030204"/>
              </a:rPr>
              <a:t>www.vidzeme.lv</a:t>
            </a:r>
          </a:p>
          <a:p>
            <a:endParaRPr lang="lv-LV" sz="2800"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7861178" y="545393"/>
            <a:ext cx="4643764"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2" y="168147"/>
            <a:ext cx="5810435" cy="1568818"/>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3"/>
          <a:stretch>
            <a:fillRect/>
          </a:stretch>
        </p:blipFill>
        <p:spPr>
          <a:xfrm>
            <a:off x="6534148" y="545393"/>
            <a:ext cx="900719" cy="900719"/>
          </a:xfrm>
          <a:prstGeom prst="rect">
            <a:avLst/>
          </a:prstGeom>
        </p:spPr>
      </p:pic>
      <p:pic>
        <p:nvPicPr>
          <p:cNvPr id="9" name="Picture 8">
            <a:extLst>
              <a:ext uri="{FF2B5EF4-FFF2-40B4-BE49-F238E27FC236}">
                <a16:creationId xmlns:a16="http://schemas.microsoft.com/office/drawing/2014/main" id="{E77ECA92-DC84-4AE7-84B1-37F215E92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147" y="3758275"/>
            <a:ext cx="4089654" cy="2509175"/>
          </a:xfrm>
          <a:prstGeom prst="rect">
            <a:avLst/>
          </a:prstGeom>
        </p:spPr>
      </p:pic>
    </p:spTree>
    <p:extLst>
      <p:ext uri="{BB962C8B-B14F-4D97-AF65-F5344CB8AC3E}">
        <p14:creationId xmlns:p14="http://schemas.microsoft.com/office/powerpoint/2010/main" val="299787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A00E-6D97-4CED-92A2-DE8E083102C9}"/>
              </a:ext>
            </a:extLst>
          </p:cNvPr>
          <p:cNvSpPr>
            <a:spLocks noGrp="1"/>
          </p:cNvSpPr>
          <p:nvPr>
            <p:ph type="title"/>
          </p:nvPr>
        </p:nvSpPr>
        <p:spPr>
          <a:xfrm>
            <a:off x="541607" y="1419507"/>
            <a:ext cx="1618735" cy="633940"/>
          </a:xfrm>
        </p:spPr>
        <p:txBody>
          <a:bodyPr/>
          <a:lstStyle/>
          <a:p>
            <a:r>
              <a:rPr lang="lv-LV" dirty="0" err="1"/>
              <a:t>Content</a:t>
            </a:r>
            <a:endParaRPr lang="lv-LV" dirty="0"/>
          </a:p>
        </p:txBody>
      </p:sp>
      <p:sp>
        <p:nvSpPr>
          <p:cNvPr id="6" name="Content Placeholder 5">
            <a:extLst>
              <a:ext uri="{FF2B5EF4-FFF2-40B4-BE49-F238E27FC236}">
                <a16:creationId xmlns:a16="http://schemas.microsoft.com/office/drawing/2014/main" id="{51506DD7-3A0C-47EA-861E-A0FF6E087D6F}"/>
              </a:ext>
            </a:extLst>
          </p:cNvPr>
          <p:cNvSpPr>
            <a:spLocks noGrp="1"/>
          </p:cNvSpPr>
          <p:nvPr>
            <p:ph idx="1"/>
          </p:nvPr>
        </p:nvSpPr>
        <p:spPr>
          <a:xfrm>
            <a:off x="2723271" y="1530718"/>
            <a:ext cx="9053086" cy="4929067"/>
          </a:xfrm>
        </p:spPr>
        <p:txBody>
          <a:bodyPr>
            <a:normAutofit/>
          </a:bodyPr>
          <a:lstStyle/>
          <a:p>
            <a:pPr marL="457200" indent="-457200">
              <a:buFont typeface="+mj-lt"/>
              <a:buAutoNum type="arabicPeriod"/>
            </a:pPr>
            <a:r>
              <a:rPr lang="lv-LV" sz="3600" dirty="0"/>
              <a:t>Prosumer</a:t>
            </a:r>
            <a:r>
              <a:rPr lang="sv-SE" sz="3600" dirty="0"/>
              <a:t>ism</a:t>
            </a:r>
            <a:r>
              <a:rPr lang="lv-LV" sz="3600" dirty="0"/>
              <a:t> Guide</a:t>
            </a:r>
            <a:endParaRPr lang="sv-SE" sz="3600" dirty="0"/>
          </a:p>
          <a:p>
            <a:pPr marL="0" indent="0">
              <a:buNone/>
            </a:pPr>
            <a:r>
              <a:rPr lang="sv-SE" sz="2800" dirty="0" err="1"/>
              <a:t>Annexes</a:t>
            </a:r>
            <a:r>
              <a:rPr lang="sv-SE" sz="2800" dirty="0"/>
              <a:t> on EFFECT4buildings</a:t>
            </a:r>
            <a:r>
              <a:rPr lang="sv-SE" sz="3600" dirty="0"/>
              <a:t>:</a:t>
            </a:r>
            <a:endParaRPr lang="lv-LV" sz="3600" dirty="0"/>
          </a:p>
          <a:p>
            <a:pPr>
              <a:buFont typeface="Wingdings" panose="05000000000000000000" pitchFamily="2" charset="2"/>
              <a:buChar char="Ø"/>
            </a:pPr>
            <a:r>
              <a:rPr lang="en-GB" sz="2800" dirty="0"/>
              <a:t> 1 Guideline for Solar energy (strategic) planning</a:t>
            </a:r>
            <a:endParaRPr lang="lv-LV" sz="2800" dirty="0"/>
          </a:p>
          <a:p>
            <a:pPr>
              <a:buFont typeface="Wingdings" panose="05000000000000000000" pitchFamily="2" charset="2"/>
              <a:buChar char="Ø"/>
            </a:pPr>
            <a:r>
              <a:rPr lang="en-GB" sz="2800" dirty="0"/>
              <a:t> 2 Guideline for Step-by-step to become a </a:t>
            </a:r>
            <a:r>
              <a:rPr lang="en-GB" sz="2800" dirty="0" err="1"/>
              <a:t>prosumerist</a:t>
            </a:r>
            <a:endParaRPr lang="lv-LV" sz="2800" dirty="0"/>
          </a:p>
          <a:p>
            <a:pPr>
              <a:buFont typeface="Wingdings" panose="05000000000000000000" pitchFamily="2" charset="2"/>
              <a:buChar char="Ø"/>
            </a:pPr>
            <a:r>
              <a:rPr lang="en-GB" sz="2800" dirty="0"/>
              <a:t> 3 Guideline for Procurement of solar energy</a:t>
            </a:r>
            <a:endParaRPr lang="lv-LV" sz="2800" dirty="0"/>
          </a:p>
          <a:p>
            <a:pPr>
              <a:buFont typeface="Wingdings" panose="05000000000000000000" pitchFamily="2" charset="2"/>
              <a:buChar char="Ø"/>
            </a:pPr>
            <a:r>
              <a:rPr lang="en-GB" sz="2800" dirty="0"/>
              <a:t> 4 a Guideline for </a:t>
            </a:r>
            <a:r>
              <a:rPr lang="en-GB" sz="2800" dirty="0" err="1"/>
              <a:t>Prosumerism</a:t>
            </a:r>
            <a:r>
              <a:rPr lang="en-GB" sz="2800" dirty="0"/>
              <a:t> calculation tool</a:t>
            </a:r>
            <a:endParaRPr lang="lv-LV" sz="2800" dirty="0"/>
          </a:p>
          <a:p>
            <a:pPr>
              <a:buFont typeface="Wingdings" panose="05000000000000000000" pitchFamily="2" charset="2"/>
              <a:buChar char="Ø"/>
            </a:pPr>
            <a:r>
              <a:rPr lang="en-GB" sz="2800" dirty="0"/>
              <a:t> 4 b </a:t>
            </a:r>
            <a:r>
              <a:rPr lang="en-GB" sz="2800" dirty="0" err="1"/>
              <a:t>Prosumerism</a:t>
            </a:r>
            <a:r>
              <a:rPr lang="en-GB" sz="2800" dirty="0"/>
              <a:t> calculation tool</a:t>
            </a:r>
            <a:endParaRPr lang="lv-LV" sz="2800" dirty="0"/>
          </a:p>
          <a:p>
            <a:pPr>
              <a:buFont typeface="Wingdings" panose="05000000000000000000" pitchFamily="2" charset="2"/>
              <a:buChar char="Ø"/>
            </a:pPr>
            <a:r>
              <a:rPr lang="en-GB" sz="2800" dirty="0"/>
              <a:t> 4 c </a:t>
            </a:r>
            <a:r>
              <a:rPr lang="en-GB" sz="2800" dirty="0" err="1"/>
              <a:t>Prosumerism</a:t>
            </a:r>
            <a:r>
              <a:rPr lang="en-GB" sz="2800" dirty="0"/>
              <a:t> calculation tool. Example </a:t>
            </a:r>
            <a:r>
              <a:rPr lang="en-GB" sz="2800" dirty="0" err="1"/>
              <a:t>Gulbene</a:t>
            </a:r>
            <a:r>
              <a:rPr lang="en-GB" sz="2800" dirty="0"/>
              <a:t>.</a:t>
            </a:r>
            <a:endParaRPr lang="lv-LV" sz="2800" dirty="0"/>
          </a:p>
        </p:txBody>
      </p:sp>
      <p:sp>
        <p:nvSpPr>
          <p:cNvPr id="7" name="Slide Number Placeholder 6">
            <a:extLst>
              <a:ext uri="{FF2B5EF4-FFF2-40B4-BE49-F238E27FC236}">
                <a16:creationId xmlns:a16="http://schemas.microsoft.com/office/drawing/2014/main" id="{6E6E53F3-E659-4999-9845-9CC2844CAF63}"/>
              </a:ext>
            </a:extLst>
          </p:cNvPr>
          <p:cNvSpPr>
            <a:spLocks noGrp="1"/>
          </p:cNvSpPr>
          <p:nvPr>
            <p:ph type="sldNum" sz="quarter" idx="12"/>
          </p:nvPr>
        </p:nvSpPr>
        <p:spPr/>
        <p:txBody>
          <a:bodyPr/>
          <a:lstStyle/>
          <a:p>
            <a:fld id="{1BBD2AA7-02D3-4A06-8F9F-50CBD2285B67}" type="slidenum">
              <a:rPr lang="lv-LV" smtClean="0"/>
              <a:t>3</a:t>
            </a:fld>
            <a:endParaRPr lang="lv-LV" dirty="0"/>
          </a:p>
        </p:txBody>
      </p:sp>
    </p:spTree>
    <p:extLst>
      <p:ext uri="{BB962C8B-B14F-4D97-AF65-F5344CB8AC3E}">
        <p14:creationId xmlns:p14="http://schemas.microsoft.com/office/powerpoint/2010/main" val="180742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1051F-1877-43A7-9482-00C8A09993CD}"/>
              </a:ext>
            </a:extLst>
          </p:cNvPr>
          <p:cNvSpPr>
            <a:spLocks noGrp="1"/>
          </p:cNvSpPr>
          <p:nvPr>
            <p:ph type="title"/>
          </p:nvPr>
        </p:nvSpPr>
        <p:spPr>
          <a:xfrm>
            <a:off x="1097279" y="86578"/>
            <a:ext cx="10603653" cy="1450757"/>
          </a:xfrm>
        </p:spPr>
        <p:txBody>
          <a:bodyPr>
            <a:normAutofit/>
          </a:bodyPr>
          <a:lstStyle/>
          <a:p>
            <a:r>
              <a:rPr lang="lv-LV" sz="4400" dirty="0" err="1"/>
              <a:t>Guideline</a:t>
            </a:r>
            <a:r>
              <a:rPr lang="lv-LV" sz="4400" dirty="0"/>
              <a:t> </a:t>
            </a:r>
            <a:r>
              <a:rPr lang="lv-LV" sz="4400" dirty="0" err="1"/>
              <a:t>for</a:t>
            </a:r>
            <a:r>
              <a:rPr lang="lv-LV" sz="4400" dirty="0"/>
              <a:t> </a:t>
            </a:r>
            <a:r>
              <a:rPr lang="lv-LV" sz="4400" dirty="0" err="1"/>
              <a:t>Solar</a:t>
            </a:r>
            <a:r>
              <a:rPr lang="lv-LV" sz="4400" dirty="0"/>
              <a:t> </a:t>
            </a:r>
            <a:r>
              <a:rPr lang="lv-LV" sz="4400" dirty="0" err="1"/>
              <a:t>energy</a:t>
            </a:r>
            <a:r>
              <a:rPr lang="lv-LV" sz="4400" dirty="0"/>
              <a:t> (</a:t>
            </a:r>
            <a:r>
              <a:rPr lang="lv-LV" sz="4400" dirty="0" err="1"/>
              <a:t>strategic</a:t>
            </a:r>
            <a:r>
              <a:rPr lang="lv-LV" sz="4400" dirty="0"/>
              <a:t>) </a:t>
            </a:r>
            <a:r>
              <a:rPr lang="lv-LV" sz="4400" dirty="0" err="1"/>
              <a:t>planning</a:t>
            </a:r>
            <a:endParaRPr lang="lv-LV" sz="4400" dirty="0"/>
          </a:p>
        </p:txBody>
      </p:sp>
      <p:graphicFrame>
        <p:nvGraphicFramePr>
          <p:cNvPr id="7" name="Object 6">
            <a:extLst>
              <a:ext uri="{FF2B5EF4-FFF2-40B4-BE49-F238E27FC236}">
                <a16:creationId xmlns:a16="http://schemas.microsoft.com/office/drawing/2014/main" id="{51F27914-0747-44E4-AB32-87EA5E5DBC9A}"/>
              </a:ext>
            </a:extLst>
          </p:cNvPr>
          <p:cNvGraphicFramePr>
            <a:graphicFrameLocks noChangeAspect="1"/>
          </p:cNvGraphicFramePr>
          <p:nvPr>
            <p:extLst>
              <p:ext uri="{D42A27DB-BD31-4B8C-83A1-F6EECF244321}">
                <p14:modId xmlns:p14="http://schemas.microsoft.com/office/powerpoint/2010/main" val="2321320568"/>
              </p:ext>
            </p:extLst>
          </p:nvPr>
        </p:nvGraphicFramePr>
        <p:xfrm>
          <a:off x="680723" y="1503469"/>
          <a:ext cx="10830554" cy="4883661"/>
        </p:xfrm>
        <a:graphic>
          <a:graphicData uri="http://schemas.openxmlformats.org/presentationml/2006/ole">
            <mc:AlternateContent xmlns:mc="http://schemas.openxmlformats.org/markup-compatibility/2006">
              <mc:Choice xmlns:v="urn:schemas-microsoft-com:vml" Requires="v">
                <p:oleObj spid="_x0000_s3077" r:id="rId4" imgW="7115151" imgH="3200400" progId="Visio.Drawing.15">
                  <p:embed/>
                </p:oleObj>
              </mc:Choice>
              <mc:Fallback>
                <p:oleObj r:id="rId4" imgW="7115151" imgH="3200400" progId="Visio.Drawing.15">
                  <p:embed/>
                  <p:pic>
                    <p:nvPicPr>
                      <p:cNvPr id="7" name="Object 6">
                        <a:extLst>
                          <a:ext uri="{FF2B5EF4-FFF2-40B4-BE49-F238E27FC236}">
                            <a16:creationId xmlns:a16="http://schemas.microsoft.com/office/drawing/2014/main" id="{F987F5C4-21EE-4184-BE5E-A90B70CE9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23" y="1503469"/>
                        <a:ext cx="10830554" cy="4883661"/>
                      </a:xfrm>
                      <a:prstGeom prst="rect">
                        <a:avLst/>
                      </a:prstGeom>
                      <a:noFill/>
                    </p:spPr>
                  </p:pic>
                </p:oleObj>
              </mc:Fallback>
            </mc:AlternateContent>
          </a:graphicData>
        </a:graphic>
      </p:graphicFrame>
    </p:spTree>
    <p:extLst>
      <p:ext uri="{BB962C8B-B14F-4D97-AF65-F5344CB8AC3E}">
        <p14:creationId xmlns:p14="http://schemas.microsoft.com/office/powerpoint/2010/main" val="270132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9C91-26F5-4A91-B04C-52586BB7CD34}"/>
              </a:ext>
            </a:extLst>
          </p:cNvPr>
          <p:cNvSpPr>
            <a:spLocks noGrp="1"/>
          </p:cNvSpPr>
          <p:nvPr>
            <p:ph type="title"/>
          </p:nvPr>
        </p:nvSpPr>
        <p:spPr>
          <a:xfrm>
            <a:off x="208799" y="243872"/>
            <a:ext cx="10058400" cy="726222"/>
          </a:xfrm>
        </p:spPr>
        <p:txBody>
          <a:bodyPr>
            <a:normAutofit/>
          </a:bodyPr>
          <a:lstStyle/>
          <a:p>
            <a:r>
              <a:rPr lang="lv-LV" sz="3600" dirty="0" err="1"/>
              <a:t>Local</a:t>
            </a:r>
            <a:r>
              <a:rPr lang="lv-LV" sz="3600" dirty="0"/>
              <a:t> </a:t>
            </a:r>
            <a:r>
              <a:rPr lang="lv-LV" sz="3600" dirty="0" err="1"/>
              <a:t>legislation</a:t>
            </a:r>
            <a:r>
              <a:rPr lang="lv-LV" sz="3600" dirty="0"/>
              <a:t> </a:t>
            </a:r>
            <a:r>
              <a:rPr lang="lv-LV" sz="3600" dirty="0" err="1"/>
              <a:t>on</a:t>
            </a:r>
            <a:r>
              <a:rPr lang="lv-LV" sz="3600" dirty="0"/>
              <a:t> </a:t>
            </a:r>
            <a:r>
              <a:rPr lang="lv-LV" sz="3600" dirty="0" err="1"/>
              <a:t>becoming</a:t>
            </a:r>
            <a:r>
              <a:rPr lang="lv-LV" sz="3600" dirty="0"/>
              <a:t> </a:t>
            </a:r>
            <a:r>
              <a:rPr lang="lv-LV" sz="3600" dirty="0" err="1"/>
              <a:t>Prosumer</a:t>
            </a:r>
            <a:endParaRPr lang="lv-LV" sz="3600" dirty="0"/>
          </a:p>
        </p:txBody>
      </p:sp>
      <p:sp>
        <p:nvSpPr>
          <p:cNvPr id="3" name="Slide Number Placeholder 2">
            <a:extLst>
              <a:ext uri="{FF2B5EF4-FFF2-40B4-BE49-F238E27FC236}">
                <a16:creationId xmlns:a16="http://schemas.microsoft.com/office/drawing/2014/main" id="{61FF91E2-E414-44BC-8419-D2682AD1B60A}"/>
              </a:ext>
            </a:extLst>
          </p:cNvPr>
          <p:cNvSpPr>
            <a:spLocks noGrp="1"/>
          </p:cNvSpPr>
          <p:nvPr>
            <p:ph type="sldNum" sz="quarter" idx="12"/>
          </p:nvPr>
        </p:nvSpPr>
        <p:spPr/>
        <p:txBody>
          <a:bodyPr/>
          <a:lstStyle/>
          <a:p>
            <a:fld id="{1BBD2AA7-02D3-4A06-8F9F-50CBD2285B67}" type="slidenum">
              <a:rPr lang="lv-LV" smtClean="0"/>
              <a:t>5</a:t>
            </a:fld>
            <a:endParaRPr lang="lv-LV"/>
          </a:p>
        </p:txBody>
      </p:sp>
      <p:graphicFrame>
        <p:nvGraphicFramePr>
          <p:cNvPr id="5" name="Table 4">
            <a:extLst>
              <a:ext uri="{FF2B5EF4-FFF2-40B4-BE49-F238E27FC236}">
                <a16:creationId xmlns:a16="http://schemas.microsoft.com/office/drawing/2014/main" id="{760182FE-F97B-48E3-8EEF-6D633275FBBC}"/>
              </a:ext>
            </a:extLst>
          </p:cNvPr>
          <p:cNvGraphicFramePr>
            <a:graphicFrameLocks noGrp="1"/>
          </p:cNvGraphicFramePr>
          <p:nvPr/>
        </p:nvGraphicFramePr>
        <p:xfrm>
          <a:off x="376641" y="1175348"/>
          <a:ext cx="11438717" cy="5079183"/>
        </p:xfrm>
        <a:graphic>
          <a:graphicData uri="http://schemas.openxmlformats.org/drawingml/2006/table">
            <a:tbl>
              <a:tblPr firstRow="1" firstCol="1" bandRow="1">
                <a:tableStyleId>{5C22544A-7EE6-4342-B048-85BDC9FD1C3A}</a:tableStyleId>
              </a:tblPr>
              <a:tblGrid>
                <a:gridCol w="1403844">
                  <a:extLst>
                    <a:ext uri="{9D8B030D-6E8A-4147-A177-3AD203B41FA5}">
                      <a16:colId xmlns:a16="http://schemas.microsoft.com/office/drawing/2014/main" val="230089030"/>
                    </a:ext>
                  </a:extLst>
                </a:gridCol>
                <a:gridCol w="2105764">
                  <a:extLst>
                    <a:ext uri="{9D8B030D-6E8A-4147-A177-3AD203B41FA5}">
                      <a16:colId xmlns:a16="http://schemas.microsoft.com/office/drawing/2014/main" val="1165310814"/>
                    </a:ext>
                  </a:extLst>
                </a:gridCol>
                <a:gridCol w="3353624">
                  <a:extLst>
                    <a:ext uri="{9D8B030D-6E8A-4147-A177-3AD203B41FA5}">
                      <a16:colId xmlns:a16="http://schemas.microsoft.com/office/drawing/2014/main" val="1162259558"/>
                    </a:ext>
                  </a:extLst>
                </a:gridCol>
                <a:gridCol w="4575485">
                  <a:extLst>
                    <a:ext uri="{9D8B030D-6E8A-4147-A177-3AD203B41FA5}">
                      <a16:colId xmlns:a16="http://schemas.microsoft.com/office/drawing/2014/main" val="1520891720"/>
                    </a:ext>
                  </a:extLst>
                </a:gridCol>
              </a:tblGrid>
              <a:tr h="352972">
                <a:tc>
                  <a:txBody>
                    <a:bodyPr/>
                    <a:lstStyle/>
                    <a:p>
                      <a:pPr marL="73025" marR="73025" algn="just">
                        <a:lnSpc>
                          <a:spcPct val="107000"/>
                        </a:lnSpc>
                        <a:spcBef>
                          <a:spcPts val="600"/>
                        </a:spcBef>
                        <a:spcAft>
                          <a:spcPts val="600"/>
                        </a:spcAft>
                      </a:pPr>
                      <a:r>
                        <a:rPr lang="en-GB" sz="2400">
                          <a:effectLst/>
                        </a:rPr>
                        <a:t>Country</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Legal basis</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Generation/consumption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Power Capacity cap reference</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1216225561"/>
                  </a:ext>
                </a:extLst>
              </a:tr>
              <a:tr h="352972">
                <a:tc>
                  <a:txBody>
                    <a:bodyPr/>
                    <a:lstStyle/>
                    <a:p>
                      <a:pPr marL="73025" marR="73025" algn="just">
                        <a:lnSpc>
                          <a:spcPct val="107000"/>
                        </a:lnSpc>
                        <a:spcBef>
                          <a:spcPts val="600"/>
                        </a:spcBef>
                        <a:spcAft>
                          <a:spcPts val="600"/>
                        </a:spcAft>
                      </a:pPr>
                      <a:r>
                        <a:rPr lang="en-GB" sz="2400">
                          <a:effectLst/>
                        </a:rPr>
                        <a:t>DK</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Consumer installation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50 kW PV panels, 11 kW CHP</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489861431"/>
                  </a:ext>
                </a:extLst>
              </a:tr>
              <a:tr h="724511">
                <a:tc>
                  <a:txBody>
                    <a:bodyPr/>
                    <a:lstStyle/>
                    <a:p>
                      <a:pPr marL="73025" marR="73025" algn="just">
                        <a:lnSpc>
                          <a:spcPct val="107000"/>
                        </a:lnSpc>
                        <a:spcBef>
                          <a:spcPts val="600"/>
                        </a:spcBef>
                        <a:spcAft>
                          <a:spcPts val="600"/>
                        </a:spcAft>
                      </a:pPr>
                      <a:r>
                        <a:rPr lang="en-GB" sz="2400">
                          <a:effectLst/>
                        </a:rPr>
                        <a:t>EE</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Microproducers</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dirty="0">
                          <a:effectLst/>
                        </a:rPr>
                        <a:t>Max 3,68 kW (single phase) and 11 kW (triple phase)</a:t>
                      </a:r>
                      <a:endParaRPr lang="lv-LV" sz="2400" dirty="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390096393"/>
                  </a:ext>
                </a:extLst>
              </a:tr>
              <a:tr h="352972">
                <a:tc rowSpan="2">
                  <a:txBody>
                    <a:bodyPr/>
                    <a:lstStyle/>
                    <a:p>
                      <a:pPr marL="73025" marR="73025" algn="just">
                        <a:lnSpc>
                          <a:spcPct val="107000"/>
                        </a:lnSpc>
                        <a:spcBef>
                          <a:spcPts val="600"/>
                        </a:spcBef>
                        <a:spcAft>
                          <a:spcPts val="600"/>
                        </a:spcAft>
                      </a:pPr>
                      <a:r>
                        <a:rPr lang="en-GB" sz="2400">
                          <a:effectLst/>
                        </a:rPr>
                        <a:t>FI</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Small scale production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2 MW Nominal output</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959825297"/>
                  </a:ext>
                </a:extLst>
              </a:tr>
              <a:tr h="352972">
                <a:tc vMerge="1">
                  <a:txBody>
                    <a:bodyPr/>
                    <a:lstStyle/>
                    <a:p>
                      <a:endParaRPr lang="lv-LV"/>
                    </a:p>
                  </a:txBody>
                  <a:tcP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Micro scale production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Max 50 kW</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3558949472"/>
                  </a:ext>
                </a:extLst>
              </a:tr>
              <a:tr h="930789">
                <a:tc>
                  <a:txBody>
                    <a:bodyPr/>
                    <a:lstStyle/>
                    <a:p>
                      <a:pPr marL="73025" marR="73025" algn="just">
                        <a:lnSpc>
                          <a:spcPct val="107000"/>
                        </a:lnSpc>
                        <a:spcBef>
                          <a:spcPts val="600"/>
                        </a:spcBef>
                        <a:spcAft>
                          <a:spcPts val="600"/>
                        </a:spcAft>
                      </a:pPr>
                      <a:r>
                        <a:rPr lang="en-GB" sz="2400">
                          <a:effectLst/>
                        </a:rPr>
                        <a:t>LV</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Self-producer</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Connection ≤3x16 A (3,7 kW for one phase, 11,1 for three phase)</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2985202203"/>
                  </a:ext>
                </a:extLst>
              </a:tr>
              <a:tr h="352972">
                <a:tc>
                  <a:txBody>
                    <a:bodyPr/>
                    <a:lstStyle/>
                    <a:p>
                      <a:pPr marL="73025" marR="73025" algn="just">
                        <a:lnSpc>
                          <a:spcPct val="107000"/>
                        </a:lnSpc>
                        <a:spcBef>
                          <a:spcPts val="600"/>
                        </a:spcBef>
                        <a:spcAft>
                          <a:spcPts val="600"/>
                        </a:spcAft>
                      </a:pPr>
                      <a:r>
                        <a:rPr lang="en-GB" sz="2400">
                          <a:effectLst/>
                        </a:rPr>
                        <a:t>NO</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End-user</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&lt;= 100 kW</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321734437"/>
                  </a:ext>
                </a:extLst>
              </a:tr>
              <a:tr h="724511">
                <a:tc>
                  <a:txBody>
                    <a:bodyPr/>
                    <a:lstStyle/>
                    <a:p>
                      <a:pPr marL="73025" marR="73025" algn="just">
                        <a:lnSpc>
                          <a:spcPct val="107000"/>
                        </a:lnSpc>
                        <a:spcBef>
                          <a:spcPts val="600"/>
                        </a:spcBef>
                        <a:spcAft>
                          <a:spcPts val="600"/>
                        </a:spcAft>
                      </a:pPr>
                      <a:r>
                        <a:rPr lang="en-GB" sz="2400">
                          <a:effectLst/>
                        </a:rPr>
                        <a:t>PO</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Prosumer</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dirty="0">
                          <a:effectLst/>
                        </a:rPr>
                        <a:t>40 kW connected to grid; rated up to 110 kW</a:t>
                      </a:r>
                      <a:endParaRPr lang="lv-LV" sz="2400" dirty="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837124686"/>
                  </a:ext>
                </a:extLst>
              </a:tr>
              <a:tr h="724511">
                <a:tc>
                  <a:txBody>
                    <a:bodyPr/>
                    <a:lstStyle/>
                    <a:p>
                      <a:pPr marL="73025" marR="73025" algn="just">
                        <a:lnSpc>
                          <a:spcPct val="107000"/>
                        </a:lnSpc>
                        <a:spcBef>
                          <a:spcPts val="600"/>
                        </a:spcBef>
                        <a:spcAft>
                          <a:spcPts val="600"/>
                        </a:spcAft>
                      </a:pPr>
                      <a:r>
                        <a:rPr lang="en-GB" sz="2400">
                          <a:effectLst/>
                        </a:rPr>
                        <a:t>SW</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In legislation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a:effectLst/>
                        </a:rPr>
                        <a:t>Small generation installation</a:t>
                      </a:r>
                      <a:endParaRPr lang="lv-LV" sz="240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tc>
                  <a:txBody>
                    <a:bodyPr/>
                    <a:lstStyle/>
                    <a:p>
                      <a:pPr marL="73025" marR="73025" algn="just">
                        <a:lnSpc>
                          <a:spcPct val="107000"/>
                        </a:lnSpc>
                        <a:spcBef>
                          <a:spcPts val="600"/>
                        </a:spcBef>
                        <a:spcAft>
                          <a:spcPts val="600"/>
                        </a:spcAft>
                      </a:pPr>
                      <a:r>
                        <a:rPr lang="en-GB" sz="2400" dirty="0">
                          <a:effectLst/>
                        </a:rPr>
                        <a:t>&gt;= 43,5 kW fuse 63 ampere; &lt; 50 kW no energy tax</a:t>
                      </a:r>
                      <a:endParaRPr lang="lv-LV" sz="2400" dirty="0">
                        <a:effectLst/>
                        <a:latin typeface="Trebuchet MS" panose="020B0603020202020204" pitchFamily="34" charset="0"/>
                        <a:ea typeface="Meiryo" panose="020B0604030504040204" pitchFamily="34" charset="-128"/>
                        <a:cs typeface="Tahoma" panose="020B0604030504040204" pitchFamily="34" charset="0"/>
                      </a:endParaRPr>
                    </a:p>
                  </a:txBody>
                  <a:tcPr marL="0" marR="0" marT="0" marB="0" anchor="ctr"/>
                </a:tc>
                <a:extLst>
                  <a:ext uri="{0D108BD9-81ED-4DB2-BD59-A6C34878D82A}">
                    <a16:rowId xmlns:a16="http://schemas.microsoft.com/office/drawing/2014/main" val="2747430773"/>
                  </a:ext>
                </a:extLst>
              </a:tr>
            </a:tbl>
          </a:graphicData>
        </a:graphic>
      </p:graphicFrame>
    </p:spTree>
    <p:extLst>
      <p:ext uri="{BB962C8B-B14F-4D97-AF65-F5344CB8AC3E}">
        <p14:creationId xmlns:p14="http://schemas.microsoft.com/office/powerpoint/2010/main" val="217713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9C91-26F5-4A91-B04C-52586BB7CD34}"/>
              </a:ext>
            </a:extLst>
          </p:cNvPr>
          <p:cNvSpPr>
            <a:spLocks noGrp="1"/>
          </p:cNvSpPr>
          <p:nvPr>
            <p:ph type="title"/>
          </p:nvPr>
        </p:nvSpPr>
        <p:spPr>
          <a:xfrm>
            <a:off x="208799" y="243872"/>
            <a:ext cx="10058400" cy="726222"/>
          </a:xfrm>
        </p:spPr>
        <p:txBody>
          <a:bodyPr>
            <a:normAutofit/>
          </a:bodyPr>
          <a:lstStyle/>
          <a:p>
            <a:r>
              <a:rPr lang="en-US" sz="3600" dirty="0"/>
              <a:t>Country specific information on support schemes</a:t>
            </a:r>
            <a:endParaRPr lang="lv-LV" sz="3600" dirty="0"/>
          </a:p>
        </p:txBody>
      </p:sp>
      <p:graphicFrame>
        <p:nvGraphicFramePr>
          <p:cNvPr id="4" name="Table 3">
            <a:extLst>
              <a:ext uri="{FF2B5EF4-FFF2-40B4-BE49-F238E27FC236}">
                <a16:creationId xmlns:a16="http://schemas.microsoft.com/office/drawing/2014/main" id="{00B30C56-E6D6-4334-B73B-DD4BE2AA9C2B}"/>
              </a:ext>
            </a:extLst>
          </p:cNvPr>
          <p:cNvGraphicFramePr>
            <a:graphicFrameLocks noGrp="1"/>
          </p:cNvGraphicFramePr>
          <p:nvPr/>
        </p:nvGraphicFramePr>
        <p:xfrm>
          <a:off x="208798" y="1131781"/>
          <a:ext cx="11792702" cy="5115193"/>
        </p:xfrm>
        <a:graphic>
          <a:graphicData uri="http://schemas.openxmlformats.org/drawingml/2006/table">
            <a:tbl>
              <a:tblPr firstRow="1" bandRow="1">
                <a:tableStyleId>{3B4B98B0-60AC-42C2-AFA5-B58CD77FA1E5}</a:tableStyleId>
              </a:tblPr>
              <a:tblGrid>
                <a:gridCol w="2765796">
                  <a:extLst>
                    <a:ext uri="{9D8B030D-6E8A-4147-A177-3AD203B41FA5}">
                      <a16:colId xmlns:a16="http://schemas.microsoft.com/office/drawing/2014/main" val="2011136628"/>
                    </a:ext>
                  </a:extLst>
                </a:gridCol>
                <a:gridCol w="1289558">
                  <a:extLst>
                    <a:ext uri="{9D8B030D-6E8A-4147-A177-3AD203B41FA5}">
                      <a16:colId xmlns:a16="http://schemas.microsoft.com/office/drawing/2014/main" val="635244064"/>
                    </a:ext>
                  </a:extLst>
                </a:gridCol>
                <a:gridCol w="1289558">
                  <a:extLst>
                    <a:ext uri="{9D8B030D-6E8A-4147-A177-3AD203B41FA5}">
                      <a16:colId xmlns:a16="http://schemas.microsoft.com/office/drawing/2014/main" val="4031992140"/>
                    </a:ext>
                  </a:extLst>
                </a:gridCol>
                <a:gridCol w="1289558">
                  <a:extLst>
                    <a:ext uri="{9D8B030D-6E8A-4147-A177-3AD203B41FA5}">
                      <a16:colId xmlns:a16="http://schemas.microsoft.com/office/drawing/2014/main" val="3081337291"/>
                    </a:ext>
                  </a:extLst>
                </a:gridCol>
                <a:gridCol w="1289558">
                  <a:extLst>
                    <a:ext uri="{9D8B030D-6E8A-4147-A177-3AD203B41FA5}">
                      <a16:colId xmlns:a16="http://schemas.microsoft.com/office/drawing/2014/main" val="3661443377"/>
                    </a:ext>
                  </a:extLst>
                </a:gridCol>
                <a:gridCol w="1289558">
                  <a:extLst>
                    <a:ext uri="{9D8B030D-6E8A-4147-A177-3AD203B41FA5}">
                      <a16:colId xmlns:a16="http://schemas.microsoft.com/office/drawing/2014/main" val="1818374023"/>
                    </a:ext>
                  </a:extLst>
                </a:gridCol>
                <a:gridCol w="1289558">
                  <a:extLst>
                    <a:ext uri="{9D8B030D-6E8A-4147-A177-3AD203B41FA5}">
                      <a16:colId xmlns:a16="http://schemas.microsoft.com/office/drawing/2014/main" val="2899780752"/>
                    </a:ext>
                  </a:extLst>
                </a:gridCol>
                <a:gridCol w="1289558">
                  <a:extLst>
                    <a:ext uri="{9D8B030D-6E8A-4147-A177-3AD203B41FA5}">
                      <a16:colId xmlns:a16="http://schemas.microsoft.com/office/drawing/2014/main" val="3189432139"/>
                    </a:ext>
                  </a:extLst>
                </a:gridCol>
              </a:tblGrid>
              <a:tr h="362013">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u="none" strike="noStrike" dirty="0" err="1">
                          <a:solidFill>
                            <a:schemeClr val="tx1">
                              <a:lumMod val="75000"/>
                              <a:lumOff val="25000"/>
                            </a:schemeClr>
                          </a:solidFill>
                          <a:effectLst/>
                          <a:latin typeface="+mn-lt"/>
                        </a:rPr>
                        <a:t>Sweden</a:t>
                      </a:r>
                      <a:endParaRPr lang="lv-LV"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b="1" i="0" u="none" strike="noStrike" dirty="0" err="1">
                          <a:solidFill>
                            <a:schemeClr val="tx1">
                              <a:lumMod val="75000"/>
                              <a:lumOff val="25000"/>
                            </a:schemeClr>
                          </a:solidFill>
                          <a:effectLst/>
                          <a:latin typeface="+mn-lt"/>
                        </a:rPr>
                        <a:t>Estonia</a:t>
                      </a:r>
                      <a:endParaRPr lang="en-GB"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b="1" i="0" u="none" strike="noStrike" dirty="0" err="1">
                          <a:solidFill>
                            <a:schemeClr val="tx1">
                              <a:lumMod val="75000"/>
                              <a:lumOff val="25000"/>
                            </a:schemeClr>
                          </a:solidFill>
                          <a:effectLst/>
                          <a:latin typeface="+mn-lt"/>
                        </a:rPr>
                        <a:t>Finland</a:t>
                      </a:r>
                      <a:endParaRPr lang="en-GB"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u="none" strike="noStrike" dirty="0">
                          <a:solidFill>
                            <a:schemeClr val="tx1">
                              <a:lumMod val="75000"/>
                              <a:lumOff val="25000"/>
                            </a:schemeClr>
                          </a:solidFill>
                          <a:effectLst/>
                          <a:latin typeface="+mn-lt"/>
                        </a:rPr>
                        <a:t>Latvia</a:t>
                      </a:r>
                      <a:endParaRPr lang="en-GB"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u="none" strike="noStrike" dirty="0" err="1">
                          <a:solidFill>
                            <a:schemeClr val="tx1">
                              <a:lumMod val="75000"/>
                              <a:lumOff val="25000"/>
                            </a:schemeClr>
                          </a:solidFill>
                          <a:effectLst/>
                          <a:latin typeface="+mn-lt"/>
                        </a:rPr>
                        <a:t>Denmark</a:t>
                      </a:r>
                      <a:endParaRPr lang="en-GB"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u="none" strike="noStrike" dirty="0" err="1">
                          <a:solidFill>
                            <a:schemeClr val="tx1">
                              <a:lumMod val="75000"/>
                              <a:lumOff val="25000"/>
                            </a:schemeClr>
                          </a:solidFill>
                          <a:effectLst/>
                          <a:latin typeface="+mn-lt"/>
                        </a:rPr>
                        <a:t>Poland</a:t>
                      </a:r>
                      <a:endParaRPr lang="en-GB"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lv-LV" sz="1600" u="none" strike="noStrike" dirty="0" err="1">
                          <a:solidFill>
                            <a:schemeClr val="tx1">
                              <a:lumMod val="75000"/>
                              <a:lumOff val="25000"/>
                            </a:schemeClr>
                          </a:solidFill>
                          <a:effectLst/>
                          <a:latin typeface="+mn-lt"/>
                        </a:rPr>
                        <a:t>Norway</a:t>
                      </a:r>
                      <a:endParaRPr lang="en-GB" sz="1600" b="1" i="0" u="none" strike="noStrike" dirty="0">
                        <a:solidFill>
                          <a:schemeClr val="tx1">
                            <a:lumMod val="75000"/>
                            <a:lumOff val="25000"/>
                          </a:schemeClr>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79646295"/>
                  </a:ext>
                </a:extLst>
              </a:tr>
              <a:tr h="421717">
                <a:tc>
                  <a:txBody>
                    <a:bodyPr/>
                    <a:lstStyle/>
                    <a:p>
                      <a:pPr algn="l" fontAlgn="b"/>
                      <a:r>
                        <a:rPr lang="lv-LV" sz="1600" u="none" strike="noStrike" dirty="0" err="1">
                          <a:solidFill>
                            <a:schemeClr val="tx1">
                              <a:lumMod val="75000"/>
                              <a:lumOff val="25000"/>
                            </a:schemeClr>
                          </a:solidFill>
                          <a:effectLst/>
                          <a:latin typeface="+mn-lt"/>
                        </a:rPr>
                        <a:t>Quota</a:t>
                      </a:r>
                      <a:r>
                        <a:rPr lang="lv-LV" sz="1600" u="none" strike="noStrike" dirty="0">
                          <a:solidFill>
                            <a:schemeClr val="tx1">
                              <a:lumMod val="75000"/>
                              <a:lumOff val="25000"/>
                            </a:schemeClr>
                          </a:solidFill>
                          <a:effectLst/>
                          <a:latin typeface="+mn-lt"/>
                        </a:rPr>
                        <a:t> </a:t>
                      </a:r>
                      <a:r>
                        <a:rPr lang="lv-LV" sz="1600" u="none" strike="noStrike" dirty="0" err="1">
                          <a:solidFill>
                            <a:schemeClr val="tx1">
                              <a:lumMod val="75000"/>
                              <a:lumOff val="25000"/>
                            </a:schemeClr>
                          </a:solidFill>
                          <a:effectLst/>
                          <a:latin typeface="+mn-lt"/>
                        </a:rPr>
                        <a:t>system</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53700510"/>
                  </a:ext>
                </a:extLst>
              </a:tr>
              <a:tr h="421717">
                <a:tc>
                  <a:txBody>
                    <a:bodyPr/>
                    <a:lstStyle/>
                    <a:p>
                      <a:pPr algn="l" fontAlgn="b"/>
                      <a:r>
                        <a:rPr lang="lv-LV" sz="1600" b="0" i="0" u="none" strike="noStrike" dirty="0">
                          <a:solidFill>
                            <a:schemeClr val="tx1">
                              <a:lumMod val="75000"/>
                              <a:lumOff val="25000"/>
                            </a:schemeClr>
                          </a:solidFill>
                          <a:effectLst/>
                          <a:latin typeface="+mn-lt"/>
                        </a:rPr>
                        <a:t>Grants/</a:t>
                      </a:r>
                      <a:r>
                        <a:rPr lang="lv-LV" sz="1600" b="0" i="0" u="none" strike="noStrike" dirty="0" err="1">
                          <a:solidFill>
                            <a:schemeClr val="tx1">
                              <a:lumMod val="75000"/>
                              <a:lumOff val="25000"/>
                            </a:schemeClr>
                          </a:solidFill>
                          <a:effectLst/>
                          <a:latin typeface="+mn-lt"/>
                        </a:rPr>
                        <a:t>Subsidies</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83675273"/>
                  </a:ext>
                </a:extLst>
              </a:tr>
              <a:tr h="421717">
                <a:tc>
                  <a:txBody>
                    <a:bodyPr/>
                    <a:lstStyle/>
                    <a:p>
                      <a:pPr algn="l" fontAlgn="b"/>
                      <a:r>
                        <a:rPr lang="lv-LV" sz="1600" u="none" strike="noStrike" dirty="0" err="1">
                          <a:solidFill>
                            <a:schemeClr val="tx1">
                              <a:lumMod val="75000"/>
                              <a:lumOff val="25000"/>
                            </a:schemeClr>
                          </a:solidFill>
                          <a:effectLst/>
                          <a:latin typeface="+mn-lt"/>
                        </a:rPr>
                        <a:t>Loan</a:t>
                      </a:r>
                      <a:r>
                        <a:rPr lang="lv-LV" sz="1600" u="none" strike="noStrike" dirty="0">
                          <a:solidFill>
                            <a:schemeClr val="tx1">
                              <a:lumMod val="75000"/>
                              <a:lumOff val="25000"/>
                            </a:schemeClr>
                          </a:solidFill>
                          <a:effectLst/>
                          <a:latin typeface="+mn-lt"/>
                        </a:rPr>
                        <a:t> </a:t>
                      </a:r>
                      <a:r>
                        <a:rPr lang="lv-LV" sz="1600" u="none" strike="noStrike" dirty="0" err="1">
                          <a:solidFill>
                            <a:schemeClr val="tx1">
                              <a:lumMod val="75000"/>
                              <a:lumOff val="25000"/>
                            </a:schemeClr>
                          </a:solidFill>
                          <a:effectLst/>
                          <a:latin typeface="+mn-lt"/>
                        </a:rPr>
                        <a:t>guarantees</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2726645"/>
                  </a:ext>
                </a:extLst>
              </a:tr>
              <a:tr h="421717">
                <a:tc>
                  <a:txBody>
                    <a:bodyPr/>
                    <a:lstStyle/>
                    <a:p>
                      <a:pPr algn="l" fontAlgn="b"/>
                      <a:r>
                        <a:rPr lang="lv-LV" sz="1600" u="none" strike="noStrike" dirty="0" err="1">
                          <a:solidFill>
                            <a:schemeClr val="tx1">
                              <a:lumMod val="75000"/>
                              <a:lumOff val="25000"/>
                            </a:schemeClr>
                          </a:solidFill>
                          <a:effectLst/>
                          <a:latin typeface="+mn-lt"/>
                        </a:rPr>
                        <a:t>Energy</a:t>
                      </a:r>
                      <a:r>
                        <a:rPr lang="lv-LV" sz="1600" u="none" strike="noStrike" dirty="0">
                          <a:solidFill>
                            <a:schemeClr val="tx1">
                              <a:lumMod val="75000"/>
                              <a:lumOff val="25000"/>
                            </a:schemeClr>
                          </a:solidFill>
                          <a:effectLst/>
                          <a:latin typeface="+mn-lt"/>
                        </a:rPr>
                        <a:t> </a:t>
                      </a:r>
                      <a:r>
                        <a:rPr lang="lv-LV" sz="1600" u="none" strike="noStrike" dirty="0" err="1">
                          <a:solidFill>
                            <a:schemeClr val="tx1">
                              <a:lumMod val="75000"/>
                              <a:lumOff val="25000"/>
                            </a:schemeClr>
                          </a:solidFill>
                          <a:effectLst/>
                          <a:latin typeface="+mn-lt"/>
                        </a:rPr>
                        <a:t>tax</a:t>
                      </a:r>
                      <a:r>
                        <a:rPr lang="lv-LV" sz="1600" u="none" strike="noStrike" dirty="0">
                          <a:solidFill>
                            <a:schemeClr val="tx1">
                              <a:lumMod val="75000"/>
                              <a:lumOff val="25000"/>
                            </a:schemeClr>
                          </a:solidFill>
                          <a:effectLst/>
                          <a:latin typeface="+mn-lt"/>
                        </a:rPr>
                        <a:t> </a:t>
                      </a:r>
                      <a:r>
                        <a:rPr lang="lv-LV" sz="1600" u="none" strike="noStrike" dirty="0" err="1">
                          <a:solidFill>
                            <a:schemeClr val="tx1">
                              <a:lumMod val="75000"/>
                              <a:lumOff val="25000"/>
                            </a:schemeClr>
                          </a:solidFill>
                          <a:effectLst/>
                          <a:latin typeface="+mn-lt"/>
                        </a:rPr>
                        <a:t>reduction</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06290685"/>
                  </a:ext>
                </a:extLst>
              </a:tr>
              <a:tr h="473354">
                <a:tc>
                  <a:txBody>
                    <a:bodyPr/>
                    <a:lstStyle/>
                    <a:p>
                      <a:pPr algn="l" fontAlgn="b"/>
                      <a:r>
                        <a:rPr lang="lv-LV" sz="1600" b="0" i="0" u="none" strike="noStrike" dirty="0" err="1">
                          <a:solidFill>
                            <a:schemeClr val="tx1">
                              <a:lumMod val="75000"/>
                              <a:lumOff val="25000"/>
                            </a:schemeClr>
                          </a:solidFill>
                          <a:effectLst/>
                          <a:latin typeface="+mn-lt"/>
                        </a:rPr>
                        <a:t>Energy</a:t>
                      </a:r>
                      <a:r>
                        <a:rPr lang="lv-LV" sz="1600" b="0" i="0" u="none" strike="noStrike" dirty="0">
                          <a:solidFill>
                            <a:schemeClr val="tx1">
                              <a:lumMod val="75000"/>
                              <a:lumOff val="25000"/>
                            </a:schemeClr>
                          </a:solidFill>
                          <a:effectLst/>
                          <a:latin typeface="+mn-lt"/>
                        </a:rPr>
                        <a:t> </a:t>
                      </a:r>
                      <a:r>
                        <a:rPr lang="lv-LV" sz="1600" b="0" i="0" u="none" strike="noStrike" dirty="0" err="1">
                          <a:solidFill>
                            <a:schemeClr val="tx1">
                              <a:lumMod val="75000"/>
                              <a:lumOff val="25000"/>
                            </a:schemeClr>
                          </a:solidFill>
                          <a:effectLst/>
                          <a:latin typeface="+mn-lt"/>
                        </a:rPr>
                        <a:t>tax</a:t>
                      </a:r>
                      <a:r>
                        <a:rPr lang="lv-LV" sz="1600" b="0" i="0" u="none" strike="noStrike" dirty="0">
                          <a:solidFill>
                            <a:schemeClr val="tx1">
                              <a:lumMod val="75000"/>
                              <a:lumOff val="25000"/>
                            </a:schemeClr>
                          </a:solidFill>
                          <a:effectLst/>
                          <a:latin typeface="+mn-lt"/>
                        </a:rPr>
                        <a:t> </a:t>
                      </a:r>
                      <a:r>
                        <a:rPr lang="lv-LV" sz="1600" b="0" i="0" u="none" strike="noStrike" dirty="0" err="1">
                          <a:solidFill>
                            <a:schemeClr val="tx1">
                              <a:lumMod val="75000"/>
                              <a:lumOff val="25000"/>
                            </a:schemeClr>
                          </a:solidFill>
                          <a:effectLst/>
                          <a:latin typeface="+mn-lt"/>
                        </a:rPr>
                        <a:t>exemption</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8947283"/>
                  </a:ext>
                </a:extLst>
              </a:tr>
              <a:tr h="421717">
                <a:tc>
                  <a:txBody>
                    <a:bodyPr/>
                    <a:lstStyle/>
                    <a:p>
                      <a:pPr algn="l" fontAlgn="b"/>
                      <a:r>
                        <a:rPr lang="lv-LV" sz="1600" b="0" i="0" u="none" strike="noStrike" dirty="0" err="1">
                          <a:solidFill>
                            <a:schemeClr val="tx1">
                              <a:lumMod val="75000"/>
                              <a:lumOff val="25000"/>
                            </a:schemeClr>
                          </a:solidFill>
                          <a:effectLst/>
                          <a:latin typeface="+mn-lt"/>
                        </a:rPr>
                        <a:t>Feed-in</a:t>
                      </a:r>
                      <a:r>
                        <a:rPr lang="lv-LV" sz="1600" b="0" i="0" u="none" strike="noStrike" dirty="0">
                          <a:solidFill>
                            <a:schemeClr val="tx1">
                              <a:lumMod val="75000"/>
                              <a:lumOff val="25000"/>
                            </a:schemeClr>
                          </a:solidFill>
                          <a:effectLst/>
                          <a:latin typeface="+mn-lt"/>
                        </a:rPr>
                        <a:t> </a:t>
                      </a:r>
                      <a:r>
                        <a:rPr lang="lv-LV" sz="1600" b="0" i="0" u="none" strike="noStrike" dirty="0" err="1">
                          <a:solidFill>
                            <a:schemeClr val="tx1">
                              <a:lumMod val="75000"/>
                              <a:lumOff val="25000"/>
                            </a:schemeClr>
                          </a:solidFill>
                          <a:effectLst/>
                          <a:latin typeface="+mn-lt"/>
                        </a:rPr>
                        <a:t>tariff</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15616381"/>
                  </a:ext>
                </a:extLst>
              </a:tr>
              <a:tr h="421717">
                <a:tc>
                  <a:txBody>
                    <a:bodyPr/>
                    <a:lstStyle/>
                    <a:p>
                      <a:pPr algn="l" fontAlgn="ctr"/>
                      <a:r>
                        <a:rPr lang="lv-LV" sz="1600" u="none" strike="noStrike" dirty="0">
                          <a:solidFill>
                            <a:schemeClr val="tx1">
                              <a:lumMod val="75000"/>
                              <a:lumOff val="25000"/>
                            </a:schemeClr>
                          </a:solidFill>
                          <a:effectLst/>
                          <a:latin typeface="+mn-lt"/>
                        </a:rPr>
                        <a:t>Premium </a:t>
                      </a:r>
                      <a:r>
                        <a:rPr lang="lv-LV" sz="1600" u="none" strike="noStrike" dirty="0" err="1">
                          <a:solidFill>
                            <a:schemeClr val="tx1">
                              <a:lumMod val="75000"/>
                              <a:lumOff val="25000"/>
                            </a:schemeClr>
                          </a:solidFill>
                          <a:effectLst/>
                          <a:latin typeface="+mn-lt"/>
                        </a:rPr>
                        <a:t>tariff</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34304038"/>
                  </a:ext>
                </a:extLst>
              </a:tr>
              <a:tr h="421717">
                <a:tc>
                  <a:txBody>
                    <a:bodyPr/>
                    <a:lstStyle/>
                    <a:p>
                      <a:pPr algn="l" fontAlgn="ctr"/>
                      <a:r>
                        <a:rPr lang="lv-LV" sz="1600" b="0" i="0" u="none" strike="noStrike" dirty="0" err="1">
                          <a:solidFill>
                            <a:schemeClr val="tx1">
                              <a:lumMod val="75000"/>
                              <a:lumOff val="25000"/>
                            </a:schemeClr>
                          </a:solidFill>
                          <a:effectLst/>
                          <a:latin typeface="+mn-lt"/>
                        </a:rPr>
                        <a:t>Tenders</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5103722"/>
                  </a:ext>
                </a:extLst>
              </a:tr>
              <a:tr h="438607">
                <a:tc>
                  <a:txBody>
                    <a:bodyPr/>
                    <a:lstStyle/>
                    <a:p>
                      <a:pPr algn="l" fontAlgn="b"/>
                      <a:r>
                        <a:rPr lang="lv-LV" sz="1600" dirty="0" err="1">
                          <a:solidFill>
                            <a:schemeClr val="tx1">
                              <a:lumMod val="75000"/>
                              <a:lumOff val="25000"/>
                            </a:schemeClr>
                          </a:solidFill>
                          <a:latin typeface="+mn-lt"/>
                        </a:rPr>
                        <a:t>Tender</a:t>
                      </a:r>
                      <a:r>
                        <a:rPr lang="lv-LV" sz="1600" dirty="0">
                          <a:solidFill>
                            <a:schemeClr val="tx1">
                              <a:lumMod val="75000"/>
                              <a:lumOff val="25000"/>
                            </a:schemeClr>
                          </a:solidFill>
                          <a:latin typeface="+mn-lt"/>
                        </a:rPr>
                        <a:t> </a:t>
                      </a:r>
                      <a:r>
                        <a:rPr lang="lv-LV" sz="1600" dirty="0" err="1">
                          <a:solidFill>
                            <a:schemeClr val="tx1">
                              <a:lumMod val="75000"/>
                              <a:lumOff val="25000"/>
                            </a:schemeClr>
                          </a:solidFill>
                          <a:latin typeface="+mn-lt"/>
                        </a:rPr>
                        <a:t>based</a:t>
                      </a:r>
                      <a:r>
                        <a:rPr lang="lv-LV" sz="1600" dirty="0">
                          <a:solidFill>
                            <a:schemeClr val="tx1">
                              <a:lumMod val="75000"/>
                              <a:lumOff val="25000"/>
                            </a:schemeClr>
                          </a:solidFill>
                          <a:latin typeface="+mn-lt"/>
                        </a:rPr>
                        <a:t> </a:t>
                      </a:r>
                      <a:r>
                        <a:rPr lang="lv-LV" sz="1600" dirty="0" err="1">
                          <a:solidFill>
                            <a:schemeClr val="tx1">
                              <a:lumMod val="75000"/>
                              <a:lumOff val="25000"/>
                            </a:schemeClr>
                          </a:solidFill>
                          <a:latin typeface="+mn-lt"/>
                        </a:rPr>
                        <a:t>premium</a:t>
                      </a:r>
                      <a:r>
                        <a:rPr lang="lv-LV" sz="1600" dirty="0">
                          <a:solidFill>
                            <a:schemeClr val="tx1">
                              <a:lumMod val="75000"/>
                              <a:lumOff val="25000"/>
                            </a:schemeClr>
                          </a:solidFill>
                          <a:latin typeface="+mn-lt"/>
                        </a:rPr>
                        <a:t> </a:t>
                      </a:r>
                      <a:r>
                        <a:rPr lang="lv-LV" sz="1600" dirty="0" err="1">
                          <a:solidFill>
                            <a:schemeClr val="tx1">
                              <a:lumMod val="75000"/>
                              <a:lumOff val="25000"/>
                            </a:schemeClr>
                          </a:solidFill>
                          <a:latin typeface="+mn-lt"/>
                        </a:rPr>
                        <a:t>scheme</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55448395"/>
                  </a:ext>
                </a:extLst>
              </a:tr>
              <a:tr h="421717">
                <a:tc>
                  <a:txBody>
                    <a:bodyPr/>
                    <a:lstStyle/>
                    <a:p>
                      <a:pPr algn="l" fontAlgn="b"/>
                      <a:r>
                        <a:rPr lang="lv-LV" sz="1600" b="0" i="0" u="none" strike="noStrike" dirty="0">
                          <a:solidFill>
                            <a:schemeClr val="tx1">
                              <a:lumMod val="75000"/>
                              <a:lumOff val="25000"/>
                            </a:schemeClr>
                          </a:solidFill>
                          <a:effectLst/>
                          <a:latin typeface="+mn-lt"/>
                        </a:rPr>
                        <a:t>Net-</a:t>
                      </a:r>
                      <a:r>
                        <a:rPr lang="lv-LV" sz="1600" b="0" i="0" u="none" strike="noStrike" dirty="0" err="1">
                          <a:solidFill>
                            <a:schemeClr val="tx1">
                              <a:lumMod val="75000"/>
                              <a:lumOff val="25000"/>
                            </a:schemeClr>
                          </a:solidFill>
                          <a:effectLst/>
                          <a:latin typeface="+mn-lt"/>
                        </a:rPr>
                        <a:t>metering</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200" dirty="0" err="1">
                          <a:solidFill>
                            <a:schemeClr val="tx1">
                              <a:lumMod val="75000"/>
                              <a:lumOff val="25000"/>
                            </a:schemeClr>
                          </a:solidFill>
                          <a:latin typeface="+mn-lt"/>
                        </a:rPr>
                        <a:t>Capacity</a:t>
                      </a:r>
                      <a:r>
                        <a:rPr lang="lv-LV" sz="1200" dirty="0">
                          <a:solidFill>
                            <a:schemeClr val="tx1">
                              <a:lumMod val="75000"/>
                              <a:lumOff val="25000"/>
                            </a:schemeClr>
                          </a:solidFill>
                          <a:latin typeface="+mn-lt"/>
                        </a:rPr>
                        <a:t> ≤100 </a:t>
                      </a:r>
                      <a:r>
                        <a:rPr lang="lv-LV" sz="1200" dirty="0" err="1">
                          <a:solidFill>
                            <a:schemeClr val="tx1">
                              <a:lumMod val="75000"/>
                              <a:lumOff val="25000"/>
                            </a:schemeClr>
                          </a:solidFill>
                          <a:latin typeface="+mn-lt"/>
                        </a:rPr>
                        <a:t>kVA</a:t>
                      </a:r>
                      <a:endParaRPr lang="lv-LV" sz="1200" dirty="0">
                        <a:solidFill>
                          <a:schemeClr val="tx1">
                            <a:lumMod val="75000"/>
                            <a:lumOff val="25000"/>
                          </a:schemeClr>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lv-LV" sz="1200" dirty="0" err="1">
                          <a:solidFill>
                            <a:schemeClr val="tx1">
                              <a:lumMod val="75000"/>
                              <a:lumOff val="25000"/>
                            </a:schemeClr>
                          </a:solidFill>
                          <a:latin typeface="+mn-lt"/>
                        </a:rPr>
                        <a:t>Yearly</a:t>
                      </a:r>
                      <a:endParaRPr lang="lv-LV" sz="1200" dirty="0">
                        <a:solidFill>
                          <a:schemeClr val="tx1">
                            <a:lumMod val="75000"/>
                            <a:lumOff val="25000"/>
                          </a:schemeClr>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lv-LV" sz="1200" dirty="0" err="1">
                          <a:solidFill>
                            <a:schemeClr val="tx1">
                              <a:lumMod val="75000"/>
                              <a:lumOff val="25000"/>
                            </a:schemeClr>
                          </a:solidFill>
                          <a:latin typeface="+mn-lt"/>
                        </a:rPr>
                        <a:t>Hourly</a:t>
                      </a:r>
                      <a:endParaRPr lang="lv-LV" sz="1200" dirty="0">
                        <a:solidFill>
                          <a:schemeClr val="tx1">
                            <a:lumMod val="75000"/>
                            <a:lumOff val="25000"/>
                          </a:schemeClr>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0891692"/>
                  </a:ext>
                </a:extLst>
              </a:tr>
              <a:tr h="432000">
                <a:tc>
                  <a:txBody>
                    <a:bodyPr/>
                    <a:lstStyle/>
                    <a:p>
                      <a:pPr algn="l" fontAlgn="b"/>
                      <a:r>
                        <a:rPr lang="lv-LV" sz="1600" u="none" strike="noStrike" dirty="0" err="1">
                          <a:solidFill>
                            <a:schemeClr val="tx1">
                              <a:lumMod val="75000"/>
                              <a:lumOff val="25000"/>
                            </a:schemeClr>
                          </a:solidFill>
                          <a:effectLst/>
                          <a:latin typeface="+mn-lt"/>
                        </a:rPr>
                        <a:t>Other</a:t>
                      </a:r>
                      <a:endParaRPr lang="lv-LV" sz="1600" b="0" i="0" u="none" strike="noStrike" dirty="0">
                        <a:solidFill>
                          <a:schemeClr val="tx1">
                            <a:lumMod val="75000"/>
                            <a:lumOff val="25000"/>
                          </a:schemeClr>
                        </a:solidFill>
                        <a:effectLst/>
                        <a:latin typeface="+mn-lt"/>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indent="0">
                        <a:buFont typeface="Arial" panose="020B0604020202020204" pitchFamily="34" charset="0"/>
                        <a:buNone/>
                      </a:pPr>
                      <a:endParaRPr lang="lv-LV" sz="1600" dirty="0">
                        <a:solidFill>
                          <a:schemeClr val="tx1">
                            <a:lumMod val="75000"/>
                            <a:lumOff val="25000"/>
                          </a:schemeClr>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lv-LV" sz="1200" dirty="0" err="1">
                          <a:solidFill>
                            <a:schemeClr val="tx1">
                              <a:lumMod val="75000"/>
                              <a:lumOff val="25000"/>
                            </a:schemeClr>
                          </a:solidFill>
                          <a:latin typeface="+mn-lt"/>
                        </a:rPr>
                        <a:t>Income</a:t>
                      </a:r>
                      <a:r>
                        <a:rPr lang="lv-LV" sz="1200" dirty="0">
                          <a:solidFill>
                            <a:schemeClr val="tx1">
                              <a:lumMod val="75000"/>
                              <a:lumOff val="25000"/>
                            </a:schemeClr>
                          </a:solidFill>
                          <a:latin typeface="+mn-lt"/>
                        </a:rPr>
                        <a:t> </a:t>
                      </a:r>
                      <a:r>
                        <a:rPr lang="lv-LV" sz="1200" dirty="0" err="1">
                          <a:solidFill>
                            <a:schemeClr val="tx1">
                              <a:lumMod val="75000"/>
                              <a:lumOff val="25000"/>
                            </a:schemeClr>
                          </a:solidFill>
                          <a:latin typeface="+mn-lt"/>
                        </a:rPr>
                        <a:t>tax</a:t>
                      </a:r>
                      <a:endParaRPr lang="lv-LV" sz="1200" dirty="0">
                        <a:solidFill>
                          <a:schemeClr val="tx1">
                            <a:lumMod val="75000"/>
                            <a:lumOff val="25000"/>
                          </a:schemeClr>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lv-LV" sz="1200" dirty="0">
                        <a:solidFill>
                          <a:schemeClr val="tx1">
                            <a:lumMod val="75000"/>
                            <a:lumOff val="25000"/>
                          </a:schemeClr>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lv-LV" sz="1200" dirty="0">
                          <a:solidFill>
                            <a:schemeClr val="tx1">
                              <a:lumMod val="75000"/>
                              <a:lumOff val="25000"/>
                            </a:schemeClr>
                          </a:solidFill>
                          <a:latin typeface="+mn-lt"/>
                        </a:rPr>
                        <a:t>Exchange </a:t>
                      </a:r>
                      <a:r>
                        <a:rPr lang="lv-LV" sz="1200" dirty="0" err="1">
                          <a:solidFill>
                            <a:schemeClr val="tx1">
                              <a:lumMod val="75000"/>
                              <a:lumOff val="25000"/>
                            </a:schemeClr>
                          </a:solidFill>
                          <a:latin typeface="+mn-lt"/>
                        </a:rPr>
                        <a:t>scheme</a:t>
                      </a:r>
                      <a:endParaRPr lang="lv-LV" sz="1200" dirty="0">
                        <a:solidFill>
                          <a:schemeClr val="tx1">
                            <a:lumMod val="75000"/>
                            <a:lumOff val="25000"/>
                          </a:schemeClr>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lv-LV" sz="1600" dirty="0">
                        <a:solidFill>
                          <a:schemeClr val="tx1">
                            <a:lumMod val="75000"/>
                            <a:lumOff val="25000"/>
                          </a:schemeClr>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0973975"/>
                  </a:ext>
                </a:extLst>
              </a:tr>
            </a:tbl>
          </a:graphicData>
        </a:graphic>
      </p:graphicFrame>
      <p:sp>
        <p:nvSpPr>
          <p:cNvPr id="3" name="Slide Number Placeholder 2">
            <a:extLst>
              <a:ext uri="{FF2B5EF4-FFF2-40B4-BE49-F238E27FC236}">
                <a16:creationId xmlns:a16="http://schemas.microsoft.com/office/drawing/2014/main" id="{61FF91E2-E414-44BC-8419-D2682AD1B60A}"/>
              </a:ext>
            </a:extLst>
          </p:cNvPr>
          <p:cNvSpPr>
            <a:spLocks noGrp="1"/>
          </p:cNvSpPr>
          <p:nvPr>
            <p:ph type="sldNum" sz="quarter" idx="12"/>
          </p:nvPr>
        </p:nvSpPr>
        <p:spPr/>
        <p:txBody>
          <a:bodyPr/>
          <a:lstStyle/>
          <a:p>
            <a:fld id="{1BBD2AA7-02D3-4A06-8F9F-50CBD2285B67}" type="slidenum">
              <a:rPr lang="lv-LV" smtClean="0"/>
              <a:t>6</a:t>
            </a:fld>
            <a:endParaRPr lang="lv-LV"/>
          </a:p>
        </p:txBody>
      </p:sp>
    </p:spTree>
    <p:extLst>
      <p:ext uri="{BB962C8B-B14F-4D97-AF65-F5344CB8AC3E}">
        <p14:creationId xmlns:p14="http://schemas.microsoft.com/office/powerpoint/2010/main" val="41706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02C2-A650-4A28-A00D-68D3F67991AB}"/>
              </a:ext>
            </a:extLst>
          </p:cNvPr>
          <p:cNvSpPr>
            <a:spLocks noGrp="1"/>
          </p:cNvSpPr>
          <p:nvPr>
            <p:ph type="title"/>
          </p:nvPr>
        </p:nvSpPr>
        <p:spPr>
          <a:xfrm>
            <a:off x="493666" y="86579"/>
            <a:ext cx="10662014" cy="1102142"/>
          </a:xfrm>
        </p:spPr>
        <p:txBody>
          <a:bodyPr>
            <a:normAutofit/>
          </a:bodyPr>
          <a:lstStyle/>
          <a:p>
            <a:r>
              <a:rPr lang="lv-LV" sz="3600" dirty="0" err="1">
                <a:solidFill>
                  <a:schemeClr val="tx1">
                    <a:lumMod val="85000"/>
                    <a:lumOff val="15000"/>
                  </a:schemeClr>
                </a:solidFill>
              </a:rPr>
              <a:t>Description</a:t>
            </a:r>
            <a:r>
              <a:rPr lang="lv-LV" sz="3600" dirty="0">
                <a:solidFill>
                  <a:schemeClr val="tx1">
                    <a:lumMod val="85000"/>
                    <a:lumOff val="15000"/>
                  </a:schemeClr>
                </a:solidFill>
              </a:rPr>
              <a:t> </a:t>
            </a:r>
            <a:r>
              <a:rPr lang="lv-LV" sz="3600" dirty="0" err="1">
                <a:solidFill>
                  <a:schemeClr val="tx1">
                    <a:lumMod val="85000"/>
                    <a:lumOff val="15000"/>
                  </a:schemeClr>
                </a:solidFill>
              </a:rPr>
              <a:t>of</a:t>
            </a:r>
            <a:r>
              <a:rPr lang="lv-LV" sz="3600" dirty="0">
                <a:solidFill>
                  <a:schemeClr val="tx1">
                    <a:lumMod val="85000"/>
                    <a:lumOff val="15000"/>
                  </a:schemeClr>
                </a:solidFill>
              </a:rPr>
              <a:t> </a:t>
            </a:r>
            <a:r>
              <a:rPr lang="lv-LV" sz="3600" dirty="0" err="1">
                <a:solidFill>
                  <a:schemeClr val="tx1">
                    <a:lumMod val="85000"/>
                    <a:lumOff val="15000"/>
                  </a:schemeClr>
                </a:solidFill>
              </a:rPr>
              <a:t>the</a:t>
            </a:r>
            <a:r>
              <a:rPr lang="lv-LV" sz="3600" dirty="0">
                <a:solidFill>
                  <a:schemeClr val="tx1">
                    <a:lumMod val="85000"/>
                    <a:lumOff val="15000"/>
                  </a:schemeClr>
                </a:solidFill>
              </a:rPr>
              <a:t> </a:t>
            </a:r>
            <a:r>
              <a:rPr lang="lv-LV" sz="3600" dirty="0" err="1">
                <a:solidFill>
                  <a:schemeClr val="tx1">
                    <a:lumMod val="85000"/>
                    <a:lumOff val="15000"/>
                  </a:schemeClr>
                </a:solidFill>
              </a:rPr>
              <a:t>tools</a:t>
            </a:r>
            <a:endParaRPr lang="lv-LV" sz="36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34D7FC13-CCFD-4A77-BF24-87567FCBC644}"/>
              </a:ext>
            </a:extLst>
          </p:cNvPr>
          <p:cNvSpPr>
            <a:spLocks noGrp="1"/>
          </p:cNvSpPr>
          <p:nvPr>
            <p:ph type="sldNum" sz="quarter" idx="12"/>
          </p:nvPr>
        </p:nvSpPr>
        <p:spPr/>
        <p:txBody>
          <a:bodyPr/>
          <a:lstStyle/>
          <a:p>
            <a:fld id="{1BBD2AA7-02D3-4A06-8F9F-50CBD2285B67}" type="slidenum">
              <a:rPr lang="lv-LV" smtClean="0"/>
              <a:t>7</a:t>
            </a:fld>
            <a:endParaRPr lang="lv-LV"/>
          </a:p>
        </p:txBody>
      </p:sp>
      <p:graphicFrame>
        <p:nvGraphicFramePr>
          <p:cNvPr id="5" name="Table 4">
            <a:extLst>
              <a:ext uri="{FF2B5EF4-FFF2-40B4-BE49-F238E27FC236}">
                <a16:creationId xmlns:a16="http://schemas.microsoft.com/office/drawing/2014/main" id="{CBCA08FF-6612-4A13-A2E5-C8358FBF0B77}"/>
              </a:ext>
            </a:extLst>
          </p:cNvPr>
          <p:cNvGraphicFramePr>
            <a:graphicFrameLocks noGrp="1"/>
          </p:cNvGraphicFramePr>
          <p:nvPr/>
        </p:nvGraphicFramePr>
        <p:xfrm>
          <a:off x="185058" y="1219130"/>
          <a:ext cx="11821884" cy="5240655"/>
        </p:xfrm>
        <a:graphic>
          <a:graphicData uri="http://schemas.openxmlformats.org/drawingml/2006/table">
            <a:tbl>
              <a:tblPr>
                <a:tableStyleId>{5C22544A-7EE6-4342-B048-85BDC9FD1C3A}</a:tableStyleId>
              </a:tblPr>
              <a:tblGrid>
                <a:gridCol w="367159">
                  <a:extLst>
                    <a:ext uri="{9D8B030D-6E8A-4147-A177-3AD203B41FA5}">
                      <a16:colId xmlns:a16="http://schemas.microsoft.com/office/drawing/2014/main" val="3273874316"/>
                    </a:ext>
                  </a:extLst>
                </a:gridCol>
                <a:gridCol w="1456197">
                  <a:extLst>
                    <a:ext uri="{9D8B030D-6E8A-4147-A177-3AD203B41FA5}">
                      <a16:colId xmlns:a16="http://schemas.microsoft.com/office/drawing/2014/main" val="1297437196"/>
                    </a:ext>
                  </a:extLst>
                </a:gridCol>
                <a:gridCol w="7070272">
                  <a:extLst>
                    <a:ext uri="{9D8B030D-6E8A-4147-A177-3AD203B41FA5}">
                      <a16:colId xmlns:a16="http://schemas.microsoft.com/office/drawing/2014/main" val="883118747"/>
                    </a:ext>
                  </a:extLst>
                </a:gridCol>
                <a:gridCol w="2928256">
                  <a:extLst>
                    <a:ext uri="{9D8B030D-6E8A-4147-A177-3AD203B41FA5}">
                      <a16:colId xmlns:a16="http://schemas.microsoft.com/office/drawing/2014/main" val="1275457415"/>
                    </a:ext>
                  </a:extLst>
                </a:gridCol>
              </a:tblGrid>
              <a:tr h="1059081">
                <a:tc>
                  <a:txBody>
                    <a:bodyPr/>
                    <a:lstStyle/>
                    <a:p>
                      <a:pPr algn="ctr" fontAlgn="b"/>
                      <a:r>
                        <a:rPr lang="lv-LV" sz="1800" u="none" strike="noStrike" dirty="0">
                          <a:solidFill>
                            <a:schemeClr val="tx1">
                              <a:lumMod val="75000"/>
                              <a:lumOff val="25000"/>
                            </a:schemeClr>
                          </a:solidFill>
                          <a:effectLst/>
                        </a:rPr>
                        <a:t>1.</a:t>
                      </a:r>
                      <a:endParaRPr lang="lv-LV"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solidFill>
                            <a:schemeClr val="tx1">
                              <a:lumMod val="75000"/>
                              <a:lumOff val="25000"/>
                            </a:schemeClr>
                          </a:solidFill>
                          <a:effectLst/>
                        </a:rPr>
                        <a:t>Solar maps and atlases</a:t>
                      </a:r>
                      <a:endParaRPr lang="en-GB"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en-US" sz="1800" u="none" strike="noStrike" dirty="0">
                          <a:solidFill>
                            <a:schemeClr val="tx1">
                              <a:lumMod val="75000"/>
                              <a:lumOff val="25000"/>
                            </a:schemeClr>
                          </a:solidFill>
                          <a:effectLst/>
                        </a:rPr>
                        <a:t>Provide basic information necessary for PV projects</a:t>
                      </a:r>
                      <a:endParaRPr lang="lv-LV" sz="1800" u="none" strike="noStrike" dirty="0">
                        <a:solidFill>
                          <a:schemeClr val="tx1">
                            <a:lumMod val="75000"/>
                            <a:lumOff val="25000"/>
                          </a:schemeClr>
                        </a:solidFill>
                        <a:effectLst/>
                      </a:endParaRPr>
                    </a:p>
                    <a:p>
                      <a:pPr marL="285750" indent="-285750" algn="l" fontAlgn="b">
                        <a:buFont typeface="Arial" panose="020B0604020202020204" pitchFamily="34" charset="0"/>
                        <a:buChar char="•"/>
                      </a:pPr>
                      <a:r>
                        <a:rPr lang="en-US" sz="1800" u="none" strike="noStrike" dirty="0">
                          <a:solidFill>
                            <a:schemeClr val="tx1">
                              <a:lumMod val="75000"/>
                              <a:lumOff val="25000"/>
                            </a:schemeClr>
                          </a:solidFill>
                          <a:effectLst/>
                        </a:rPr>
                        <a:t>Do not provide detailed simulation of PV installation</a:t>
                      </a:r>
                      <a:endParaRPr lang="lv-LV" sz="1800" u="none" strike="noStrike" dirty="0">
                        <a:solidFill>
                          <a:schemeClr val="tx1">
                            <a:lumMod val="75000"/>
                            <a:lumOff val="25000"/>
                          </a:schemeClr>
                        </a:solidFill>
                        <a:effectLst/>
                      </a:endParaRPr>
                    </a:p>
                    <a:p>
                      <a:pPr marL="285750" indent="-285750" algn="l" fontAlgn="b">
                        <a:buFont typeface="Arial" panose="020B0604020202020204" pitchFamily="34" charset="0"/>
                        <a:buChar char="•"/>
                      </a:pPr>
                      <a:r>
                        <a:rPr lang="en-US" sz="1800" u="none" strike="noStrike" dirty="0">
                          <a:solidFill>
                            <a:schemeClr val="tx1">
                              <a:lumMod val="75000"/>
                              <a:lumOff val="25000"/>
                            </a:schemeClr>
                          </a:solidFill>
                          <a:effectLst/>
                        </a:rPr>
                        <a:t>Usually free of charge</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tc>
                  <a:txBody>
                    <a:bodyPr/>
                    <a:lstStyle/>
                    <a:p>
                      <a:pPr marL="285750" indent="-285750" algn="l">
                        <a:buFont typeface="Arial" panose="020B0604020202020204" pitchFamily="34" charset="0"/>
                        <a:buChar char="•"/>
                      </a:pPr>
                      <a:r>
                        <a:rPr lang="en-GB" sz="1800" b="0" kern="1200" dirty="0">
                          <a:solidFill>
                            <a:schemeClr val="tx1">
                              <a:lumMod val="75000"/>
                              <a:lumOff val="25000"/>
                            </a:schemeClr>
                          </a:solidFill>
                          <a:effectLst/>
                          <a:latin typeface="+mn-lt"/>
                          <a:ea typeface="+mn-ea"/>
                          <a:cs typeface="+mn-cs"/>
                        </a:rPr>
                        <a:t>Photovoltaic Geographical Information System (PVGIS)</a:t>
                      </a:r>
                      <a:endParaRPr lang="lv-LV" sz="1800" b="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lv-LV" sz="1800" b="0" dirty="0">
                          <a:solidFill>
                            <a:schemeClr val="tx1">
                              <a:lumMod val="75000"/>
                              <a:lumOff val="25000"/>
                            </a:schemeClr>
                          </a:solidFill>
                        </a:rPr>
                        <a:t>GLOBAL SOLAR ATLAS</a:t>
                      </a:r>
                    </a:p>
                    <a:p>
                      <a:pPr marL="285750" indent="-285750" algn="l">
                        <a:buFont typeface="Arial" panose="020B0604020202020204" pitchFamily="34" charset="0"/>
                        <a:buChar char="•"/>
                      </a:pPr>
                      <a:r>
                        <a:rPr lang="lv-LV" sz="1800" b="0" dirty="0">
                          <a:solidFill>
                            <a:schemeClr val="tx1">
                              <a:lumMod val="75000"/>
                              <a:lumOff val="25000"/>
                            </a:schemeClr>
                          </a:solidFill>
                        </a:rPr>
                        <a:t>IRENA GIS </a:t>
                      </a:r>
                      <a:r>
                        <a:rPr lang="lv-LV" sz="1800" b="0" dirty="0" err="1">
                          <a:solidFill>
                            <a:schemeClr val="tx1">
                              <a:lumMod val="75000"/>
                              <a:lumOff val="25000"/>
                            </a:schemeClr>
                          </a:solidFill>
                        </a:rPr>
                        <a:t>tools</a:t>
                      </a:r>
                      <a:endParaRPr lang="lv-LV" sz="1800" b="0" dirty="0">
                        <a:solidFill>
                          <a:schemeClr val="tx1">
                            <a:lumMod val="75000"/>
                            <a:lumOff val="25000"/>
                          </a:schemeClr>
                        </a:solidFill>
                      </a:endParaRPr>
                    </a:p>
                  </a:txBody>
                  <a:tcPr marL="9525" marR="9525" marT="9525" marB="0" anchor="ctr"/>
                </a:tc>
                <a:extLst>
                  <a:ext uri="{0D108BD9-81ED-4DB2-BD59-A6C34878D82A}">
                    <a16:rowId xmlns:a16="http://schemas.microsoft.com/office/drawing/2014/main" val="2966796494"/>
                  </a:ext>
                </a:extLst>
              </a:tr>
              <a:tr h="1846556">
                <a:tc>
                  <a:txBody>
                    <a:bodyPr/>
                    <a:lstStyle/>
                    <a:p>
                      <a:pPr algn="ctr" fontAlgn="b"/>
                      <a:r>
                        <a:rPr lang="lv-LV" sz="1800" u="none" strike="noStrike" dirty="0">
                          <a:solidFill>
                            <a:schemeClr val="tx1">
                              <a:lumMod val="75000"/>
                              <a:lumOff val="25000"/>
                            </a:schemeClr>
                          </a:solidFill>
                          <a:effectLst/>
                        </a:rPr>
                        <a:t>2.</a:t>
                      </a:r>
                      <a:endParaRPr lang="lv-LV"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solidFill>
                            <a:schemeClr val="tx1">
                              <a:lumMod val="75000"/>
                              <a:lumOff val="25000"/>
                            </a:schemeClr>
                          </a:solidFill>
                          <a:effectLst/>
                        </a:rPr>
                        <a:t>Web/online-based simulation tools</a:t>
                      </a:r>
                      <a:endParaRPr lang="en-GB"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en-US" sz="1800" u="none" strike="noStrike" dirty="0">
                          <a:solidFill>
                            <a:schemeClr val="tx1">
                              <a:lumMod val="75000"/>
                              <a:lumOff val="25000"/>
                            </a:schemeClr>
                          </a:solidFill>
                          <a:effectLst/>
                        </a:rPr>
                        <a:t>Allow for designing and sizing PV systems on maps</a:t>
                      </a:r>
                      <a:r>
                        <a:rPr lang="lv-LV" sz="1800" u="none" strike="noStrike" dirty="0">
                          <a:solidFill>
                            <a:schemeClr val="tx1">
                              <a:lumMod val="75000"/>
                              <a:lumOff val="25000"/>
                            </a:schemeClr>
                          </a:solidFill>
                          <a:effectLst/>
                        </a:rPr>
                        <a:t> (</a:t>
                      </a:r>
                      <a:r>
                        <a:rPr lang="en-US" sz="1800" u="none" strike="noStrike" dirty="0">
                          <a:solidFill>
                            <a:schemeClr val="tx1">
                              <a:lumMod val="75000"/>
                              <a:lumOff val="25000"/>
                            </a:schemeClr>
                          </a:solidFill>
                          <a:effectLst/>
                        </a:rPr>
                        <a:t>Some include 3D support</a:t>
                      </a:r>
                      <a:r>
                        <a:rPr lang="lv-LV" sz="1800" u="none" strike="noStrike" dirty="0">
                          <a:solidFill>
                            <a:schemeClr val="tx1">
                              <a:lumMod val="75000"/>
                              <a:lumOff val="25000"/>
                            </a:schemeClr>
                          </a:solidFill>
                          <a:effectLst/>
                        </a:rPr>
                        <a:t>)</a:t>
                      </a:r>
                    </a:p>
                    <a:p>
                      <a:pPr marL="285750" indent="-285750" algn="l" fontAlgn="b">
                        <a:buFont typeface="Arial" panose="020B0604020202020204" pitchFamily="34" charset="0"/>
                        <a:buChar char="•"/>
                      </a:pPr>
                      <a:r>
                        <a:rPr lang="lv-LV" sz="1800" u="none" strike="noStrike" noProof="0" dirty="0" err="1">
                          <a:solidFill>
                            <a:schemeClr val="tx1">
                              <a:lumMod val="75000"/>
                              <a:lumOff val="25000"/>
                            </a:schemeClr>
                          </a:solidFill>
                          <a:effectLst/>
                        </a:rPr>
                        <a:t>Allow</a:t>
                      </a:r>
                      <a:r>
                        <a:rPr lang="en-US" sz="1800" u="none" strike="noStrike" dirty="0">
                          <a:solidFill>
                            <a:schemeClr val="tx1">
                              <a:lumMod val="75000"/>
                              <a:lumOff val="25000"/>
                            </a:schemeClr>
                          </a:solidFill>
                          <a:effectLst/>
                        </a:rPr>
                        <a:t> defining parameters of solar panels or selecting components from a database</a:t>
                      </a:r>
                      <a:endParaRPr lang="lv-LV" sz="1800" u="none" strike="noStrike" dirty="0">
                        <a:solidFill>
                          <a:schemeClr val="tx1">
                            <a:lumMod val="75000"/>
                            <a:lumOff val="25000"/>
                          </a:schemeClr>
                        </a:solidFill>
                        <a:effectLst/>
                      </a:endParaRPr>
                    </a:p>
                    <a:p>
                      <a:pPr marL="285750" indent="-285750" algn="l" fontAlgn="b">
                        <a:buFont typeface="Arial" panose="020B0604020202020204" pitchFamily="34" charset="0"/>
                        <a:buChar char="•"/>
                      </a:pPr>
                      <a:r>
                        <a:rPr lang="en-GB" sz="1800" u="none" strike="noStrike" noProof="0" dirty="0">
                          <a:solidFill>
                            <a:schemeClr val="tx1">
                              <a:lumMod val="75000"/>
                              <a:lumOff val="25000"/>
                            </a:schemeClr>
                          </a:solidFill>
                          <a:effectLst/>
                        </a:rPr>
                        <a:t>Some</a:t>
                      </a:r>
                      <a:r>
                        <a:rPr lang="lv-LV" sz="1800" u="none" strike="noStrike" dirty="0">
                          <a:solidFill>
                            <a:schemeClr val="tx1">
                              <a:lumMod val="75000"/>
                              <a:lumOff val="25000"/>
                            </a:schemeClr>
                          </a:solidFill>
                          <a:effectLst/>
                        </a:rPr>
                        <a:t> </a:t>
                      </a:r>
                      <a:r>
                        <a:rPr lang="en-US" sz="1800" u="none" strike="noStrike" dirty="0">
                          <a:solidFill>
                            <a:schemeClr val="tx1">
                              <a:lumMod val="75000"/>
                              <a:lumOff val="25000"/>
                            </a:schemeClr>
                          </a:solidFill>
                          <a:effectLst/>
                        </a:rPr>
                        <a:t>include pre-set load profiles to estimate more precise energy yield</a:t>
                      </a:r>
                      <a:endParaRPr lang="lv-LV" sz="1800" u="none" strike="noStrike" dirty="0">
                        <a:solidFill>
                          <a:schemeClr val="tx1">
                            <a:lumMod val="75000"/>
                            <a:lumOff val="25000"/>
                          </a:schemeClr>
                        </a:solidFill>
                        <a:effectLst/>
                      </a:endParaRPr>
                    </a:p>
                    <a:p>
                      <a:pPr marL="285750" indent="-285750" algn="l" fontAlgn="b">
                        <a:buFont typeface="Arial" panose="020B0604020202020204" pitchFamily="34" charset="0"/>
                        <a:buChar char="•"/>
                      </a:pPr>
                      <a:r>
                        <a:rPr lang="en-US" sz="1800" u="none" strike="noStrike" dirty="0">
                          <a:solidFill>
                            <a:schemeClr val="tx1">
                              <a:lumMod val="75000"/>
                              <a:lumOff val="25000"/>
                            </a:schemeClr>
                          </a:solidFill>
                          <a:effectLst/>
                        </a:rPr>
                        <a:t>Some are available free of charge, some as a free sample</a:t>
                      </a:r>
                      <a:r>
                        <a:rPr lang="lv-LV" sz="1800" u="none" strike="noStrike" dirty="0">
                          <a:solidFill>
                            <a:schemeClr val="tx1">
                              <a:lumMod val="75000"/>
                              <a:lumOff val="25000"/>
                            </a:schemeClr>
                          </a:solidFill>
                          <a:effectLst/>
                        </a:rPr>
                        <a:t> and</a:t>
                      </a:r>
                      <a:r>
                        <a:rPr lang="en-US" sz="1800" u="none" strike="noStrike" dirty="0">
                          <a:solidFill>
                            <a:schemeClr val="tx1">
                              <a:lumMod val="75000"/>
                              <a:lumOff val="25000"/>
                            </a:schemeClr>
                          </a:solidFill>
                          <a:effectLst/>
                        </a:rPr>
                        <a:t> some are available only for a charge</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tc>
                  <a:txBody>
                    <a:bodyPr/>
                    <a:lstStyle/>
                    <a:p>
                      <a:pPr marL="285750" indent="-285750" algn="l">
                        <a:buFont typeface="Arial" panose="020B0604020202020204" pitchFamily="34" charset="0"/>
                        <a:buChar char="•"/>
                      </a:pPr>
                      <a:r>
                        <a:rPr lang="en-GB" sz="1800" kern="1200" dirty="0">
                          <a:solidFill>
                            <a:schemeClr val="tx1">
                              <a:lumMod val="75000"/>
                              <a:lumOff val="25000"/>
                            </a:schemeClr>
                          </a:solidFill>
                          <a:effectLst/>
                          <a:latin typeface="+mn-lt"/>
                          <a:ea typeface="+mn-ea"/>
                          <a:cs typeface="+mn-cs"/>
                        </a:rPr>
                        <a:t>SISIFO</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err="1">
                          <a:solidFill>
                            <a:schemeClr val="tx1">
                              <a:lumMod val="75000"/>
                              <a:lumOff val="25000"/>
                            </a:schemeClr>
                          </a:solidFill>
                          <a:effectLst/>
                          <a:latin typeface="+mn-lt"/>
                          <a:ea typeface="+mn-ea"/>
                          <a:cs typeface="+mn-cs"/>
                        </a:rPr>
                        <a:t>HelioScope</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a:solidFill>
                            <a:schemeClr val="tx1">
                              <a:lumMod val="75000"/>
                              <a:lumOff val="25000"/>
                            </a:schemeClr>
                          </a:solidFill>
                          <a:effectLst/>
                          <a:latin typeface="+mn-lt"/>
                          <a:ea typeface="+mn-ea"/>
                          <a:cs typeface="+mn-cs"/>
                        </a:rPr>
                        <a:t>SOLARGIS</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a:solidFill>
                            <a:schemeClr val="tx1">
                              <a:lumMod val="75000"/>
                              <a:lumOff val="25000"/>
                            </a:schemeClr>
                          </a:solidFill>
                          <a:effectLst/>
                          <a:latin typeface="+mn-lt"/>
                          <a:ea typeface="+mn-ea"/>
                          <a:cs typeface="+mn-cs"/>
                        </a:rPr>
                        <a:t>PVP calculator</a:t>
                      </a:r>
                      <a:endParaRPr lang="lv-LV" sz="1800" b="0" dirty="0">
                        <a:solidFill>
                          <a:schemeClr val="tx1">
                            <a:lumMod val="75000"/>
                            <a:lumOff val="25000"/>
                          </a:schemeClr>
                        </a:solidFill>
                      </a:endParaRPr>
                    </a:p>
                  </a:txBody>
                  <a:tcPr marL="9525" marR="9525" marT="9525" marB="0" anchor="ctr"/>
                </a:tc>
                <a:extLst>
                  <a:ext uri="{0D108BD9-81ED-4DB2-BD59-A6C34878D82A}">
                    <a16:rowId xmlns:a16="http://schemas.microsoft.com/office/drawing/2014/main" val="1101259488"/>
                  </a:ext>
                </a:extLst>
              </a:tr>
              <a:tr h="2109048">
                <a:tc>
                  <a:txBody>
                    <a:bodyPr/>
                    <a:lstStyle/>
                    <a:p>
                      <a:pPr algn="ctr" fontAlgn="b"/>
                      <a:r>
                        <a:rPr lang="lv-LV" sz="1800" b="0" i="0" u="none" strike="noStrike" dirty="0">
                          <a:solidFill>
                            <a:schemeClr val="tx1">
                              <a:lumMod val="75000"/>
                              <a:lumOff val="25000"/>
                            </a:schemeClr>
                          </a:solidFill>
                          <a:effectLst/>
                          <a:latin typeface="Calibri" panose="020F0502020204030204" pitchFamily="34" charset="0"/>
                        </a:rPr>
                        <a:t>3.</a:t>
                      </a:r>
                    </a:p>
                  </a:txBody>
                  <a:tcPr marL="9525" marR="9525" marT="9525" marB="0" anchor="ctr"/>
                </a:tc>
                <a:tc>
                  <a:txBody>
                    <a:bodyPr/>
                    <a:lstStyle/>
                    <a:p>
                      <a:pPr algn="ctr" fontAlgn="b"/>
                      <a:r>
                        <a:rPr lang="lv-LV" sz="1800" b="0" i="0" u="none" strike="noStrike" dirty="0">
                          <a:solidFill>
                            <a:schemeClr val="tx1">
                              <a:lumMod val="75000"/>
                              <a:lumOff val="25000"/>
                            </a:schemeClr>
                          </a:solidFill>
                          <a:effectLst/>
                          <a:latin typeface="Calibri" panose="020F0502020204030204" pitchFamily="34" charset="0"/>
                        </a:rPr>
                        <a:t>D</a:t>
                      </a:r>
                      <a:r>
                        <a:rPr lang="en-GB" sz="1800" b="0" i="0" u="none" strike="noStrike" dirty="0" err="1">
                          <a:solidFill>
                            <a:schemeClr val="tx1">
                              <a:lumMod val="75000"/>
                              <a:lumOff val="25000"/>
                            </a:schemeClr>
                          </a:solidFill>
                          <a:effectLst/>
                          <a:latin typeface="Calibri" panose="020F0502020204030204" pitchFamily="34" charset="0"/>
                        </a:rPr>
                        <a:t>ownloadable</a:t>
                      </a:r>
                      <a:r>
                        <a:rPr lang="en-GB" sz="1800" b="0" i="0" u="none" strike="noStrike" dirty="0">
                          <a:solidFill>
                            <a:schemeClr val="tx1">
                              <a:lumMod val="75000"/>
                              <a:lumOff val="25000"/>
                            </a:schemeClr>
                          </a:solidFill>
                          <a:effectLst/>
                          <a:latin typeface="Calibri" panose="020F0502020204030204" pitchFamily="34" charset="0"/>
                        </a:rPr>
                        <a:t> simulation software</a:t>
                      </a:r>
                    </a:p>
                  </a:txBody>
                  <a:tcPr marL="9525" marR="9525" marT="9525" marB="0" anchor="ctr"/>
                </a:tc>
                <a:tc>
                  <a:txBody>
                    <a:bodyPr/>
                    <a:lstStyle/>
                    <a:p>
                      <a:pPr marL="285750" indent="-285750" algn="l" fontAlgn="b">
                        <a:buFont typeface="Arial" panose="020B0604020202020204" pitchFamily="34" charset="0"/>
                        <a:buChar char="•"/>
                      </a:pPr>
                      <a:r>
                        <a:rPr lang="lv-LV" sz="1800" b="0" i="0" u="none" strike="noStrike" dirty="0">
                          <a:solidFill>
                            <a:schemeClr val="tx1">
                              <a:lumMod val="75000"/>
                              <a:lumOff val="25000"/>
                            </a:schemeClr>
                          </a:solidFill>
                          <a:effectLst/>
                          <a:latin typeface="Calibri" panose="020F0502020204030204" pitchFamily="34" charset="0"/>
                        </a:rPr>
                        <a:t>O</a:t>
                      </a:r>
                      <a:r>
                        <a:rPr lang="en-US" sz="1800" b="0" i="0" u="none" strike="noStrike" dirty="0" err="1">
                          <a:solidFill>
                            <a:schemeClr val="tx1">
                              <a:lumMod val="75000"/>
                              <a:lumOff val="25000"/>
                            </a:schemeClr>
                          </a:solidFill>
                          <a:effectLst/>
                          <a:latin typeface="Calibri" panose="020F0502020204030204" pitchFamily="34" charset="0"/>
                        </a:rPr>
                        <a:t>ften</a:t>
                      </a:r>
                      <a:r>
                        <a:rPr lang="en-US" sz="1800" b="0" i="0" u="none" strike="noStrike" dirty="0">
                          <a:solidFill>
                            <a:schemeClr val="tx1">
                              <a:lumMod val="75000"/>
                              <a:lumOff val="25000"/>
                            </a:schemeClr>
                          </a:solidFill>
                          <a:effectLst/>
                          <a:latin typeface="Calibri" panose="020F0502020204030204" pitchFamily="34" charset="0"/>
                        </a:rPr>
                        <a:t> provides the most precise estimation of solar energy yield</a:t>
                      </a:r>
                      <a:endParaRPr lang="lv-LV" sz="1800" b="0" i="0" u="none" strike="noStrike" dirty="0">
                        <a:solidFill>
                          <a:schemeClr val="tx1">
                            <a:lumMod val="75000"/>
                            <a:lumOff val="25000"/>
                          </a:schemeClr>
                        </a:solidFill>
                        <a:effectLst/>
                        <a:latin typeface="Calibri" panose="020F0502020204030204" pitchFamily="34" charset="0"/>
                      </a:endParaRPr>
                    </a:p>
                    <a:p>
                      <a:pPr marL="285750" indent="-285750" algn="l" fontAlgn="b">
                        <a:buFont typeface="Arial" panose="020B0604020202020204" pitchFamily="34" charset="0"/>
                        <a:buChar char="•"/>
                      </a:pPr>
                      <a:r>
                        <a:rPr lang="en-US" sz="1800" b="0" i="0" u="none" strike="noStrike" dirty="0">
                          <a:solidFill>
                            <a:schemeClr val="tx1">
                              <a:lumMod val="75000"/>
                              <a:lumOff val="25000"/>
                            </a:schemeClr>
                          </a:solidFill>
                          <a:effectLst/>
                          <a:latin typeface="Calibri" panose="020F0502020204030204" pitchFamily="34" charset="0"/>
                        </a:rPr>
                        <a:t>Usually includes map or GIS support</a:t>
                      </a:r>
                      <a:r>
                        <a:rPr lang="lv-LV" sz="1800" b="0" i="0" u="none" strike="noStrike" dirty="0">
                          <a:solidFill>
                            <a:schemeClr val="tx1">
                              <a:lumMod val="75000"/>
                              <a:lumOff val="25000"/>
                            </a:schemeClr>
                          </a:solidFill>
                          <a:effectLst/>
                          <a:latin typeface="Calibri" panose="020F0502020204030204" pitchFamily="34" charset="0"/>
                        </a:rPr>
                        <a:t>, </a:t>
                      </a:r>
                      <a:r>
                        <a:rPr lang="en-US" sz="1800" b="0" i="0" u="none" strike="noStrike" dirty="0">
                          <a:solidFill>
                            <a:schemeClr val="tx1">
                              <a:lumMod val="75000"/>
                              <a:lumOff val="25000"/>
                            </a:schemeClr>
                          </a:solidFill>
                          <a:effectLst/>
                          <a:latin typeface="Calibri" panose="020F0502020204030204" pitchFamily="34" charset="0"/>
                        </a:rPr>
                        <a:t>PV sizing, component database, load profile database and 3D support</a:t>
                      </a:r>
                      <a:endParaRPr lang="lv-LV" sz="1800" b="0" i="0" u="none" strike="noStrike" dirty="0">
                        <a:solidFill>
                          <a:schemeClr val="tx1">
                            <a:lumMod val="75000"/>
                            <a:lumOff val="25000"/>
                          </a:schemeClr>
                        </a:solidFill>
                        <a:effectLst/>
                        <a:latin typeface="Calibri" panose="020F0502020204030204" pitchFamily="34" charset="0"/>
                      </a:endParaRPr>
                    </a:p>
                    <a:p>
                      <a:pPr marL="285750" indent="-285750" algn="l" fontAlgn="b">
                        <a:buFont typeface="Arial" panose="020B0604020202020204" pitchFamily="34" charset="0"/>
                        <a:buChar char="•"/>
                      </a:pPr>
                      <a:r>
                        <a:rPr lang="en-US" sz="1800" b="0" i="0" u="none" strike="noStrike" dirty="0">
                          <a:solidFill>
                            <a:schemeClr val="tx1">
                              <a:lumMod val="75000"/>
                              <a:lumOff val="25000"/>
                            </a:schemeClr>
                          </a:solidFill>
                          <a:effectLst/>
                          <a:latin typeface="Calibri" panose="020F0502020204030204" pitchFamily="34" charset="0"/>
                        </a:rPr>
                        <a:t>Usually available only for a charge</a:t>
                      </a:r>
                      <a:endParaRPr lang="lv-LV" sz="1800" b="0" i="0" u="none" strike="noStrike" dirty="0">
                        <a:solidFill>
                          <a:schemeClr val="tx1">
                            <a:lumMod val="75000"/>
                            <a:lumOff val="25000"/>
                          </a:schemeClr>
                        </a:solidFill>
                        <a:effectLst/>
                        <a:latin typeface="Calibri" panose="020F0502020204030204" pitchFamily="34" charset="0"/>
                      </a:endParaRPr>
                    </a:p>
                    <a:p>
                      <a:pPr marL="285750" indent="-285750" algn="l" fontAlgn="b">
                        <a:buFont typeface="Arial" panose="020B0604020202020204" pitchFamily="34" charset="0"/>
                        <a:buChar char="•"/>
                      </a:pPr>
                      <a:r>
                        <a:rPr lang="lv-LV" sz="1800" b="0" i="0" u="none" strike="noStrike" dirty="0">
                          <a:solidFill>
                            <a:schemeClr val="tx1">
                              <a:lumMod val="75000"/>
                              <a:lumOff val="25000"/>
                            </a:schemeClr>
                          </a:solidFill>
                          <a:effectLst/>
                          <a:latin typeface="Calibri" panose="020F0502020204030204" pitchFamily="34" charset="0"/>
                        </a:rPr>
                        <a:t>A</a:t>
                      </a:r>
                      <a:r>
                        <a:rPr lang="en-US" sz="1800" b="0" i="0" u="none" strike="noStrike" dirty="0">
                          <a:solidFill>
                            <a:schemeClr val="tx1">
                              <a:lumMod val="75000"/>
                              <a:lumOff val="25000"/>
                            </a:schemeClr>
                          </a:solidFill>
                          <a:effectLst/>
                          <a:latin typeface="Calibri" panose="020F0502020204030204" pitchFamily="34" charset="0"/>
                        </a:rPr>
                        <a:t> certain level of expertise and knowledge is required in order to use it</a:t>
                      </a:r>
                    </a:p>
                  </a:txBody>
                  <a:tcPr marL="9525" marR="9525" marT="9525" marB="0" anchor="ctr"/>
                </a:tc>
                <a:tc>
                  <a:txBody>
                    <a:bodyPr/>
                    <a:lstStyle/>
                    <a:p>
                      <a:pPr marL="285750" indent="-285750" algn="l">
                        <a:buFont typeface="Arial" panose="020B0604020202020204" pitchFamily="34" charset="0"/>
                        <a:buChar char="•"/>
                      </a:pPr>
                      <a:r>
                        <a:rPr lang="en-GB" sz="1800" kern="1200" dirty="0">
                          <a:solidFill>
                            <a:schemeClr val="tx1">
                              <a:lumMod val="75000"/>
                              <a:lumOff val="25000"/>
                            </a:schemeClr>
                          </a:solidFill>
                          <a:effectLst/>
                          <a:latin typeface="+mn-lt"/>
                          <a:ea typeface="+mn-ea"/>
                          <a:cs typeface="+mn-cs"/>
                        </a:rPr>
                        <a:t>PV*SOL</a:t>
                      </a:r>
                      <a:endParaRPr lang="lv-LV" sz="1800" b="0" dirty="0">
                        <a:solidFill>
                          <a:schemeClr val="tx1">
                            <a:lumMod val="75000"/>
                            <a:lumOff val="25000"/>
                          </a:schemeClr>
                        </a:solidFill>
                      </a:endParaRPr>
                    </a:p>
                    <a:p>
                      <a:pPr marL="285750" indent="-285750" algn="l">
                        <a:buFont typeface="Arial" panose="020B0604020202020204" pitchFamily="34" charset="0"/>
                        <a:buChar char="•"/>
                      </a:pPr>
                      <a:r>
                        <a:rPr lang="en-GB" sz="1800" kern="1200" dirty="0" err="1">
                          <a:solidFill>
                            <a:schemeClr val="tx1">
                              <a:lumMod val="75000"/>
                              <a:lumOff val="25000"/>
                            </a:schemeClr>
                          </a:solidFill>
                          <a:effectLst/>
                          <a:latin typeface="+mn-lt"/>
                          <a:ea typeface="+mn-ea"/>
                          <a:cs typeface="+mn-cs"/>
                        </a:rPr>
                        <a:t>PVComplete</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err="1">
                          <a:solidFill>
                            <a:schemeClr val="tx1">
                              <a:lumMod val="75000"/>
                              <a:lumOff val="25000"/>
                            </a:schemeClr>
                          </a:solidFill>
                          <a:effectLst/>
                          <a:latin typeface="+mn-lt"/>
                          <a:ea typeface="+mn-ea"/>
                          <a:cs typeface="+mn-cs"/>
                        </a:rPr>
                        <a:t>iDistributedPV</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err="1">
                          <a:solidFill>
                            <a:schemeClr val="tx1">
                              <a:lumMod val="75000"/>
                              <a:lumOff val="25000"/>
                            </a:schemeClr>
                          </a:solidFill>
                          <a:effectLst/>
                          <a:latin typeface="+mn-lt"/>
                          <a:ea typeface="+mn-ea"/>
                          <a:cs typeface="+mn-cs"/>
                        </a:rPr>
                        <a:t>Pvsyst</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err="1">
                          <a:solidFill>
                            <a:schemeClr val="tx1">
                              <a:lumMod val="75000"/>
                              <a:lumOff val="25000"/>
                            </a:schemeClr>
                          </a:solidFill>
                          <a:effectLst/>
                          <a:latin typeface="+mn-lt"/>
                          <a:ea typeface="+mn-ea"/>
                          <a:cs typeface="+mn-cs"/>
                        </a:rPr>
                        <a:t>BlueSol</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a:solidFill>
                            <a:schemeClr val="tx1">
                              <a:lumMod val="75000"/>
                              <a:lumOff val="25000"/>
                            </a:schemeClr>
                          </a:solidFill>
                          <a:effectLst/>
                          <a:latin typeface="+mn-lt"/>
                          <a:ea typeface="+mn-ea"/>
                          <a:cs typeface="+mn-cs"/>
                        </a:rPr>
                        <a:t>POLYSUN</a:t>
                      </a:r>
                      <a:endParaRPr lang="lv-LV" sz="1800" kern="1200" dirty="0">
                        <a:solidFill>
                          <a:schemeClr val="tx1">
                            <a:lumMod val="75000"/>
                            <a:lumOff val="25000"/>
                          </a:schemeClr>
                        </a:solidFill>
                        <a:effectLst/>
                        <a:latin typeface="+mn-lt"/>
                        <a:ea typeface="+mn-ea"/>
                        <a:cs typeface="+mn-cs"/>
                      </a:endParaRPr>
                    </a:p>
                    <a:p>
                      <a:pPr marL="285750" indent="-285750" algn="l">
                        <a:buFont typeface="Arial" panose="020B0604020202020204" pitchFamily="34" charset="0"/>
                        <a:buChar char="•"/>
                      </a:pPr>
                      <a:r>
                        <a:rPr lang="en-GB" sz="1800" kern="1200" dirty="0">
                          <a:solidFill>
                            <a:schemeClr val="tx1">
                              <a:lumMod val="75000"/>
                              <a:lumOff val="25000"/>
                            </a:schemeClr>
                          </a:solidFill>
                          <a:effectLst/>
                          <a:latin typeface="+mn-lt"/>
                          <a:ea typeface="+mn-ea"/>
                          <a:cs typeface="+mn-cs"/>
                        </a:rPr>
                        <a:t>Solar Pro</a:t>
                      </a:r>
                      <a:endParaRPr lang="lv-LV" sz="1800" b="0" dirty="0">
                        <a:solidFill>
                          <a:schemeClr val="tx1">
                            <a:lumMod val="75000"/>
                            <a:lumOff val="25000"/>
                          </a:schemeClr>
                        </a:solidFill>
                      </a:endParaRPr>
                    </a:p>
                    <a:p>
                      <a:pPr marL="285750" indent="-285750" algn="l" fontAlgn="b">
                        <a:buFont typeface="Arial" panose="020B0604020202020204" pitchFamily="34" charset="0"/>
                        <a:buChar char="•"/>
                      </a:pP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3371244"/>
                  </a:ext>
                </a:extLst>
              </a:tr>
            </a:tbl>
          </a:graphicData>
        </a:graphic>
      </p:graphicFrame>
    </p:spTree>
    <p:extLst>
      <p:ext uri="{BB962C8B-B14F-4D97-AF65-F5344CB8AC3E}">
        <p14:creationId xmlns:p14="http://schemas.microsoft.com/office/powerpoint/2010/main" val="178229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FE5F-1A06-4116-BF83-C16350F6FF8E}"/>
              </a:ext>
            </a:extLst>
          </p:cNvPr>
          <p:cNvSpPr>
            <a:spLocks noGrp="1"/>
          </p:cNvSpPr>
          <p:nvPr>
            <p:ph type="title"/>
          </p:nvPr>
        </p:nvSpPr>
        <p:spPr>
          <a:xfrm>
            <a:off x="607423" y="644781"/>
            <a:ext cx="10058400" cy="906433"/>
          </a:xfrm>
        </p:spPr>
        <p:txBody>
          <a:bodyPr>
            <a:normAutofit fontScale="90000"/>
          </a:bodyPr>
          <a:lstStyle/>
          <a:p>
            <a:r>
              <a:rPr lang="lv-LV" sz="4000" dirty="0">
                <a:solidFill>
                  <a:schemeClr val="tx1">
                    <a:lumMod val="85000"/>
                    <a:lumOff val="15000"/>
                  </a:schemeClr>
                </a:solidFill>
              </a:rPr>
              <a:t>PV </a:t>
            </a:r>
            <a:r>
              <a:rPr lang="lv-LV" sz="4000" dirty="0" err="1">
                <a:solidFill>
                  <a:schemeClr val="tx1">
                    <a:lumMod val="85000"/>
                    <a:lumOff val="15000"/>
                  </a:schemeClr>
                </a:solidFill>
              </a:rPr>
              <a:t>panels</a:t>
            </a:r>
            <a:br>
              <a:rPr lang="lv-LV" sz="3200" dirty="0">
                <a:solidFill>
                  <a:schemeClr val="tx1">
                    <a:lumMod val="85000"/>
                    <a:lumOff val="15000"/>
                  </a:schemeClr>
                </a:solidFill>
              </a:rPr>
            </a:br>
            <a:endParaRPr lang="lv-LV" sz="3100" dirty="0">
              <a:solidFill>
                <a:schemeClr val="tx1">
                  <a:lumMod val="85000"/>
                  <a:lumOff val="15000"/>
                </a:schemeClr>
              </a:solidFill>
            </a:endParaRPr>
          </a:p>
        </p:txBody>
      </p:sp>
      <p:pic>
        <p:nvPicPr>
          <p:cNvPr id="5" name="Picture 4">
            <a:extLst>
              <a:ext uri="{FF2B5EF4-FFF2-40B4-BE49-F238E27FC236}">
                <a16:creationId xmlns:a16="http://schemas.microsoft.com/office/drawing/2014/main" id="{5F99A48D-2CEE-4A8F-9BE3-144131E7DC49}"/>
              </a:ext>
            </a:extLst>
          </p:cNvPr>
          <p:cNvPicPr>
            <a:picLocks noChangeAspect="1"/>
          </p:cNvPicPr>
          <p:nvPr/>
        </p:nvPicPr>
        <p:blipFill>
          <a:blip r:embed="rId3"/>
          <a:stretch>
            <a:fillRect/>
          </a:stretch>
        </p:blipFill>
        <p:spPr>
          <a:xfrm>
            <a:off x="5852639" y="1797678"/>
            <a:ext cx="4666667" cy="4314286"/>
          </a:xfrm>
          <a:prstGeom prst="rect">
            <a:avLst/>
          </a:prstGeom>
        </p:spPr>
      </p:pic>
      <p:cxnSp>
        <p:nvCxnSpPr>
          <p:cNvPr id="10" name="Straight Connector 9">
            <a:extLst>
              <a:ext uri="{FF2B5EF4-FFF2-40B4-BE49-F238E27FC236}">
                <a16:creationId xmlns:a16="http://schemas.microsoft.com/office/drawing/2014/main" id="{94C2A323-9A78-44C0-A798-871DFF0D9A58}"/>
              </a:ext>
            </a:extLst>
          </p:cNvPr>
          <p:cNvCxnSpPr>
            <a:cxnSpLocks/>
          </p:cNvCxnSpPr>
          <p:nvPr/>
        </p:nvCxnSpPr>
        <p:spPr>
          <a:xfrm>
            <a:off x="9323692" y="4365104"/>
            <a:ext cx="484699" cy="54470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D89FBE-4C7D-45CD-85F3-1488DBFBE8D6}"/>
              </a:ext>
            </a:extLst>
          </p:cNvPr>
          <p:cNvCxnSpPr/>
          <p:nvPr/>
        </p:nvCxnSpPr>
        <p:spPr>
          <a:xfrm>
            <a:off x="8872287" y="4897829"/>
            <a:ext cx="484699" cy="54470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92DDDB-B9D1-4287-B341-CDF25E485FD2}"/>
              </a:ext>
            </a:extLst>
          </p:cNvPr>
          <p:cNvCxnSpPr/>
          <p:nvPr/>
        </p:nvCxnSpPr>
        <p:spPr>
          <a:xfrm>
            <a:off x="8387588" y="5451424"/>
            <a:ext cx="484699" cy="54470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99A5AB-DBD2-448E-9B2E-39CC1E4087D4}"/>
              </a:ext>
            </a:extLst>
          </p:cNvPr>
          <p:cNvCxnSpPr/>
          <p:nvPr/>
        </p:nvCxnSpPr>
        <p:spPr>
          <a:xfrm>
            <a:off x="5062555" y="4343332"/>
            <a:ext cx="1283479" cy="470269"/>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74923AC-BD73-47D6-8F90-E4B5E43183FC}"/>
              </a:ext>
            </a:extLst>
          </p:cNvPr>
          <p:cNvSpPr/>
          <p:nvPr/>
        </p:nvSpPr>
        <p:spPr>
          <a:xfrm>
            <a:off x="2103535" y="2807739"/>
            <a:ext cx="2959020" cy="3071186"/>
          </a:xfrm>
          <a:prstGeom prst="ellipse">
            <a:avLst/>
          </a:prstGeom>
          <a:gradFill flip="none" rotWithShape="1">
            <a:gsLst>
              <a:gs pos="0">
                <a:schemeClr val="accent1">
                  <a:lumMod val="5000"/>
                  <a:lumOff val="95000"/>
                </a:schemeClr>
              </a:gs>
              <a:gs pos="86000">
                <a:schemeClr val="accent1"/>
              </a:gs>
              <a:gs pos="100000">
                <a:schemeClr val="accent1"/>
              </a:gs>
              <a:gs pos="100000">
                <a:schemeClr val="accent1"/>
              </a:gs>
            </a:gsLst>
            <a:path path="circle">
              <a:fillToRect l="50000" t="50000" r="50000" b="50000"/>
            </a:path>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sp>
        <p:nvSpPr>
          <p:cNvPr id="15" name="Rectangle 14">
            <a:extLst>
              <a:ext uri="{FF2B5EF4-FFF2-40B4-BE49-F238E27FC236}">
                <a16:creationId xmlns:a16="http://schemas.microsoft.com/office/drawing/2014/main" id="{D5D39571-0743-49E5-B3FA-585B10E29FA7}"/>
              </a:ext>
            </a:extLst>
          </p:cNvPr>
          <p:cNvSpPr/>
          <p:nvPr/>
        </p:nvSpPr>
        <p:spPr>
          <a:xfrm>
            <a:off x="2384974" y="3861048"/>
            <a:ext cx="2376264" cy="4822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sp>
        <p:nvSpPr>
          <p:cNvPr id="16" name="Rectangle 15">
            <a:extLst>
              <a:ext uri="{FF2B5EF4-FFF2-40B4-BE49-F238E27FC236}">
                <a16:creationId xmlns:a16="http://schemas.microsoft.com/office/drawing/2014/main" id="{4EFBB020-6D98-420A-9D5F-220A45CF05B1}"/>
              </a:ext>
            </a:extLst>
          </p:cNvPr>
          <p:cNvSpPr/>
          <p:nvPr/>
        </p:nvSpPr>
        <p:spPr>
          <a:xfrm>
            <a:off x="2394913" y="4473960"/>
            <a:ext cx="2376264" cy="482284"/>
          </a:xfrm>
          <a:prstGeom prst="rect">
            <a:avLst/>
          </a:prstGeom>
          <a:solidFill>
            <a:srgbClr val="909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cxnSp>
        <p:nvCxnSpPr>
          <p:cNvPr id="17" name="Straight Arrow Connector 16">
            <a:extLst>
              <a:ext uri="{FF2B5EF4-FFF2-40B4-BE49-F238E27FC236}">
                <a16:creationId xmlns:a16="http://schemas.microsoft.com/office/drawing/2014/main" id="{B66C1B71-84C8-4721-9FA0-13E7F343AE97}"/>
              </a:ext>
            </a:extLst>
          </p:cNvPr>
          <p:cNvCxnSpPr/>
          <p:nvPr/>
        </p:nvCxnSpPr>
        <p:spPr>
          <a:xfrm>
            <a:off x="2263957" y="3353141"/>
            <a:ext cx="1058658" cy="985311"/>
          </a:xfrm>
          <a:prstGeom prst="straightConnector1">
            <a:avLst/>
          </a:prstGeom>
          <a:ln w="762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5AEF766-D6EA-4708-B0EF-BDE96B7E0043}"/>
              </a:ext>
            </a:extLst>
          </p:cNvPr>
          <p:cNvSpPr/>
          <p:nvPr/>
        </p:nvSpPr>
        <p:spPr>
          <a:xfrm>
            <a:off x="3332350" y="4090303"/>
            <a:ext cx="252000" cy="252000"/>
          </a:xfrm>
          <a:prstGeom prst="ellipse">
            <a:avLst/>
          </a:pr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lIns="36000" tIns="0" rIns="36000" bIns="108000" rtlCol="0" anchor="ctr"/>
          <a:lstStyle/>
          <a:p>
            <a:pPr algn="ctr"/>
            <a:r>
              <a:rPr lang="lv-LV" sz="3200" b="1" dirty="0">
                <a:solidFill>
                  <a:schemeClr val="tx1">
                    <a:lumMod val="85000"/>
                    <a:lumOff val="15000"/>
                  </a:schemeClr>
                </a:solidFill>
              </a:rPr>
              <a:t>-</a:t>
            </a:r>
            <a:endParaRPr lang="en-GB" b="1" dirty="0">
              <a:solidFill>
                <a:schemeClr val="tx1">
                  <a:lumMod val="85000"/>
                  <a:lumOff val="15000"/>
                </a:schemeClr>
              </a:solidFill>
            </a:endParaRPr>
          </a:p>
        </p:txBody>
      </p:sp>
      <p:sp>
        <p:nvSpPr>
          <p:cNvPr id="19" name="Oval 18">
            <a:extLst>
              <a:ext uri="{FF2B5EF4-FFF2-40B4-BE49-F238E27FC236}">
                <a16:creationId xmlns:a16="http://schemas.microsoft.com/office/drawing/2014/main" id="{5A6C9AB9-D143-4586-9A05-9451F62FAB9C}"/>
              </a:ext>
            </a:extLst>
          </p:cNvPr>
          <p:cNvSpPr/>
          <p:nvPr/>
        </p:nvSpPr>
        <p:spPr>
          <a:xfrm>
            <a:off x="3553635" y="3888965"/>
            <a:ext cx="252000" cy="252000"/>
          </a:xfrm>
          <a:prstGeom prst="ellipse">
            <a:avLst/>
          </a:pr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lIns="36000" tIns="0" rIns="36000" bIns="108000" rtlCol="0" anchor="ctr"/>
          <a:lstStyle/>
          <a:p>
            <a:pPr algn="ctr"/>
            <a:r>
              <a:rPr lang="lv-LV" sz="3200" b="1" dirty="0">
                <a:solidFill>
                  <a:schemeClr val="tx1">
                    <a:lumMod val="85000"/>
                    <a:lumOff val="15000"/>
                  </a:schemeClr>
                </a:solidFill>
              </a:rPr>
              <a:t>-</a:t>
            </a:r>
            <a:endParaRPr lang="en-GB" b="1" dirty="0">
              <a:solidFill>
                <a:schemeClr val="tx1">
                  <a:lumMod val="85000"/>
                  <a:lumOff val="15000"/>
                </a:schemeClr>
              </a:solidFill>
            </a:endParaRPr>
          </a:p>
        </p:txBody>
      </p:sp>
      <p:cxnSp>
        <p:nvCxnSpPr>
          <p:cNvPr id="20" name="Straight Arrow Connector 19">
            <a:extLst>
              <a:ext uri="{FF2B5EF4-FFF2-40B4-BE49-F238E27FC236}">
                <a16:creationId xmlns:a16="http://schemas.microsoft.com/office/drawing/2014/main" id="{993D7EBD-00A0-43EA-BA6B-C564182D0C88}"/>
              </a:ext>
            </a:extLst>
          </p:cNvPr>
          <p:cNvCxnSpPr>
            <a:stCxn id="15" idx="2"/>
          </p:cNvCxnSpPr>
          <p:nvPr/>
        </p:nvCxnSpPr>
        <p:spPr>
          <a:xfrm flipV="1">
            <a:off x="3573106" y="3914238"/>
            <a:ext cx="494922" cy="4290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8A60B4-904F-488D-BD47-B48213583EA6}"/>
              </a:ext>
            </a:extLst>
          </p:cNvPr>
          <p:cNvCxnSpPr>
            <a:stCxn id="24" idx="2"/>
          </p:cNvCxnSpPr>
          <p:nvPr/>
        </p:nvCxnSpPr>
        <p:spPr>
          <a:xfrm>
            <a:off x="3573106" y="4473960"/>
            <a:ext cx="494922" cy="43585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7E162BE-AE19-4993-AD12-DB792317DCB9}"/>
              </a:ext>
            </a:extLst>
          </p:cNvPr>
          <p:cNvSpPr/>
          <p:nvPr/>
        </p:nvSpPr>
        <p:spPr>
          <a:xfrm>
            <a:off x="3337337" y="4478588"/>
            <a:ext cx="252000" cy="252000"/>
          </a:xfrm>
          <a:prstGeom prst="ellipse">
            <a:avLst/>
          </a:prstGeom>
          <a:solidFill>
            <a:schemeClr val="accent4"/>
          </a:solidFill>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lIns="36000" tIns="0" rIns="36000" bIns="36000" rtlCol="0" anchor="ctr"/>
          <a:lstStyle/>
          <a:p>
            <a:pPr algn="ctr"/>
            <a:r>
              <a:rPr lang="lv-LV" sz="2000" b="1" dirty="0">
                <a:solidFill>
                  <a:schemeClr val="tx1">
                    <a:lumMod val="85000"/>
                    <a:lumOff val="15000"/>
                  </a:schemeClr>
                </a:solidFill>
              </a:rPr>
              <a:t>+</a:t>
            </a:r>
            <a:endParaRPr lang="en-GB" b="1" dirty="0">
              <a:solidFill>
                <a:schemeClr val="tx1">
                  <a:lumMod val="85000"/>
                  <a:lumOff val="15000"/>
                </a:schemeClr>
              </a:solidFill>
            </a:endParaRPr>
          </a:p>
        </p:txBody>
      </p:sp>
      <p:sp>
        <p:nvSpPr>
          <p:cNvPr id="23" name="Oval 22">
            <a:extLst>
              <a:ext uri="{FF2B5EF4-FFF2-40B4-BE49-F238E27FC236}">
                <a16:creationId xmlns:a16="http://schemas.microsoft.com/office/drawing/2014/main" id="{E5AAB6E6-BD07-4B61-983C-FEEFD6BABEEF}"/>
              </a:ext>
            </a:extLst>
          </p:cNvPr>
          <p:cNvSpPr/>
          <p:nvPr/>
        </p:nvSpPr>
        <p:spPr>
          <a:xfrm>
            <a:off x="3553221" y="4677514"/>
            <a:ext cx="252000" cy="252000"/>
          </a:xfrm>
          <a:prstGeom prst="ellipse">
            <a:avLst/>
          </a:prstGeom>
          <a:solidFill>
            <a:schemeClr val="accent4"/>
          </a:solidFill>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lIns="36000" tIns="0" rIns="36000" bIns="36000" rtlCol="0" anchor="ctr"/>
          <a:lstStyle/>
          <a:p>
            <a:pPr algn="ctr"/>
            <a:r>
              <a:rPr lang="lv-LV" sz="2000" b="1" dirty="0">
                <a:solidFill>
                  <a:schemeClr val="tx1">
                    <a:lumMod val="85000"/>
                    <a:lumOff val="15000"/>
                  </a:schemeClr>
                </a:solidFill>
              </a:rPr>
              <a:t>+</a:t>
            </a:r>
            <a:endParaRPr lang="en-GB" b="1" dirty="0">
              <a:solidFill>
                <a:schemeClr val="tx1">
                  <a:lumMod val="85000"/>
                  <a:lumOff val="15000"/>
                </a:schemeClr>
              </a:solidFill>
            </a:endParaRPr>
          </a:p>
        </p:txBody>
      </p:sp>
      <p:sp>
        <p:nvSpPr>
          <p:cNvPr id="24" name="Rectangle 23">
            <a:extLst>
              <a:ext uri="{FF2B5EF4-FFF2-40B4-BE49-F238E27FC236}">
                <a16:creationId xmlns:a16="http://schemas.microsoft.com/office/drawing/2014/main" id="{8074E7D2-6378-47B9-B88F-C0C830C09315}"/>
              </a:ext>
            </a:extLst>
          </p:cNvPr>
          <p:cNvSpPr/>
          <p:nvPr/>
        </p:nvSpPr>
        <p:spPr>
          <a:xfrm>
            <a:off x="2384974" y="4343332"/>
            <a:ext cx="2376264" cy="1306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cxnSp>
        <p:nvCxnSpPr>
          <p:cNvPr id="28" name="Straight Connector 27">
            <a:extLst>
              <a:ext uri="{FF2B5EF4-FFF2-40B4-BE49-F238E27FC236}">
                <a16:creationId xmlns:a16="http://schemas.microsoft.com/office/drawing/2014/main" id="{D0B6998D-B970-4823-B09C-A595A4F52015}"/>
              </a:ext>
            </a:extLst>
          </p:cNvPr>
          <p:cNvCxnSpPr>
            <a:stCxn id="15" idx="0"/>
          </p:cNvCxnSpPr>
          <p:nvPr/>
        </p:nvCxnSpPr>
        <p:spPr>
          <a:xfrm flipV="1">
            <a:off x="3573106" y="2492896"/>
            <a:ext cx="9939" cy="1368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F89016-A831-4E9D-B688-E17561506FF7}"/>
              </a:ext>
            </a:extLst>
          </p:cNvPr>
          <p:cNvCxnSpPr/>
          <p:nvPr/>
        </p:nvCxnSpPr>
        <p:spPr>
          <a:xfrm flipV="1">
            <a:off x="3563446" y="4956244"/>
            <a:ext cx="9939" cy="1368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Up Arrow 45">
            <a:extLst>
              <a:ext uri="{FF2B5EF4-FFF2-40B4-BE49-F238E27FC236}">
                <a16:creationId xmlns:a16="http://schemas.microsoft.com/office/drawing/2014/main" id="{A2BA0841-26B0-42DF-B9FA-FC18C42AEDE3}"/>
              </a:ext>
            </a:extLst>
          </p:cNvPr>
          <p:cNvSpPr/>
          <p:nvPr/>
        </p:nvSpPr>
        <p:spPr>
          <a:xfrm>
            <a:off x="9434173" y="3413111"/>
            <a:ext cx="144016" cy="291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sp>
        <p:nvSpPr>
          <p:cNvPr id="31" name="Up Arrow 46">
            <a:extLst>
              <a:ext uri="{FF2B5EF4-FFF2-40B4-BE49-F238E27FC236}">
                <a16:creationId xmlns:a16="http://schemas.microsoft.com/office/drawing/2014/main" id="{FC24147E-1199-4DE2-B6C0-E617949CA12D}"/>
              </a:ext>
            </a:extLst>
          </p:cNvPr>
          <p:cNvSpPr/>
          <p:nvPr/>
        </p:nvSpPr>
        <p:spPr>
          <a:xfrm>
            <a:off x="3501633" y="3198693"/>
            <a:ext cx="144016" cy="291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sp>
        <p:nvSpPr>
          <p:cNvPr id="32" name="Up Arrow 47">
            <a:extLst>
              <a:ext uri="{FF2B5EF4-FFF2-40B4-BE49-F238E27FC236}">
                <a16:creationId xmlns:a16="http://schemas.microsoft.com/office/drawing/2014/main" id="{318339F3-1D80-43AD-BC45-83E708A00200}"/>
              </a:ext>
            </a:extLst>
          </p:cNvPr>
          <p:cNvSpPr/>
          <p:nvPr/>
        </p:nvSpPr>
        <p:spPr>
          <a:xfrm rot="10800000">
            <a:off x="9926047" y="3861048"/>
            <a:ext cx="144016" cy="291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sp>
        <p:nvSpPr>
          <p:cNvPr id="4" name="TextBox 3">
            <a:extLst>
              <a:ext uri="{FF2B5EF4-FFF2-40B4-BE49-F238E27FC236}">
                <a16:creationId xmlns:a16="http://schemas.microsoft.com/office/drawing/2014/main" id="{37AA2816-46D9-427A-BC65-5FCBB51A45C3}"/>
              </a:ext>
            </a:extLst>
          </p:cNvPr>
          <p:cNvSpPr txBox="1"/>
          <p:nvPr/>
        </p:nvSpPr>
        <p:spPr>
          <a:xfrm>
            <a:off x="373631" y="1950206"/>
            <a:ext cx="483930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85000"/>
                    <a:lumOff val="15000"/>
                  </a:schemeClr>
                </a:solidFill>
              </a:rPr>
              <a:t>Photovoltaic effect → direct conversion of sunlight to electricity</a:t>
            </a:r>
          </a:p>
        </p:txBody>
      </p:sp>
      <p:sp>
        <p:nvSpPr>
          <p:cNvPr id="3" name="Slide Number Placeholder 2">
            <a:extLst>
              <a:ext uri="{FF2B5EF4-FFF2-40B4-BE49-F238E27FC236}">
                <a16:creationId xmlns:a16="http://schemas.microsoft.com/office/drawing/2014/main" id="{75E51154-C699-4351-9DE3-2E34160B4908}"/>
              </a:ext>
            </a:extLst>
          </p:cNvPr>
          <p:cNvSpPr>
            <a:spLocks noGrp="1"/>
          </p:cNvSpPr>
          <p:nvPr>
            <p:ph type="sldNum" sz="quarter" idx="12"/>
          </p:nvPr>
        </p:nvSpPr>
        <p:spPr/>
        <p:txBody>
          <a:bodyPr/>
          <a:lstStyle/>
          <a:p>
            <a:fld id="{1BBD2AA7-02D3-4A06-8F9F-50CBD2285B67}" type="slidenum">
              <a:rPr lang="lv-LV" smtClean="0"/>
              <a:t>8</a:t>
            </a:fld>
            <a:endParaRPr lang="lv-LV"/>
          </a:p>
        </p:txBody>
      </p:sp>
      <p:sp>
        <p:nvSpPr>
          <p:cNvPr id="33" name="TextBox 32">
            <a:extLst>
              <a:ext uri="{FF2B5EF4-FFF2-40B4-BE49-F238E27FC236}">
                <a16:creationId xmlns:a16="http://schemas.microsoft.com/office/drawing/2014/main" id="{57C0EF25-E05F-42A4-B453-B947B7DC2987}"/>
              </a:ext>
            </a:extLst>
          </p:cNvPr>
          <p:cNvSpPr txBox="1"/>
          <p:nvPr/>
        </p:nvSpPr>
        <p:spPr>
          <a:xfrm>
            <a:off x="1415480" y="2918495"/>
            <a:ext cx="1005403" cy="369332"/>
          </a:xfrm>
          <a:prstGeom prst="rect">
            <a:avLst/>
          </a:prstGeom>
          <a:noFill/>
        </p:spPr>
        <p:txBody>
          <a:bodyPr wrap="none" rtlCol="0">
            <a:spAutoFit/>
          </a:bodyPr>
          <a:lstStyle/>
          <a:p>
            <a:r>
              <a:rPr lang="lv-LV" dirty="0">
                <a:solidFill>
                  <a:srgbClr val="C00000"/>
                </a:solidFill>
              </a:rPr>
              <a:t>photons</a:t>
            </a:r>
            <a:endParaRPr lang="en-GB" dirty="0">
              <a:solidFill>
                <a:srgbClr val="C00000"/>
              </a:solidFill>
            </a:endParaRPr>
          </a:p>
        </p:txBody>
      </p:sp>
      <p:sp>
        <p:nvSpPr>
          <p:cNvPr id="34" name="TextBox 33">
            <a:extLst>
              <a:ext uri="{FF2B5EF4-FFF2-40B4-BE49-F238E27FC236}">
                <a16:creationId xmlns:a16="http://schemas.microsoft.com/office/drawing/2014/main" id="{15E5A5BE-B236-4F49-80DD-6CB4FEA0BFB8}"/>
              </a:ext>
            </a:extLst>
          </p:cNvPr>
          <p:cNvSpPr txBox="1"/>
          <p:nvPr/>
        </p:nvSpPr>
        <p:spPr>
          <a:xfrm>
            <a:off x="3890624" y="3325192"/>
            <a:ext cx="901209" cy="523220"/>
          </a:xfrm>
          <a:prstGeom prst="rect">
            <a:avLst/>
          </a:prstGeom>
          <a:noFill/>
        </p:spPr>
        <p:txBody>
          <a:bodyPr wrap="none" rtlCol="0">
            <a:spAutoFit/>
          </a:bodyPr>
          <a:lstStyle/>
          <a:p>
            <a:r>
              <a:rPr lang="lv-LV" sz="1400" b="1" dirty="0"/>
              <a:t>Electron</a:t>
            </a:r>
          </a:p>
          <a:p>
            <a:r>
              <a:rPr lang="lv-LV" sz="1400" b="1" dirty="0"/>
              <a:t>flow</a:t>
            </a:r>
            <a:endParaRPr lang="en-GB" sz="1400" b="1" dirty="0"/>
          </a:p>
        </p:txBody>
      </p:sp>
      <p:sp>
        <p:nvSpPr>
          <p:cNvPr id="35" name="TextBox 34">
            <a:extLst>
              <a:ext uri="{FF2B5EF4-FFF2-40B4-BE49-F238E27FC236}">
                <a16:creationId xmlns:a16="http://schemas.microsoft.com/office/drawing/2014/main" id="{EA8020AE-5B82-4D7B-87A9-1E668C6872E2}"/>
              </a:ext>
            </a:extLst>
          </p:cNvPr>
          <p:cNvSpPr txBox="1"/>
          <p:nvPr/>
        </p:nvSpPr>
        <p:spPr>
          <a:xfrm>
            <a:off x="3866577" y="4949437"/>
            <a:ext cx="572593" cy="523220"/>
          </a:xfrm>
          <a:prstGeom prst="rect">
            <a:avLst/>
          </a:prstGeom>
          <a:noFill/>
        </p:spPr>
        <p:txBody>
          <a:bodyPr wrap="none" rtlCol="0">
            <a:spAutoFit/>
          </a:bodyPr>
          <a:lstStyle/>
          <a:p>
            <a:r>
              <a:rPr lang="lv-LV" sz="1400" b="1" dirty="0"/>
              <a:t>Hole</a:t>
            </a:r>
          </a:p>
          <a:p>
            <a:r>
              <a:rPr lang="lv-LV" sz="1400" b="1" dirty="0"/>
              <a:t>flow</a:t>
            </a:r>
            <a:endParaRPr lang="en-GB" sz="1400" b="1" dirty="0"/>
          </a:p>
        </p:txBody>
      </p:sp>
      <p:sp>
        <p:nvSpPr>
          <p:cNvPr id="36" name="TextBox 35">
            <a:extLst>
              <a:ext uri="{FF2B5EF4-FFF2-40B4-BE49-F238E27FC236}">
                <a16:creationId xmlns:a16="http://schemas.microsoft.com/office/drawing/2014/main" id="{4EAD667C-CB7F-4DE9-B92A-176FD8FD1BE6}"/>
              </a:ext>
            </a:extLst>
          </p:cNvPr>
          <p:cNvSpPr txBox="1"/>
          <p:nvPr/>
        </p:nvSpPr>
        <p:spPr>
          <a:xfrm>
            <a:off x="8872287" y="2924944"/>
            <a:ext cx="902811" cy="369332"/>
          </a:xfrm>
          <a:prstGeom prst="rect">
            <a:avLst/>
          </a:prstGeom>
          <a:noFill/>
        </p:spPr>
        <p:txBody>
          <a:bodyPr wrap="none" rtlCol="0">
            <a:spAutoFit/>
          </a:bodyPr>
          <a:lstStyle/>
          <a:p>
            <a:r>
              <a:rPr lang="lv-LV" dirty="0"/>
              <a:t>current</a:t>
            </a:r>
            <a:endParaRPr lang="en-GB" dirty="0"/>
          </a:p>
        </p:txBody>
      </p:sp>
      <p:sp>
        <p:nvSpPr>
          <p:cNvPr id="37" name="TextBox 36">
            <a:extLst>
              <a:ext uri="{FF2B5EF4-FFF2-40B4-BE49-F238E27FC236}">
                <a16:creationId xmlns:a16="http://schemas.microsoft.com/office/drawing/2014/main" id="{0AB00A45-9A3F-4FD2-A3A0-1F02E0B16E81}"/>
              </a:ext>
            </a:extLst>
          </p:cNvPr>
          <p:cNvSpPr txBox="1"/>
          <p:nvPr/>
        </p:nvSpPr>
        <p:spPr>
          <a:xfrm>
            <a:off x="9808391" y="4725144"/>
            <a:ext cx="825867" cy="369332"/>
          </a:xfrm>
          <a:prstGeom prst="rect">
            <a:avLst/>
          </a:prstGeom>
          <a:noFill/>
        </p:spPr>
        <p:txBody>
          <a:bodyPr wrap="none" rtlCol="0">
            <a:spAutoFit/>
          </a:bodyPr>
          <a:lstStyle/>
          <a:p>
            <a:r>
              <a:rPr lang="lv-LV" dirty="0"/>
              <a:t>n-type</a:t>
            </a:r>
            <a:endParaRPr lang="en-GB" dirty="0"/>
          </a:p>
        </p:txBody>
      </p:sp>
      <p:sp>
        <p:nvSpPr>
          <p:cNvPr id="38" name="TextBox 37">
            <a:extLst>
              <a:ext uri="{FF2B5EF4-FFF2-40B4-BE49-F238E27FC236}">
                <a16:creationId xmlns:a16="http://schemas.microsoft.com/office/drawing/2014/main" id="{B861C4C5-DBCF-452F-9455-1E78192A6B91}"/>
              </a:ext>
            </a:extLst>
          </p:cNvPr>
          <p:cNvSpPr txBox="1"/>
          <p:nvPr/>
        </p:nvSpPr>
        <p:spPr>
          <a:xfrm>
            <a:off x="9296106" y="5282604"/>
            <a:ext cx="979755" cy="369332"/>
          </a:xfrm>
          <a:prstGeom prst="rect">
            <a:avLst/>
          </a:prstGeom>
          <a:noFill/>
        </p:spPr>
        <p:txBody>
          <a:bodyPr wrap="none" rtlCol="0">
            <a:spAutoFit/>
          </a:bodyPr>
          <a:lstStyle/>
          <a:p>
            <a:r>
              <a:rPr lang="lv-LV" dirty="0"/>
              <a:t>junction</a:t>
            </a:r>
            <a:endParaRPr lang="en-GB" dirty="0"/>
          </a:p>
        </p:txBody>
      </p:sp>
      <p:sp>
        <p:nvSpPr>
          <p:cNvPr id="39" name="TextBox 38">
            <a:extLst>
              <a:ext uri="{FF2B5EF4-FFF2-40B4-BE49-F238E27FC236}">
                <a16:creationId xmlns:a16="http://schemas.microsoft.com/office/drawing/2014/main" id="{503C3F05-B64E-4A04-89D0-D60342B36AA7}"/>
              </a:ext>
            </a:extLst>
          </p:cNvPr>
          <p:cNvSpPr txBox="1"/>
          <p:nvPr/>
        </p:nvSpPr>
        <p:spPr>
          <a:xfrm>
            <a:off x="8872287" y="5811464"/>
            <a:ext cx="825867" cy="369332"/>
          </a:xfrm>
          <a:prstGeom prst="rect">
            <a:avLst/>
          </a:prstGeom>
          <a:noFill/>
        </p:spPr>
        <p:txBody>
          <a:bodyPr wrap="none" rtlCol="0">
            <a:spAutoFit/>
          </a:bodyPr>
          <a:lstStyle/>
          <a:p>
            <a:r>
              <a:rPr lang="lv-LV" dirty="0"/>
              <a:t>p-type</a:t>
            </a:r>
            <a:endParaRPr lang="en-GB" dirty="0"/>
          </a:p>
        </p:txBody>
      </p:sp>
    </p:spTree>
    <p:extLst>
      <p:ext uri="{BB962C8B-B14F-4D97-AF65-F5344CB8AC3E}">
        <p14:creationId xmlns:p14="http://schemas.microsoft.com/office/powerpoint/2010/main" val="184150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A986EAB8-C683-42E4-B30C-C2E66F6D4445}"/>
              </a:ext>
            </a:extLst>
          </p:cNvPr>
          <p:cNvCxnSpPr/>
          <p:nvPr/>
        </p:nvCxnSpPr>
        <p:spPr>
          <a:xfrm>
            <a:off x="2691069" y="2180172"/>
            <a:ext cx="100474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B72F30-F744-4463-B3CA-71516CEECDA1}"/>
              </a:ext>
            </a:extLst>
          </p:cNvPr>
          <p:cNvSpPr>
            <a:spLocks noGrp="1"/>
          </p:cNvSpPr>
          <p:nvPr>
            <p:ph type="title"/>
          </p:nvPr>
        </p:nvSpPr>
        <p:spPr>
          <a:xfrm>
            <a:off x="656408" y="403546"/>
            <a:ext cx="10058400" cy="725580"/>
          </a:xfrm>
        </p:spPr>
        <p:txBody>
          <a:bodyPr>
            <a:normAutofit/>
          </a:bodyPr>
          <a:lstStyle/>
          <a:p>
            <a:r>
              <a:rPr lang="lv-LV" sz="3600" dirty="0" err="1">
                <a:solidFill>
                  <a:schemeClr val="tx1">
                    <a:lumMod val="85000"/>
                    <a:lumOff val="15000"/>
                  </a:schemeClr>
                </a:solidFill>
              </a:rPr>
              <a:t>Main</a:t>
            </a:r>
            <a:r>
              <a:rPr lang="lv-LV" sz="3600" dirty="0">
                <a:solidFill>
                  <a:schemeClr val="tx1">
                    <a:lumMod val="85000"/>
                    <a:lumOff val="15000"/>
                  </a:schemeClr>
                </a:solidFill>
              </a:rPr>
              <a:t> PV </a:t>
            </a:r>
            <a:r>
              <a:rPr lang="lv-LV" sz="3600" dirty="0" err="1">
                <a:solidFill>
                  <a:schemeClr val="tx1">
                    <a:lumMod val="85000"/>
                    <a:lumOff val="15000"/>
                  </a:schemeClr>
                </a:solidFill>
              </a:rPr>
              <a:t>panel</a:t>
            </a:r>
            <a:r>
              <a:rPr lang="lv-LV" sz="3600" dirty="0">
                <a:solidFill>
                  <a:schemeClr val="tx1">
                    <a:lumMod val="85000"/>
                    <a:lumOff val="15000"/>
                  </a:schemeClr>
                </a:solidFill>
              </a:rPr>
              <a:t> </a:t>
            </a:r>
            <a:r>
              <a:rPr lang="lv-LV" sz="3600" dirty="0" err="1">
                <a:solidFill>
                  <a:schemeClr val="tx1">
                    <a:lumMod val="85000"/>
                    <a:lumOff val="15000"/>
                  </a:schemeClr>
                </a:solidFill>
              </a:rPr>
              <a:t>technologies</a:t>
            </a:r>
            <a:endParaRPr lang="lv-LV" sz="3600" dirty="0">
              <a:solidFill>
                <a:schemeClr val="tx1">
                  <a:lumMod val="85000"/>
                  <a:lumOff val="15000"/>
                </a:schemeClr>
              </a:solidFill>
            </a:endParaRPr>
          </a:p>
        </p:txBody>
      </p:sp>
      <p:cxnSp>
        <p:nvCxnSpPr>
          <p:cNvPr id="4" name="Straight Connector 3">
            <a:extLst>
              <a:ext uri="{FF2B5EF4-FFF2-40B4-BE49-F238E27FC236}">
                <a16:creationId xmlns:a16="http://schemas.microsoft.com/office/drawing/2014/main" id="{11B8F440-0337-4F63-A76E-37D8BDA67362}"/>
              </a:ext>
            </a:extLst>
          </p:cNvPr>
          <p:cNvCxnSpPr/>
          <p:nvPr/>
        </p:nvCxnSpPr>
        <p:spPr>
          <a:xfrm>
            <a:off x="5400785" y="5803839"/>
            <a:ext cx="100474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614F08-0B6B-4A20-8580-5752224E9964}"/>
              </a:ext>
            </a:extLst>
          </p:cNvPr>
          <p:cNvCxnSpPr/>
          <p:nvPr/>
        </p:nvCxnSpPr>
        <p:spPr>
          <a:xfrm>
            <a:off x="5412259" y="3862722"/>
            <a:ext cx="471600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E3DCFD-F5A7-4791-A7A1-6A4EFCBB4AD4}"/>
              </a:ext>
            </a:extLst>
          </p:cNvPr>
          <p:cNvCxnSpPr/>
          <p:nvPr/>
        </p:nvCxnSpPr>
        <p:spPr>
          <a:xfrm>
            <a:off x="4518785" y="4820807"/>
            <a:ext cx="176400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CBF7EA-4A3B-4391-8923-4892E862434E}"/>
              </a:ext>
            </a:extLst>
          </p:cNvPr>
          <p:cNvCxnSpPr/>
          <p:nvPr/>
        </p:nvCxnSpPr>
        <p:spPr>
          <a:xfrm>
            <a:off x="5412259" y="3827506"/>
            <a:ext cx="0" cy="201600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C28A7B-1A50-48DF-B1CA-6DBF28D33D70}"/>
              </a:ext>
            </a:extLst>
          </p:cNvPr>
          <p:cNvCxnSpPr>
            <a:cxnSpLocks/>
          </p:cNvCxnSpPr>
          <p:nvPr/>
        </p:nvCxnSpPr>
        <p:spPr>
          <a:xfrm flipV="1">
            <a:off x="3695814" y="2706403"/>
            <a:ext cx="5665083" cy="152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AB3394-52BE-433C-BECE-46D0C079922B}"/>
              </a:ext>
            </a:extLst>
          </p:cNvPr>
          <p:cNvCxnSpPr/>
          <p:nvPr/>
        </p:nvCxnSpPr>
        <p:spPr>
          <a:xfrm>
            <a:off x="3695814" y="1658068"/>
            <a:ext cx="100474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EE3B5BF-681B-41BC-B2BE-31FD0FF93A42}"/>
              </a:ext>
            </a:extLst>
          </p:cNvPr>
          <p:cNvGrpSpPr/>
          <p:nvPr/>
        </p:nvGrpSpPr>
        <p:grpSpPr>
          <a:xfrm>
            <a:off x="2140087" y="4330957"/>
            <a:ext cx="2916000" cy="899120"/>
            <a:chOff x="0" y="1015907"/>
            <a:chExt cx="2877184" cy="899120"/>
          </a:xfrm>
          <a:solidFill>
            <a:schemeClr val="accent6">
              <a:lumMod val="50000"/>
            </a:schemeClr>
          </a:solidFill>
        </p:grpSpPr>
        <p:sp>
          <p:nvSpPr>
            <p:cNvPr id="11" name="Rounded Rectangle 8">
              <a:extLst>
                <a:ext uri="{FF2B5EF4-FFF2-40B4-BE49-F238E27FC236}">
                  <a16:creationId xmlns:a16="http://schemas.microsoft.com/office/drawing/2014/main" id="{910CD9F1-AFF9-4657-8E60-06C8F002F472}"/>
                </a:ext>
              </a:extLst>
            </p:cNvPr>
            <p:cNvSpPr/>
            <p:nvPr/>
          </p:nvSpPr>
          <p:spPr>
            <a:xfrm>
              <a:off x="0" y="1015907"/>
              <a:ext cx="2877184" cy="8991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33D00BD-4F58-44BD-BDC0-F90003D413B7}"/>
                </a:ext>
              </a:extLst>
            </p:cNvPr>
            <p:cNvSpPr/>
            <p:nvPr/>
          </p:nvSpPr>
          <p:spPr>
            <a:xfrm>
              <a:off x="26334" y="1042241"/>
              <a:ext cx="2824516" cy="8464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dirty="0" err="1"/>
                <a:t>Thin</a:t>
              </a:r>
              <a:r>
                <a:rPr lang="lv-LV" sz="2400" dirty="0"/>
                <a:t> </a:t>
              </a:r>
              <a:r>
                <a:rPr lang="lv-LV" sz="2400" dirty="0" err="1"/>
                <a:t>film</a:t>
              </a:r>
              <a:br>
                <a:rPr lang="lv-LV" sz="2400" dirty="0"/>
              </a:br>
              <a:r>
                <a:rPr lang="lv-LV" sz="2400" dirty="0" err="1"/>
                <a:t>cells</a:t>
              </a:r>
              <a:endParaRPr lang="en-GB" sz="2400" dirty="0"/>
            </a:p>
          </p:txBody>
        </p:sp>
      </p:grpSp>
      <p:grpSp>
        <p:nvGrpSpPr>
          <p:cNvPr id="13" name="Group 12">
            <a:extLst>
              <a:ext uri="{FF2B5EF4-FFF2-40B4-BE49-F238E27FC236}">
                <a16:creationId xmlns:a16="http://schemas.microsoft.com/office/drawing/2014/main" id="{94BDD543-6096-4C15-A29E-C2F51ECF5582}"/>
              </a:ext>
            </a:extLst>
          </p:cNvPr>
          <p:cNvGrpSpPr/>
          <p:nvPr/>
        </p:nvGrpSpPr>
        <p:grpSpPr>
          <a:xfrm>
            <a:off x="5819503" y="3430722"/>
            <a:ext cx="2520000" cy="828000"/>
            <a:chOff x="3578931" y="1066044"/>
            <a:chExt cx="1233660" cy="616830"/>
          </a:xfrm>
          <a:solidFill>
            <a:schemeClr val="accent6">
              <a:lumMod val="50000"/>
            </a:schemeClr>
          </a:solidFill>
        </p:grpSpPr>
        <p:sp>
          <p:nvSpPr>
            <p:cNvPr id="14" name="Rounded Rectangle 11">
              <a:extLst>
                <a:ext uri="{FF2B5EF4-FFF2-40B4-BE49-F238E27FC236}">
                  <a16:creationId xmlns:a16="http://schemas.microsoft.com/office/drawing/2014/main" id="{6F60A219-360C-46C2-85B6-0957027F257E}"/>
                </a:ext>
              </a:extLst>
            </p:cNvPr>
            <p:cNvSpPr/>
            <p:nvPr/>
          </p:nvSpPr>
          <p:spPr>
            <a:xfrm>
              <a:off x="3578931" y="1066044"/>
              <a:ext cx="1233660" cy="61683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0CFBE2B3-01F2-403B-96C4-9BF06A789629}"/>
                </a:ext>
              </a:extLst>
            </p:cNvPr>
            <p:cNvSpPr/>
            <p:nvPr/>
          </p:nvSpPr>
          <p:spPr>
            <a:xfrm>
              <a:off x="3596998" y="1084110"/>
              <a:ext cx="1197528" cy="580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lv-LV" sz="2200" dirty="0" err="1"/>
                <a:t>Thin</a:t>
              </a:r>
              <a:r>
                <a:rPr lang="lv-LV" sz="2200" dirty="0"/>
                <a:t> </a:t>
              </a:r>
              <a:r>
                <a:rPr lang="lv-LV" sz="2200" dirty="0" err="1"/>
                <a:t>film</a:t>
              </a:r>
              <a:r>
                <a:rPr lang="lv-LV" sz="2200" dirty="0"/>
                <a:t> </a:t>
              </a:r>
              <a:r>
                <a:rPr lang="lv-LV" sz="2200" dirty="0" err="1"/>
                <a:t>silicon</a:t>
              </a:r>
              <a:endParaRPr lang="en-GB" sz="2200" dirty="0"/>
            </a:p>
          </p:txBody>
        </p:sp>
      </p:grpSp>
      <p:grpSp>
        <p:nvGrpSpPr>
          <p:cNvPr id="16" name="Group 15">
            <a:extLst>
              <a:ext uri="{FF2B5EF4-FFF2-40B4-BE49-F238E27FC236}">
                <a16:creationId xmlns:a16="http://schemas.microsoft.com/office/drawing/2014/main" id="{7A7C9E7D-89A8-4B0E-96B7-F8D00508F541}"/>
              </a:ext>
            </a:extLst>
          </p:cNvPr>
          <p:cNvGrpSpPr/>
          <p:nvPr/>
        </p:nvGrpSpPr>
        <p:grpSpPr>
          <a:xfrm>
            <a:off x="5819503" y="4389684"/>
            <a:ext cx="2520000" cy="828000"/>
            <a:chOff x="4365919" y="826306"/>
            <a:chExt cx="3072763" cy="831379"/>
          </a:xfrm>
          <a:solidFill>
            <a:schemeClr val="accent6">
              <a:lumMod val="50000"/>
            </a:schemeClr>
          </a:solidFill>
        </p:grpSpPr>
        <p:sp>
          <p:nvSpPr>
            <p:cNvPr id="17" name="Rounded Rectangle 14">
              <a:extLst>
                <a:ext uri="{FF2B5EF4-FFF2-40B4-BE49-F238E27FC236}">
                  <a16:creationId xmlns:a16="http://schemas.microsoft.com/office/drawing/2014/main" id="{6ACA6EB1-122F-4FFD-B65B-AB6E3C6A3038}"/>
                </a:ext>
              </a:extLst>
            </p:cNvPr>
            <p:cNvSpPr/>
            <p:nvPr/>
          </p:nvSpPr>
          <p:spPr>
            <a:xfrm>
              <a:off x="4365919" y="826306"/>
              <a:ext cx="3072763" cy="83137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1BC818BF-A947-45D3-9C0D-BBE750C9AD4A}"/>
                </a:ext>
              </a:extLst>
            </p:cNvPr>
            <p:cNvSpPr/>
            <p:nvPr/>
          </p:nvSpPr>
          <p:spPr>
            <a:xfrm>
              <a:off x="4390269" y="850656"/>
              <a:ext cx="3024063" cy="7826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lv-LV" sz="2200" dirty="0" err="1"/>
                <a:t>Cadmium-teluride</a:t>
              </a:r>
              <a:r>
                <a:rPr lang="lv-LV" sz="2200" dirty="0"/>
                <a:t> </a:t>
              </a:r>
              <a:r>
                <a:rPr lang="lv-LV" sz="2200" dirty="0" err="1"/>
                <a:t>cells</a:t>
              </a:r>
              <a:endParaRPr lang="en-GB" sz="2200" dirty="0"/>
            </a:p>
          </p:txBody>
        </p:sp>
      </p:grpSp>
      <p:grpSp>
        <p:nvGrpSpPr>
          <p:cNvPr id="19" name="Group 18">
            <a:extLst>
              <a:ext uri="{FF2B5EF4-FFF2-40B4-BE49-F238E27FC236}">
                <a16:creationId xmlns:a16="http://schemas.microsoft.com/office/drawing/2014/main" id="{9AF9BBD6-61B9-4DCB-AC60-16207A462AD9}"/>
              </a:ext>
            </a:extLst>
          </p:cNvPr>
          <p:cNvGrpSpPr/>
          <p:nvPr/>
        </p:nvGrpSpPr>
        <p:grpSpPr>
          <a:xfrm>
            <a:off x="5800857" y="5389840"/>
            <a:ext cx="2520000" cy="828000"/>
            <a:chOff x="3699335" y="1471101"/>
            <a:chExt cx="4744028" cy="1277818"/>
          </a:xfrm>
          <a:solidFill>
            <a:schemeClr val="accent6">
              <a:lumMod val="50000"/>
            </a:schemeClr>
          </a:solidFill>
        </p:grpSpPr>
        <p:sp>
          <p:nvSpPr>
            <p:cNvPr id="20" name="Rounded Rectangle 20">
              <a:extLst>
                <a:ext uri="{FF2B5EF4-FFF2-40B4-BE49-F238E27FC236}">
                  <a16:creationId xmlns:a16="http://schemas.microsoft.com/office/drawing/2014/main" id="{E1E3C6CD-6BFC-414D-A67B-569752921720}"/>
                </a:ext>
              </a:extLst>
            </p:cNvPr>
            <p:cNvSpPr/>
            <p:nvPr/>
          </p:nvSpPr>
          <p:spPr>
            <a:xfrm>
              <a:off x="3699335" y="1471101"/>
              <a:ext cx="4744028" cy="12778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E099E5C2-8042-4237-99CF-7594128087F9}"/>
                </a:ext>
              </a:extLst>
            </p:cNvPr>
            <p:cNvSpPr/>
            <p:nvPr/>
          </p:nvSpPr>
          <p:spPr>
            <a:xfrm>
              <a:off x="3736761" y="1508527"/>
              <a:ext cx="4669176" cy="12029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lv-LV" sz="2200" dirty="0" err="1"/>
                <a:t>Copper-indium</a:t>
              </a:r>
              <a:r>
                <a:rPr lang="lv-LV" sz="2200" dirty="0"/>
                <a:t> </a:t>
              </a:r>
              <a:r>
                <a:rPr lang="lv-LV" sz="2200" dirty="0" err="1"/>
                <a:t>diselenide</a:t>
              </a:r>
              <a:r>
                <a:rPr lang="lv-LV" sz="2200" dirty="0"/>
                <a:t> </a:t>
              </a:r>
              <a:r>
                <a:rPr lang="lv-LV" sz="2200" dirty="0" err="1"/>
                <a:t>cells</a:t>
              </a:r>
              <a:endParaRPr lang="en-GB" sz="2200" dirty="0"/>
            </a:p>
          </p:txBody>
        </p:sp>
      </p:grpSp>
      <p:grpSp>
        <p:nvGrpSpPr>
          <p:cNvPr id="22" name="Group 21">
            <a:extLst>
              <a:ext uri="{FF2B5EF4-FFF2-40B4-BE49-F238E27FC236}">
                <a16:creationId xmlns:a16="http://schemas.microsoft.com/office/drawing/2014/main" id="{015371AC-7798-4D75-8CA9-5189F3092143}"/>
              </a:ext>
            </a:extLst>
          </p:cNvPr>
          <p:cNvGrpSpPr/>
          <p:nvPr/>
        </p:nvGrpSpPr>
        <p:grpSpPr>
          <a:xfrm>
            <a:off x="394765" y="1730172"/>
            <a:ext cx="2880000" cy="900000"/>
            <a:chOff x="0" y="515975"/>
            <a:chExt cx="3177045" cy="992830"/>
          </a:xfrm>
          <a:solidFill>
            <a:schemeClr val="accent1"/>
          </a:solidFill>
        </p:grpSpPr>
        <p:sp>
          <p:nvSpPr>
            <p:cNvPr id="23" name="Rounded Rectangle 26">
              <a:extLst>
                <a:ext uri="{FF2B5EF4-FFF2-40B4-BE49-F238E27FC236}">
                  <a16:creationId xmlns:a16="http://schemas.microsoft.com/office/drawing/2014/main" id="{2AA0F99E-68D9-424D-B762-97228726E5B1}"/>
                </a:ext>
              </a:extLst>
            </p:cNvPr>
            <p:cNvSpPr/>
            <p:nvPr/>
          </p:nvSpPr>
          <p:spPr>
            <a:xfrm>
              <a:off x="0" y="515975"/>
              <a:ext cx="3177045" cy="99283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a:extLst>
                <a:ext uri="{FF2B5EF4-FFF2-40B4-BE49-F238E27FC236}">
                  <a16:creationId xmlns:a16="http://schemas.microsoft.com/office/drawing/2014/main" id="{B78E9963-BAF3-413B-BC9B-211A6E56D2E9}"/>
                </a:ext>
              </a:extLst>
            </p:cNvPr>
            <p:cNvSpPr/>
            <p:nvPr/>
          </p:nvSpPr>
          <p:spPr>
            <a:xfrm>
              <a:off x="29079" y="545054"/>
              <a:ext cx="3118887" cy="934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dirty="0" err="1"/>
                <a:t>Crystalline</a:t>
              </a:r>
              <a:r>
                <a:rPr lang="lv-LV" sz="2400" dirty="0"/>
                <a:t> </a:t>
              </a:r>
              <a:r>
                <a:rPr lang="lv-LV" sz="2400" dirty="0" err="1"/>
                <a:t>silicon</a:t>
              </a:r>
              <a:r>
                <a:rPr lang="lv-LV" sz="2400" dirty="0"/>
                <a:t> </a:t>
              </a:r>
              <a:r>
                <a:rPr lang="lv-LV" sz="2400" dirty="0" err="1"/>
                <a:t>cells</a:t>
              </a:r>
              <a:endParaRPr lang="en-GB" sz="2400" dirty="0"/>
            </a:p>
          </p:txBody>
        </p:sp>
      </p:grpSp>
      <p:grpSp>
        <p:nvGrpSpPr>
          <p:cNvPr id="25" name="Group 24">
            <a:extLst>
              <a:ext uri="{FF2B5EF4-FFF2-40B4-BE49-F238E27FC236}">
                <a16:creationId xmlns:a16="http://schemas.microsoft.com/office/drawing/2014/main" id="{0A916ED4-4311-4F3A-B8AE-CAC111D943D8}"/>
              </a:ext>
            </a:extLst>
          </p:cNvPr>
          <p:cNvGrpSpPr/>
          <p:nvPr/>
        </p:nvGrpSpPr>
        <p:grpSpPr>
          <a:xfrm>
            <a:off x="4002576" y="2269334"/>
            <a:ext cx="2520000" cy="828000"/>
            <a:chOff x="3578931" y="1066044"/>
            <a:chExt cx="1233660" cy="616830"/>
          </a:xfrm>
          <a:solidFill>
            <a:schemeClr val="accent1"/>
          </a:solidFill>
        </p:grpSpPr>
        <p:sp>
          <p:nvSpPr>
            <p:cNvPr id="26" name="Rounded Rectangle 29">
              <a:extLst>
                <a:ext uri="{FF2B5EF4-FFF2-40B4-BE49-F238E27FC236}">
                  <a16:creationId xmlns:a16="http://schemas.microsoft.com/office/drawing/2014/main" id="{CDF9E767-AEFC-482F-808D-03AA835B7152}"/>
                </a:ext>
              </a:extLst>
            </p:cNvPr>
            <p:cNvSpPr/>
            <p:nvPr/>
          </p:nvSpPr>
          <p:spPr>
            <a:xfrm>
              <a:off x="3578931" y="1066044"/>
              <a:ext cx="1233660" cy="61683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a:extLst>
                <a:ext uri="{FF2B5EF4-FFF2-40B4-BE49-F238E27FC236}">
                  <a16:creationId xmlns:a16="http://schemas.microsoft.com/office/drawing/2014/main" id="{D9961E26-F48F-4236-8F55-223CA957A252}"/>
                </a:ext>
              </a:extLst>
            </p:cNvPr>
            <p:cNvSpPr/>
            <p:nvPr/>
          </p:nvSpPr>
          <p:spPr>
            <a:xfrm>
              <a:off x="3596997" y="1084110"/>
              <a:ext cx="1197528" cy="580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a:r>
                <a:rPr lang="lv-LV" sz="2200" dirty="0" err="1"/>
                <a:t>Monocrystalline</a:t>
              </a:r>
              <a:endParaRPr lang="en-GB" sz="2400" dirty="0"/>
            </a:p>
          </p:txBody>
        </p:sp>
      </p:grpSp>
      <p:grpSp>
        <p:nvGrpSpPr>
          <p:cNvPr id="28" name="Group 27">
            <a:extLst>
              <a:ext uri="{FF2B5EF4-FFF2-40B4-BE49-F238E27FC236}">
                <a16:creationId xmlns:a16="http://schemas.microsoft.com/office/drawing/2014/main" id="{CA08728F-EA27-4B60-B50F-DC90B252BFE5}"/>
              </a:ext>
            </a:extLst>
          </p:cNvPr>
          <p:cNvGrpSpPr/>
          <p:nvPr/>
        </p:nvGrpSpPr>
        <p:grpSpPr>
          <a:xfrm>
            <a:off x="4041625" y="1357051"/>
            <a:ext cx="2520000" cy="828000"/>
            <a:chOff x="3578931" y="1066044"/>
            <a:chExt cx="1233660" cy="616830"/>
          </a:xfrm>
          <a:solidFill>
            <a:schemeClr val="accent1"/>
          </a:solidFill>
        </p:grpSpPr>
        <p:sp>
          <p:nvSpPr>
            <p:cNvPr id="29" name="Rounded Rectangle 32">
              <a:extLst>
                <a:ext uri="{FF2B5EF4-FFF2-40B4-BE49-F238E27FC236}">
                  <a16:creationId xmlns:a16="http://schemas.microsoft.com/office/drawing/2014/main" id="{3930A148-221F-4CA8-B226-D0E8FFC720E2}"/>
                </a:ext>
              </a:extLst>
            </p:cNvPr>
            <p:cNvSpPr/>
            <p:nvPr/>
          </p:nvSpPr>
          <p:spPr>
            <a:xfrm>
              <a:off x="3578931" y="1066044"/>
              <a:ext cx="1233660" cy="61683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4">
              <a:extLst>
                <a:ext uri="{FF2B5EF4-FFF2-40B4-BE49-F238E27FC236}">
                  <a16:creationId xmlns:a16="http://schemas.microsoft.com/office/drawing/2014/main" id="{3ECEB556-72F1-4CCA-A1FE-311CFCDA83F7}"/>
                </a:ext>
              </a:extLst>
            </p:cNvPr>
            <p:cNvSpPr/>
            <p:nvPr/>
          </p:nvSpPr>
          <p:spPr>
            <a:xfrm>
              <a:off x="3596997" y="1084110"/>
              <a:ext cx="1197528" cy="580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a:r>
                <a:rPr lang="lv-LV" sz="2200" dirty="0" err="1"/>
                <a:t>Polycrystalline</a:t>
              </a:r>
              <a:endParaRPr lang="en-GB" sz="2400" dirty="0"/>
            </a:p>
          </p:txBody>
        </p:sp>
      </p:grpSp>
      <p:grpSp>
        <p:nvGrpSpPr>
          <p:cNvPr id="31" name="Group 30">
            <a:extLst>
              <a:ext uri="{FF2B5EF4-FFF2-40B4-BE49-F238E27FC236}">
                <a16:creationId xmlns:a16="http://schemas.microsoft.com/office/drawing/2014/main" id="{24BF9DC6-FEB0-4168-8F78-78A59004A124}"/>
              </a:ext>
            </a:extLst>
          </p:cNvPr>
          <p:cNvGrpSpPr/>
          <p:nvPr/>
        </p:nvGrpSpPr>
        <p:grpSpPr>
          <a:xfrm>
            <a:off x="9181683" y="2255387"/>
            <a:ext cx="2520000" cy="828000"/>
            <a:chOff x="3578930" y="1066044"/>
            <a:chExt cx="1233660" cy="616830"/>
          </a:xfrm>
          <a:gradFill>
            <a:gsLst>
              <a:gs pos="0">
                <a:schemeClr val="tx1"/>
              </a:gs>
              <a:gs pos="0">
                <a:schemeClr val="accent6">
                  <a:lumMod val="50000"/>
                </a:schemeClr>
              </a:gs>
              <a:gs pos="100000">
                <a:schemeClr val="accent1"/>
              </a:gs>
            </a:gsLst>
            <a:lin ang="14400000" scaled="0"/>
          </a:gradFill>
        </p:grpSpPr>
        <p:sp>
          <p:nvSpPr>
            <p:cNvPr id="32" name="Rounded Rectangle 35">
              <a:extLst>
                <a:ext uri="{FF2B5EF4-FFF2-40B4-BE49-F238E27FC236}">
                  <a16:creationId xmlns:a16="http://schemas.microsoft.com/office/drawing/2014/main" id="{E1805CAF-B7F2-49EF-A9D4-BDE61C1C81C0}"/>
                </a:ext>
              </a:extLst>
            </p:cNvPr>
            <p:cNvSpPr/>
            <p:nvPr/>
          </p:nvSpPr>
          <p:spPr>
            <a:xfrm>
              <a:off x="3578930" y="1066044"/>
              <a:ext cx="1233660" cy="61683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ounded Rectangle 4">
              <a:extLst>
                <a:ext uri="{FF2B5EF4-FFF2-40B4-BE49-F238E27FC236}">
                  <a16:creationId xmlns:a16="http://schemas.microsoft.com/office/drawing/2014/main" id="{79382FA0-7554-433B-A332-04195457C818}"/>
                </a:ext>
              </a:extLst>
            </p:cNvPr>
            <p:cNvSpPr/>
            <p:nvPr/>
          </p:nvSpPr>
          <p:spPr>
            <a:xfrm>
              <a:off x="3596997" y="1084110"/>
              <a:ext cx="1197528" cy="580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a:r>
                <a:rPr lang="lv-LV" sz="2200" dirty="0" err="1"/>
                <a:t>Hybrid</a:t>
              </a:r>
              <a:r>
                <a:rPr lang="lv-LV" sz="2200" dirty="0"/>
                <a:t> </a:t>
              </a:r>
              <a:r>
                <a:rPr lang="lv-LV" sz="2200" dirty="0" err="1"/>
                <a:t>cells</a:t>
              </a:r>
              <a:endParaRPr lang="en-GB" sz="2400" dirty="0"/>
            </a:p>
          </p:txBody>
        </p:sp>
      </p:grpSp>
      <p:cxnSp>
        <p:nvCxnSpPr>
          <p:cNvPr id="35" name="Straight Connector 34">
            <a:extLst>
              <a:ext uri="{FF2B5EF4-FFF2-40B4-BE49-F238E27FC236}">
                <a16:creationId xmlns:a16="http://schemas.microsoft.com/office/drawing/2014/main" id="{AE7259A2-CB16-4C0B-A4D1-23621EF5342A}"/>
              </a:ext>
            </a:extLst>
          </p:cNvPr>
          <p:cNvCxnSpPr/>
          <p:nvPr/>
        </p:nvCxnSpPr>
        <p:spPr>
          <a:xfrm>
            <a:off x="3695814" y="1627923"/>
            <a:ext cx="0" cy="1080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053BB1-CA6E-4040-BC02-64BB6188C9E2}"/>
              </a:ext>
            </a:extLst>
          </p:cNvPr>
          <p:cNvCxnSpPr/>
          <p:nvPr/>
        </p:nvCxnSpPr>
        <p:spPr>
          <a:xfrm>
            <a:off x="8747795" y="5060492"/>
            <a:ext cx="100474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594E530-518B-41DC-A6B5-8419EE719634}"/>
              </a:ext>
            </a:extLst>
          </p:cNvPr>
          <p:cNvCxnSpPr>
            <a:stCxn id="32" idx="2"/>
            <a:endCxn id="41" idx="0"/>
          </p:cNvCxnSpPr>
          <p:nvPr/>
        </p:nvCxnSpPr>
        <p:spPr>
          <a:xfrm flipH="1">
            <a:off x="10431043" y="3083387"/>
            <a:ext cx="0" cy="372641"/>
          </a:xfrm>
          <a:prstGeom prst="line">
            <a:avLst/>
          </a:prstGeom>
          <a:ln w="5715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17FB6B6-4751-4F67-9958-69B2EACB08C4}"/>
              </a:ext>
            </a:extLst>
          </p:cNvPr>
          <p:cNvCxnSpPr/>
          <p:nvPr/>
        </p:nvCxnSpPr>
        <p:spPr>
          <a:xfrm>
            <a:off x="8734103" y="3849265"/>
            <a:ext cx="0" cy="122400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01562EA-8667-41A3-852F-D2864937CDAB}"/>
              </a:ext>
            </a:extLst>
          </p:cNvPr>
          <p:cNvGrpSpPr/>
          <p:nvPr/>
        </p:nvGrpSpPr>
        <p:grpSpPr>
          <a:xfrm>
            <a:off x="9174164" y="3430722"/>
            <a:ext cx="2513757" cy="864000"/>
            <a:chOff x="1624" y="210732"/>
            <a:chExt cx="4654909" cy="2327454"/>
          </a:xfrm>
          <a:solidFill>
            <a:schemeClr val="accent6">
              <a:lumMod val="50000"/>
            </a:schemeClr>
          </a:solidFill>
        </p:grpSpPr>
        <p:sp>
          <p:nvSpPr>
            <p:cNvPr id="40" name="Rounded Rectangle 23">
              <a:extLst>
                <a:ext uri="{FF2B5EF4-FFF2-40B4-BE49-F238E27FC236}">
                  <a16:creationId xmlns:a16="http://schemas.microsoft.com/office/drawing/2014/main" id="{5D4E8DCD-9337-496D-9D10-18BAC73742CF}"/>
                </a:ext>
              </a:extLst>
            </p:cNvPr>
            <p:cNvSpPr/>
            <p:nvPr/>
          </p:nvSpPr>
          <p:spPr>
            <a:xfrm>
              <a:off x="1624" y="210732"/>
              <a:ext cx="4654909" cy="232745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a:extLst>
                <a:ext uri="{FF2B5EF4-FFF2-40B4-BE49-F238E27FC236}">
                  <a16:creationId xmlns:a16="http://schemas.microsoft.com/office/drawing/2014/main" id="{CE7863F7-D5F4-496C-8228-921C635EC78B}"/>
                </a:ext>
              </a:extLst>
            </p:cNvPr>
            <p:cNvSpPr/>
            <p:nvPr/>
          </p:nvSpPr>
          <p:spPr>
            <a:xfrm>
              <a:off x="69793" y="278901"/>
              <a:ext cx="4518571" cy="21911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lv-LV" sz="2200" dirty="0" err="1"/>
                <a:t>Amorphous</a:t>
              </a:r>
              <a:endParaRPr lang="en-GB" sz="2200" dirty="0"/>
            </a:p>
          </p:txBody>
        </p:sp>
      </p:grpSp>
      <p:grpSp>
        <p:nvGrpSpPr>
          <p:cNvPr id="42" name="Group 41">
            <a:extLst>
              <a:ext uri="{FF2B5EF4-FFF2-40B4-BE49-F238E27FC236}">
                <a16:creationId xmlns:a16="http://schemas.microsoft.com/office/drawing/2014/main" id="{A0DA0C4B-5605-4798-9A21-20B133147140}"/>
              </a:ext>
            </a:extLst>
          </p:cNvPr>
          <p:cNvGrpSpPr/>
          <p:nvPr/>
        </p:nvGrpSpPr>
        <p:grpSpPr>
          <a:xfrm>
            <a:off x="9189022" y="4573021"/>
            <a:ext cx="2513757" cy="864000"/>
            <a:chOff x="1624" y="210732"/>
            <a:chExt cx="4654909" cy="2327454"/>
          </a:xfrm>
          <a:solidFill>
            <a:schemeClr val="accent6">
              <a:lumMod val="50000"/>
            </a:schemeClr>
          </a:solidFill>
        </p:grpSpPr>
        <p:sp>
          <p:nvSpPr>
            <p:cNvPr id="43" name="Rounded Rectangle 38">
              <a:extLst>
                <a:ext uri="{FF2B5EF4-FFF2-40B4-BE49-F238E27FC236}">
                  <a16:creationId xmlns:a16="http://schemas.microsoft.com/office/drawing/2014/main" id="{051C3873-3CD1-4BFE-A89E-C17002234F30}"/>
                </a:ext>
              </a:extLst>
            </p:cNvPr>
            <p:cNvSpPr/>
            <p:nvPr/>
          </p:nvSpPr>
          <p:spPr>
            <a:xfrm>
              <a:off x="1624" y="210732"/>
              <a:ext cx="4654909" cy="232745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a:extLst>
                <a:ext uri="{FF2B5EF4-FFF2-40B4-BE49-F238E27FC236}">
                  <a16:creationId xmlns:a16="http://schemas.microsoft.com/office/drawing/2014/main" id="{0DD77248-BD54-46EB-ABC9-2C68F819F446}"/>
                </a:ext>
              </a:extLst>
            </p:cNvPr>
            <p:cNvSpPr/>
            <p:nvPr/>
          </p:nvSpPr>
          <p:spPr>
            <a:xfrm>
              <a:off x="69793" y="278901"/>
              <a:ext cx="4518571" cy="21911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lv-LV" sz="2200" dirty="0" err="1"/>
                <a:t>Microcrystalline</a:t>
              </a:r>
              <a:endParaRPr lang="en-GB" sz="2200" dirty="0"/>
            </a:p>
          </p:txBody>
        </p:sp>
      </p:grpSp>
      <p:pic>
        <p:nvPicPr>
          <p:cNvPr id="45" name="Picture 44">
            <a:extLst>
              <a:ext uri="{FF2B5EF4-FFF2-40B4-BE49-F238E27FC236}">
                <a16:creationId xmlns:a16="http://schemas.microsoft.com/office/drawing/2014/main" id="{9C894905-E9C4-4716-9589-A3CC8BE3C66F}"/>
              </a:ext>
            </a:extLst>
          </p:cNvPr>
          <p:cNvPicPr/>
          <p:nvPr/>
        </p:nvPicPr>
        <p:blipFill rotWithShape="1">
          <a:blip r:embed="rId3"/>
          <a:srcRect l="11517" r="7951"/>
          <a:stretch/>
        </p:blipFill>
        <p:spPr bwMode="auto">
          <a:xfrm rot="16200000">
            <a:off x="6819172" y="739964"/>
            <a:ext cx="1319393" cy="1721268"/>
          </a:xfrm>
          <a:prstGeom prst="rect">
            <a:avLst/>
          </a:prstGeom>
          <a:ln>
            <a:noFill/>
          </a:ln>
          <a:extLst>
            <a:ext uri="{53640926-AAD7-44D8-BBD7-CCE9431645EC}">
              <a14:shadowObscured xmlns:a14="http://schemas.microsoft.com/office/drawing/2010/main"/>
            </a:ext>
          </a:extLst>
        </p:spPr>
      </p:pic>
      <p:pic>
        <p:nvPicPr>
          <p:cNvPr id="46" name="Picture 45" descr="SaistÄ«ts attÄls">
            <a:extLst>
              <a:ext uri="{FF2B5EF4-FFF2-40B4-BE49-F238E27FC236}">
                <a16:creationId xmlns:a16="http://schemas.microsoft.com/office/drawing/2014/main" id="{D0B5DC11-4175-410D-81C3-4A436FA3A8EE}"/>
              </a:ext>
            </a:extLst>
          </p:cNvPr>
          <p:cNvPicPr/>
          <p:nvPr/>
        </p:nvPicPr>
        <p:blipFill rotWithShape="1">
          <a:blip r:embed="rId4">
            <a:extLst>
              <a:ext uri="{28A0092B-C50C-407E-A947-70E740481C1C}">
                <a14:useLocalDpi xmlns:a14="http://schemas.microsoft.com/office/drawing/2010/main" val="0"/>
              </a:ext>
            </a:extLst>
          </a:blip>
          <a:srcRect l="28024" t="13106" r="27436" b="13661"/>
          <a:stretch/>
        </p:blipFill>
        <p:spPr bwMode="auto">
          <a:xfrm rot="16200000">
            <a:off x="6968516" y="1832387"/>
            <a:ext cx="1107160" cy="1748033"/>
          </a:xfrm>
          <a:prstGeom prst="rect">
            <a:avLst/>
          </a:prstGeom>
          <a:noFill/>
          <a:ln>
            <a:noFill/>
          </a:ln>
          <a:extLst>
            <a:ext uri="{53640926-AAD7-44D8-BBD7-CCE9431645EC}">
              <a14:shadowObscured xmlns:a14="http://schemas.microsoft.com/office/drawing/2010/main"/>
            </a:ext>
          </a:extLst>
        </p:spPr>
      </p:pic>
      <p:pic>
        <p:nvPicPr>
          <p:cNvPr id="49" name="Picture 48">
            <a:extLst>
              <a:ext uri="{FF2B5EF4-FFF2-40B4-BE49-F238E27FC236}">
                <a16:creationId xmlns:a16="http://schemas.microsoft.com/office/drawing/2014/main" id="{21A3D504-02CF-4CE9-9BAB-9CB39D171015}"/>
              </a:ext>
            </a:extLst>
          </p:cNvPr>
          <p:cNvPicPr/>
          <p:nvPr/>
        </p:nvPicPr>
        <p:blipFill rotWithShape="1">
          <a:blip r:embed="rId5"/>
          <a:srcRect l="12555" r="11843"/>
          <a:stretch/>
        </p:blipFill>
        <p:spPr bwMode="auto">
          <a:xfrm rot="16200000">
            <a:off x="458287" y="3865856"/>
            <a:ext cx="1199306" cy="2006425"/>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BFBE56A3-D71A-4F81-AF24-B1F2638A966F}"/>
              </a:ext>
            </a:extLst>
          </p:cNvPr>
          <p:cNvSpPr>
            <a:spLocks noGrp="1"/>
          </p:cNvSpPr>
          <p:nvPr>
            <p:ph type="sldNum" sz="quarter" idx="12"/>
          </p:nvPr>
        </p:nvSpPr>
        <p:spPr/>
        <p:txBody>
          <a:bodyPr/>
          <a:lstStyle/>
          <a:p>
            <a:fld id="{1BBD2AA7-02D3-4A06-8F9F-50CBD2285B67}" type="slidenum">
              <a:rPr lang="lv-LV" smtClean="0"/>
              <a:t>9</a:t>
            </a:fld>
            <a:endParaRPr lang="lv-LV"/>
          </a:p>
        </p:txBody>
      </p:sp>
      <p:sp>
        <p:nvSpPr>
          <p:cNvPr id="47" name="Rectangle 46">
            <a:extLst>
              <a:ext uri="{FF2B5EF4-FFF2-40B4-BE49-F238E27FC236}">
                <a16:creationId xmlns:a16="http://schemas.microsoft.com/office/drawing/2014/main" id="{5942DB25-1ED5-4D55-A47A-9C1479F9D6C9}"/>
              </a:ext>
            </a:extLst>
          </p:cNvPr>
          <p:cNvSpPr/>
          <p:nvPr/>
        </p:nvSpPr>
        <p:spPr>
          <a:xfrm>
            <a:off x="5461536" y="2801823"/>
            <a:ext cx="1186543" cy="369332"/>
          </a:xfrm>
          <a:prstGeom prst="rect">
            <a:avLst/>
          </a:prstGeom>
        </p:spPr>
        <p:txBody>
          <a:bodyPr wrap="none">
            <a:spAutoFit/>
          </a:bodyPr>
          <a:lstStyle/>
          <a:p>
            <a:r>
              <a:rPr lang="en-GB">
                <a:latin typeface="Trebuchet MS" panose="020B0603020202020204" pitchFamily="34" charset="0"/>
                <a:ea typeface="Meiryo" panose="020B0604030504040204" pitchFamily="34" charset="-128"/>
                <a:cs typeface="Tahoma" panose="020B0604030504040204" pitchFamily="34" charset="0"/>
              </a:rPr>
              <a:t>15%-24%. </a:t>
            </a:r>
            <a:endParaRPr lang="lv-LV" dirty="0"/>
          </a:p>
        </p:txBody>
      </p:sp>
      <p:sp>
        <p:nvSpPr>
          <p:cNvPr id="48" name="Rectangle 47">
            <a:extLst>
              <a:ext uri="{FF2B5EF4-FFF2-40B4-BE49-F238E27FC236}">
                <a16:creationId xmlns:a16="http://schemas.microsoft.com/office/drawing/2014/main" id="{2EBE82F6-E7A9-4E98-9475-1263AFC30090}"/>
              </a:ext>
            </a:extLst>
          </p:cNvPr>
          <p:cNvSpPr/>
          <p:nvPr/>
        </p:nvSpPr>
        <p:spPr>
          <a:xfrm>
            <a:off x="5510518" y="1884316"/>
            <a:ext cx="1032655" cy="369332"/>
          </a:xfrm>
          <a:prstGeom prst="rect">
            <a:avLst/>
          </a:prstGeom>
        </p:spPr>
        <p:txBody>
          <a:bodyPr wrap="none">
            <a:spAutoFit/>
          </a:bodyPr>
          <a:lstStyle/>
          <a:p>
            <a:r>
              <a:rPr lang="en-GB" dirty="0">
                <a:latin typeface="Trebuchet MS" panose="020B0603020202020204" pitchFamily="34" charset="0"/>
                <a:ea typeface="Meiryo" panose="020B0604030504040204" pitchFamily="34" charset="-128"/>
                <a:cs typeface="Tahoma" panose="020B0604030504040204" pitchFamily="34" charset="0"/>
              </a:rPr>
              <a:t>12%-16%</a:t>
            </a:r>
            <a:endParaRPr lang="lv-LV" dirty="0"/>
          </a:p>
        </p:txBody>
      </p:sp>
      <p:sp>
        <p:nvSpPr>
          <p:cNvPr id="50" name="Rectangle 49">
            <a:extLst>
              <a:ext uri="{FF2B5EF4-FFF2-40B4-BE49-F238E27FC236}">
                <a16:creationId xmlns:a16="http://schemas.microsoft.com/office/drawing/2014/main" id="{3CBAAF13-368A-47A4-9A78-F71B1EF3D620}"/>
              </a:ext>
            </a:extLst>
          </p:cNvPr>
          <p:cNvSpPr/>
          <p:nvPr/>
        </p:nvSpPr>
        <p:spPr>
          <a:xfrm>
            <a:off x="4139921" y="4862391"/>
            <a:ext cx="910827" cy="369332"/>
          </a:xfrm>
          <a:prstGeom prst="rect">
            <a:avLst/>
          </a:prstGeom>
        </p:spPr>
        <p:txBody>
          <a:bodyPr wrap="none">
            <a:spAutoFit/>
          </a:bodyPr>
          <a:lstStyle/>
          <a:p>
            <a:r>
              <a:rPr lang="en-GB" dirty="0">
                <a:latin typeface="Trebuchet MS" panose="020B0603020202020204" pitchFamily="34" charset="0"/>
                <a:ea typeface="Meiryo" panose="020B0604030504040204" pitchFamily="34" charset="-128"/>
                <a:cs typeface="Tahoma" panose="020B0604030504040204" pitchFamily="34" charset="0"/>
              </a:rPr>
              <a:t>7%-13%</a:t>
            </a:r>
            <a:endParaRPr lang="lv-LV" dirty="0"/>
          </a:p>
        </p:txBody>
      </p:sp>
    </p:spTree>
    <p:extLst>
      <p:ext uri="{BB962C8B-B14F-4D97-AF65-F5344CB8AC3E}">
        <p14:creationId xmlns:p14="http://schemas.microsoft.com/office/powerpoint/2010/main" val="245114531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4719</TotalTime>
  <Words>2633</Words>
  <Application>Microsoft Office PowerPoint</Application>
  <PresentationFormat>Bredbild</PresentationFormat>
  <Paragraphs>410</Paragraphs>
  <Slides>21</Slides>
  <Notes>20</Notes>
  <HiddenSlides>0</HiddenSlides>
  <MMClips>0</MMClips>
  <ScaleCrop>false</ScaleCrop>
  <HeadingPairs>
    <vt:vector size="8" baseType="variant">
      <vt:variant>
        <vt:lpstr>Använt teckensnitt</vt:lpstr>
      </vt:variant>
      <vt:variant>
        <vt:i4>7</vt:i4>
      </vt:variant>
      <vt:variant>
        <vt:lpstr>Tema</vt:lpstr>
      </vt:variant>
      <vt:variant>
        <vt:i4>9</vt:i4>
      </vt:variant>
      <vt:variant>
        <vt:lpstr>Serverprogram för OLE-inbäddning</vt:lpstr>
      </vt:variant>
      <vt:variant>
        <vt:i4>1</vt:i4>
      </vt:variant>
      <vt:variant>
        <vt:lpstr>Bildrubriker</vt:lpstr>
      </vt:variant>
      <vt:variant>
        <vt:i4>21</vt:i4>
      </vt:variant>
    </vt:vector>
  </HeadingPairs>
  <TitlesOfParts>
    <vt:vector size="38" baseType="lpstr">
      <vt:lpstr>Arial</vt:lpstr>
      <vt:lpstr>Calibri</vt:lpstr>
      <vt:lpstr>Calibri Light</vt:lpstr>
      <vt:lpstr>Corbel</vt:lpstr>
      <vt:lpstr>Trebuchet MS</vt:lpstr>
      <vt:lpstr>Verdana</vt:lpstr>
      <vt:lpstr>Wingdings</vt:lpstr>
      <vt:lpstr>Retrospect</vt:lpstr>
      <vt:lpstr>4_Retrospect</vt:lpstr>
      <vt:lpstr>3_Retrospect</vt:lpstr>
      <vt:lpstr>2_Retrospect</vt:lpstr>
      <vt:lpstr>1_Retrospect</vt:lpstr>
      <vt:lpstr>3_Custom Design</vt:lpstr>
      <vt:lpstr>2_Custom Design</vt:lpstr>
      <vt:lpstr>1_Custom Design</vt:lpstr>
      <vt:lpstr>Custom Design</vt:lpstr>
      <vt:lpstr>Visio.Drawing.15</vt:lpstr>
      <vt:lpstr>Prosumerism Training material</vt:lpstr>
      <vt:lpstr>Prosumer</vt:lpstr>
      <vt:lpstr>Content</vt:lpstr>
      <vt:lpstr>Guideline for Solar energy (strategic) planning</vt:lpstr>
      <vt:lpstr>Local legislation on becoming Prosumer</vt:lpstr>
      <vt:lpstr>Country specific information on support schemes</vt:lpstr>
      <vt:lpstr>Description of the tools</vt:lpstr>
      <vt:lpstr>PV panels </vt:lpstr>
      <vt:lpstr>Main PV panel technologies</vt:lpstr>
      <vt:lpstr>Guideline for Step-by-step to become a prosumerist</vt:lpstr>
      <vt:lpstr> Project implementation process</vt:lpstr>
      <vt:lpstr>Guideline for Procurement of solar energy</vt:lpstr>
      <vt:lpstr>Guideline for Prosumerism calculation tool</vt:lpstr>
      <vt:lpstr>PowerPoint-presentation</vt:lpstr>
      <vt:lpstr>Required information for calculations?</vt:lpstr>
      <vt:lpstr>Prosumerism calculation tool Gulbene example</vt:lpstr>
      <vt:lpstr>Estimating energy generation – PV GIS</vt:lpstr>
      <vt:lpstr>PowerPoint-presentation</vt:lpstr>
      <vt:lpstr>Financial calculations using the EFFECT4building tool</vt:lpstr>
      <vt:lpstr>Comparison of the results of all scenarios</vt:lpstr>
      <vt:lpstr>Kontakti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Baiba Norberte</dc:creator>
  <cp:lastModifiedBy>Marit Ragnarsson</cp:lastModifiedBy>
  <cp:revision>401</cp:revision>
  <dcterms:created xsi:type="dcterms:W3CDTF">2017-10-13T08:25:26Z</dcterms:created>
  <dcterms:modified xsi:type="dcterms:W3CDTF">2020-09-09T19:05:17Z</dcterms:modified>
</cp:coreProperties>
</file>