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4"/>
    <p:sldMasterId id="2147483902" r:id="rId5"/>
    <p:sldMasterId id="2147483890" r:id="rId6"/>
    <p:sldMasterId id="2147483866" r:id="rId7"/>
    <p:sldMasterId id="2147483854" r:id="rId8"/>
  </p:sldMasterIdLst>
  <p:notesMasterIdLst>
    <p:notesMasterId r:id="rId26"/>
  </p:notesMasterIdLst>
  <p:sldIdLst>
    <p:sldId id="256" r:id="rId9"/>
    <p:sldId id="607" r:id="rId10"/>
    <p:sldId id="377" r:id="rId11"/>
    <p:sldId id="606" r:id="rId12"/>
    <p:sldId id="1029" r:id="rId13"/>
    <p:sldId id="1032" r:id="rId14"/>
    <p:sldId id="1033" r:id="rId15"/>
    <p:sldId id="1034" r:id="rId16"/>
    <p:sldId id="1035" r:id="rId17"/>
    <p:sldId id="1036" r:id="rId18"/>
    <p:sldId id="260" r:id="rId19"/>
    <p:sldId id="598" r:id="rId20"/>
    <p:sldId id="586" r:id="rId21"/>
    <p:sldId id="1030" r:id="rId22"/>
    <p:sldId id="609" r:id="rId23"/>
    <p:sldId id="608" r:id="rId24"/>
    <p:sldId id="265" r:id="rId25"/>
  </p:sldIdLst>
  <p:sldSz cx="12192000" cy="6858000"/>
  <p:notesSz cx="6858000" cy="160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y Magnusson" initials="BM" lastIdx="1" clrIdx="0">
    <p:extLst>
      <p:ext uri="{19B8F6BF-5375-455C-9EA6-DF929625EA0E}">
        <p15:presenceInfo xmlns:p15="http://schemas.microsoft.com/office/powerpoint/2012/main" userId="S::benny@byggdialogdalarna.se::6b6de819-5307-4a3f-8bfc-bdd2d2e495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79741" autoAdjust="0"/>
  </p:normalViewPr>
  <p:slideViewPr>
    <p:cSldViewPr snapToGrid="0">
      <p:cViewPr varScale="1">
        <p:scale>
          <a:sx n="65" d="100"/>
          <a:sy n="65" d="100"/>
        </p:scale>
        <p:origin x="12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ny Magnusson" userId="6b6de819-5307-4a3f-8bfc-bdd2d2e495e7" providerId="ADAL" clId="{C1EFBA80-0EFA-42F3-8508-AC422B40C968}"/>
    <pc:docChg chg="custSel addSld delSld modSld">
      <pc:chgData name="Benny Magnusson" userId="6b6de819-5307-4a3f-8bfc-bdd2d2e495e7" providerId="ADAL" clId="{C1EFBA80-0EFA-42F3-8508-AC422B40C968}" dt="2020-02-27T07:58:48.161" v="38"/>
      <pc:docMkLst>
        <pc:docMk/>
      </pc:docMkLst>
      <pc:sldChg chg="del">
        <pc:chgData name="Benny Magnusson" userId="6b6de819-5307-4a3f-8bfc-bdd2d2e495e7" providerId="ADAL" clId="{C1EFBA80-0EFA-42F3-8508-AC422B40C968}" dt="2020-02-19T14:03:07.372" v="0" actId="47"/>
        <pc:sldMkLst>
          <pc:docMk/>
          <pc:sldMk cId="475507059" sldId="268"/>
        </pc:sldMkLst>
      </pc:sldChg>
      <pc:sldChg chg="modSp modNotesTx">
        <pc:chgData name="Benny Magnusson" userId="6b6de819-5307-4a3f-8bfc-bdd2d2e495e7" providerId="ADAL" clId="{C1EFBA80-0EFA-42F3-8508-AC422B40C968}" dt="2020-02-19T14:04:39.873" v="33" actId="20577"/>
        <pc:sldMkLst>
          <pc:docMk/>
          <pc:sldMk cId="1899412868" sldId="609"/>
        </pc:sldMkLst>
        <pc:spChg chg="mod">
          <ac:chgData name="Benny Magnusson" userId="6b6de819-5307-4a3f-8bfc-bdd2d2e495e7" providerId="ADAL" clId="{C1EFBA80-0EFA-42F3-8508-AC422B40C968}" dt="2020-02-19T14:04:20.290" v="29" actId="5793"/>
          <ac:spMkLst>
            <pc:docMk/>
            <pc:sldMk cId="1899412868" sldId="609"/>
            <ac:spMk id="3" creationId="{5B2582E8-DE56-4932-A474-69F32F3BDB3D}"/>
          </ac:spMkLst>
        </pc:spChg>
      </pc:sldChg>
      <pc:sldChg chg="add">
        <pc:chgData name="Benny Magnusson" userId="6b6de819-5307-4a3f-8bfc-bdd2d2e495e7" providerId="ADAL" clId="{C1EFBA80-0EFA-42F3-8508-AC422B40C968}" dt="2020-02-27T07:58:20.419" v="34"/>
        <pc:sldMkLst>
          <pc:docMk/>
          <pc:sldMk cId="1592477853" sldId="1032"/>
        </pc:sldMkLst>
      </pc:sldChg>
      <pc:sldChg chg="add">
        <pc:chgData name="Benny Magnusson" userId="6b6de819-5307-4a3f-8bfc-bdd2d2e495e7" providerId="ADAL" clId="{C1EFBA80-0EFA-42F3-8508-AC422B40C968}" dt="2020-02-27T07:58:28.298" v="35"/>
        <pc:sldMkLst>
          <pc:docMk/>
          <pc:sldMk cId="1637316208" sldId="1033"/>
        </pc:sldMkLst>
      </pc:sldChg>
      <pc:sldChg chg="add">
        <pc:chgData name="Benny Magnusson" userId="6b6de819-5307-4a3f-8bfc-bdd2d2e495e7" providerId="ADAL" clId="{C1EFBA80-0EFA-42F3-8508-AC422B40C968}" dt="2020-02-27T07:58:35.254" v="36"/>
        <pc:sldMkLst>
          <pc:docMk/>
          <pc:sldMk cId="1266508433" sldId="1034"/>
        </pc:sldMkLst>
      </pc:sldChg>
      <pc:sldChg chg="add">
        <pc:chgData name="Benny Magnusson" userId="6b6de819-5307-4a3f-8bfc-bdd2d2e495e7" providerId="ADAL" clId="{C1EFBA80-0EFA-42F3-8508-AC422B40C968}" dt="2020-02-27T07:58:39.520" v="37"/>
        <pc:sldMkLst>
          <pc:docMk/>
          <pc:sldMk cId="2039761954" sldId="1035"/>
        </pc:sldMkLst>
      </pc:sldChg>
      <pc:sldChg chg="add setBg">
        <pc:chgData name="Benny Magnusson" userId="6b6de819-5307-4a3f-8bfc-bdd2d2e495e7" providerId="ADAL" clId="{C1EFBA80-0EFA-42F3-8508-AC422B40C968}" dt="2020-02-27T07:58:48.161" v="38"/>
        <pc:sldMkLst>
          <pc:docMk/>
          <pc:sldMk cId="2196440992" sldId="1036"/>
        </pc:sldMkLst>
      </pc:sldChg>
    </pc:docChg>
  </pc:docChgLst>
  <pc:docChgLst>
    <pc:chgData name="Benny Magnusson" userId="6b6de819-5307-4a3f-8bfc-bdd2d2e495e7" providerId="ADAL" clId="{51416E21-F15A-4288-B93C-17B27DBB8B90}"/>
    <pc:docChg chg="custSel modSld">
      <pc:chgData name="Benny Magnusson" userId="6b6de819-5307-4a3f-8bfc-bdd2d2e495e7" providerId="ADAL" clId="{51416E21-F15A-4288-B93C-17B27DBB8B90}" dt="2020-06-03T08:37:07.041" v="124" actId="20577"/>
      <pc:docMkLst>
        <pc:docMk/>
      </pc:docMkLst>
      <pc:sldChg chg="modSp mod">
        <pc:chgData name="Benny Magnusson" userId="6b6de819-5307-4a3f-8bfc-bdd2d2e495e7" providerId="ADAL" clId="{51416E21-F15A-4288-B93C-17B27DBB8B90}" dt="2020-06-03T08:37:07.041" v="124" actId="20577"/>
        <pc:sldMkLst>
          <pc:docMk/>
          <pc:sldMk cId="1899412868" sldId="609"/>
        </pc:sldMkLst>
        <pc:spChg chg="mod">
          <ac:chgData name="Benny Magnusson" userId="6b6de819-5307-4a3f-8bfc-bdd2d2e495e7" providerId="ADAL" clId="{51416E21-F15A-4288-B93C-17B27DBB8B90}" dt="2020-06-03T08:37:07.041" v="124" actId="20577"/>
          <ac:spMkLst>
            <pc:docMk/>
            <pc:sldMk cId="1899412868" sldId="609"/>
            <ac:spMk id="3" creationId="{5B2582E8-DE56-4932-A474-69F32F3BDB3D}"/>
          </ac:spMkLst>
        </pc:spChg>
      </pc:sldChg>
    </pc:docChg>
  </pc:docChgLst>
  <pc:docChgLst>
    <pc:chgData name="Benny Magnusson" userId="S::benny@byggdialogdalarna.se::6b6de819-5307-4a3f-8bfc-bdd2d2e495e7" providerId="AD" clId="Web-{06D4798F-5554-FF65-FCE3-ECA5B437D1EC}"/>
    <pc:docChg chg="modSld">
      <pc:chgData name="Benny Magnusson" userId="S::benny@byggdialogdalarna.se::6b6de819-5307-4a3f-8bfc-bdd2d2e495e7" providerId="AD" clId="Web-{06D4798F-5554-FF65-FCE3-ECA5B437D1EC}" dt="2020-02-19T13:59:15.437" v="166" actId="20577"/>
      <pc:docMkLst>
        <pc:docMk/>
      </pc:docMkLst>
      <pc:sldChg chg="modSp">
        <pc:chgData name="Benny Magnusson" userId="S::benny@byggdialogdalarna.se::6b6de819-5307-4a3f-8bfc-bdd2d2e495e7" providerId="AD" clId="Web-{06D4798F-5554-FF65-FCE3-ECA5B437D1EC}" dt="2020-02-19T13:15:44.320" v="6"/>
        <pc:sldMkLst>
          <pc:docMk/>
          <pc:sldMk cId="2510426224" sldId="606"/>
        </pc:sldMkLst>
        <pc:graphicFrameChg chg="mod modGraphic">
          <ac:chgData name="Benny Magnusson" userId="S::benny@byggdialogdalarna.se::6b6de819-5307-4a3f-8bfc-bdd2d2e495e7" providerId="AD" clId="Web-{06D4798F-5554-FF65-FCE3-ECA5B437D1EC}" dt="2020-02-19T13:15:44.320" v="6"/>
          <ac:graphicFrameMkLst>
            <pc:docMk/>
            <pc:sldMk cId="2510426224" sldId="606"/>
            <ac:graphicFrameMk id="7" creationId="{5B8553DD-114F-402C-AD20-B881203F2722}"/>
          </ac:graphicFrameMkLst>
        </pc:graphicFrameChg>
      </pc:sldChg>
      <pc:sldChg chg="modSp">
        <pc:chgData name="Benny Magnusson" userId="S::benny@byggdialogdalarna.se::6b6de819-5307-4a3f-8bfc-bdd2d2e495e7" providerId="AD" clId="Web-{06D4798F-5554-FF65-FCE3-ECA5B437D1EC}" dt="2020-02-19T13:59:15.437" v="165" actId="20577"/>
        <pc:sldMkLst>
          <pc:docMk/>
          <pc:sldMk cId="1899412868" sldId="609"/>
        </pc:sldMkLst>
        <pc:spChg chg="mod">
          <ac:chgData name="Benny Magnusson" userId="S::benny@byggdialogdalarna.se::6b6de819-5307-4a3f-8bfc-bdd2d2e495e7" providerId="AD" clId="Web-{06D4798F-5554-FF65-FCE3-ECA5B437D1EC}" dt="2020-02-19T13:59:15.437" v="165" actId="20577"/>
          <ac:spMkLst>
            <pc:docMk/>
            <pc:sldMk cId="1899412868" sldId="609"/>
            <ac:spMk id="3" creationId="{5B2582E8-DE56-4932-A474-69F32F3BDB3D}"/>
          </ac:spMkLst>
        </pc:spChg>
      </pc:sldChg>
      <pc:sldChg chg="modSp">
        <pc:chgData name="Benny Magnusson" userId="S::benny@byggdialogdalarna.se::6b6de819-5307-4a3f-8bfc-bdd2d2e495e7" providerId="AD" clId="Web-{06D4798F-5554-FF65-FCE3-ECA5B437D1EC}" dt="2020-02-19T13:43:01.191" v="23" actId="20577"/>
        <pc:sldMkLst>
          <pc:docMk/>
          <pc:sldMk cId="3468933862" sldId="1029"/>
        </pc:sldMkLst>
        <pc:spChg chg="mod">
          <ac:chgData name="Benny Magnusson" userId="S::benny@byggdialogdalarna.se::6b6de819-5307-4a3f-8bfc-bdd2d2e495e7" providerId="AD" clId="Web-{06D4798F-5554-FF65-FCE3-ECA5B437D1EC}" dt="2020-02-19T13:43:01.191" v="23" actId="20577"/>
          <ac:spMkLst>
            <pc:docMk/>
            <pc:sldMk cId="3468933862" sldId="1029"/>
            <ac:spMk id="3" creationId="{E6484F06-AC23-4C69-B906-1561C5E2112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C20A3B-028C-47AE-B615-2BB143381965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3D2FEF1-67B5-4DEA-B199-52B8AFE1CF8C}">
      <dgm:prSet phldrT="[Tekst]"/>
      <dgm:spPr/>
      <dgm:t>
        <a:bodyPr/>
        <a:lstStyle/>
        <a:p>
          <a:r>
            <a:rPr lang="en-GB" dirty="0"/>
            <a:t>Knowledge sharing</a:t>
          </a:r>
        </a:p>
      </dgm:t>
    </dgm:pt>
    <dgm:pt modelId="{9E97D3BD-2D93-432B-A4F5-955F08F37B61}" type="parTrans" cxnId="{9D7BD234-FC39-4DF3-8927-B6B5C6739179}">
      <dgm:prSet/>
      <dgm:spPr/>
      <dgm:t>
        <a:bodyPr/>
        <a:lstStyle/>
        <a:p>
          <a:endParaRPr lang="en-GB"/>
        </a:p>
      </dgm:t>
    </dgm:pt>
    <dgm:pt modelId="{A2C1485E-D053-4F30-BCDE-68DAD8DCF36C}" type="sibTrans" cxnId="{9D7BD234-FC39-4DF3-8927-B6B5C6739179}">
      <dgm:prSet/>
      <dgm:spPr/>
      <dgm:t>
        <a:bodyPr/>
        <a:lstStyle/>
        <a:p>
          <a:endParaRPr lang="en-GB"/>
        </a:p>
      </dgm:t>
    </dgm:pt>
    <dgm:pt modelId="{F93D4EEE-4976-4B00-9E72-11BDCA061923}">
      <dgm:prSet phldrT="[Tekst]"/>
      <dgm:spPr/>
      <dgm:t>
        <a:bodyPr/>
        <a:lstStyle/>
        <a:p>
          <a:pPr>
            <a:buNone/>
          </a:pPr>
          <a:r>
            <a:rPr lang="en-GB" dirty="0"/>
            <a:t>Inspire at events</a:t>
          </a:r>
        </a:p>
      </dgm:t>
    </dgm:pt>
    <dgm:pt modelId="{4C18AE63-5709-4AC7-8A53-018F7BF8B243}" type="parTrans" cxnId="{384A5CF8-26FE-41C3-8DB5-59C1BAD432A7}">
      <dgm:prSet/>
      <dgm:spPr/>
      <dgm:t>
        <a:bodyPr/>
        <a:lstStyle/>
        <a:p>
          <a:endParaRPr lang="en-GB"/>
        </a:p>
      </dgm:t>
    </dgm:pt>
    <dgm:pt modelId="{A494E4A7-BAED-45F1-ABF0-F5FDAD7B7276}" type="sibTrans" cxnId="{384A5CF8-26FE-41C3-8DB5-59C1BAD432A7}">
      <dgm:prSet/>
      <dgm:spPr/>
      <dgm:t>
        <a:bodyPr/>
        <a:lstStyle/>
        <a:p>
          <a:endParaRPr lang="en-GB"/>
        </a:p>
      </dgm:t>
    </dgm:pt>
    <dgm:pt modelId="{539BBF99-41BE-4204-93D2-16F76DBB80E8}">
      <dgm:prSet phldrT="[Tekst]"/>
      <dgm:spPr/>
      <dgm:t>
        <a:bodyPr/>
        <a:lstStyle/>
        <a:p>
          <a:pPr>
            <a:buNone/>
          </a:pPr>
          <a:r>
            <a:rPr lang="en-GB" dirty="0"/>
            <a:t>Workshops</a:t>
          </a:r>
        </a:p>
      </dgm:t>
    </dgm:pt>
    <dgm:pt modelId="{8B5AB414-D310-441F-91E9-854F1CE84942}" type="parTrans" cxnId="{DAB90AA4-9857-4C8F-98F3-B9B3A4266D3C}">
      <dgm:prSet/>
      <dgm:spPr/>
      <dgm:t>
        <a:bodyPr/>
        <a:lstStyle/>
        <a:p>
          <a:endParaRPr lang="en-GB"/>
        </a:p>
      </dgm:t>
    </dgm:pt>
    <dgm:pt modelId="{F7C97A1D-F5C9-46F3-8D26-9F814435F9AB}" type="sibTrans" cxnId="{DAB90AA4-9857-4C8F-98F3-B9B3A4266D3C}">
      <dgm:prSet/>
      <dgm:spPr/>
      <dgm:t>
        <a:bodyPr/>
        <a:lstStyle/>
        <a:p>
          <a:endParaRPr lang="en-GB"/>
        </a:p>
      </dgm:t>
    </dgm:pt>
    <dgm:pt modelId="{0A00ABB4-7245-4420-8782-E9335F59B7C0}">
      <dgm:prSet phldrT="[Tekst]"/>
      <dgm:spPr/>
      <dgm:t>
        <a:bodyPr/>
        <a:lstStyle/>
        <a:p>
          <a:pPr>
            <a:buNone/>
          </a:pPr>
          <a:r>
            <a:rPr lang="en-GB" dirty="0"/>
            <a:t>Test of toolkit</a:t>
          </a:r>
        </a:p>
      </dgm:t>
    </dgm:pt>
    <dgm:pt modelId="{B7BC2487-880D-4EC8-8956-8D1BFF4E7E89}" type="parTrans" cxnId="{0765E1BB-F07C-46C0-9CA6-FD671B35DEFD}">
      <dgm:prSet/>
      <dgm:spPr/>
      <dgm:t>
        <a:bodyPr/>
        <a:lstStyle/>
        <a:p>
          <a:endParaRPr lang="en-GB"/>
        </a:p>
      </dgm:t>
    </dgm:pt>
    <dgm:pt modelId="{308F3CEC-89D9-4931-A0C5-5471C7F298B9}" type="sibTrans" cxnId="{0765E1BB-F07C-46C0-9CA6-FD671B35DEFD}">
      <dgm:prSet/>
      <dgm:spPr/>
      <dgm:t>
        <a:bodyPr/>
        <a:lstStyle/>
        <a:p>
          <a:endParaRPr lang="en-GB"/>
        </a:p>
      </dgm:t>
    </dgm:pt>
    <dgm:pt modelId="{F8389700-72ED-4C53-8E31-F3C49B60A4FC}">
      <dgm:prSet phldrT="[Tekst]"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GLC</a:t>
          </a:r>
        </a:p>
      </dgm:t>
    </dgm:pt>
    <dgm:pt modelId="{72BE5AF0-A609-4681-98B8-A2F5A635EFAD}" type="sibTrans" cxnId="{4ED2C064-0A2B-4FA4-8202-B64390B9CD9B}">
      <dgm:prSet/>
      <dgm:spPr/>
      <dgm:t>
        <a:bodyPr/>
        <a:lstStyle/>
        <a:p>
          <a:endParaRPr lang="en-GB"/>
        </a:p>
      </dgm:t>
    </dgm:pt>
    <dgm:pt modelId="{6065C79B-B00F-4103-84DC-95482069CA18}" type="parTrans" cxnId="{4ED2C064-0A2B-4FA4-8202-B64390B9CD9B}">
      <dgm:prSet/>
      <dgm:spPr/>
      <dgm:t>
        <a:bodyPr/>
        <a:lstStyle/>
        <a:p>
          <a:endParaRPr lang="en-GB"/>
        </a:p>
      </dgm:t>
    </dgm:pt>
    <dgm:pt modelId="{832B00CE-D36D-4AB3-9DE7-B354AFC8CC4B}" type="pres">
      <dgm:prSet presAssocID="{B8C20A3B-028C-47AE-B615-2BB14338196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8D4D24-E2E9-4311-95DA-A87C1C4F2B56}" type="pres">
      <dgm:prSet presAssocID="{B8C20A3B-028C-47AE-B615-2BB143381965}" presName="matrix" presStyleCnt="0"/>
      <dgm:spPr/>
    </dgm:pt>
    <dgm:pt modelId="{91C7702E-B897-40B8-A9DF-B5C783D93AF0}" type="pres">
      <dgm:prSet presAssocID="{B8C20A3B-028C-47AE-B615-2BB143381965}" presName="tile1" presStyleLbl="node1" presStyleIdx="0" presStyleCnt="4" custLinFactNeighborX="2"/>
      <dgm:spPr/>
    </dgm:pt>
    <dgm:pt modelId="{74416897-112C-4D3F-9D90-075FFF5C3D99}" type="pres">
      <dgm:prSet presAssocID="{B8C20A3B-028C-47AE-B615-2BB14338196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0B46FAB-0CBB-4579-8271-9ED502570715}" type="pres">
      <dgm:prSet presAssocID="{B8C20A3B-028C-47AE-B615-2BB143381965}" presName="tile2" presStyleLbl="node1" presStyleIdx="1" presStyleCnt="4" custLinFactNeighborX="0" custLinFactNeighborY="-42412"/>
      <dgm:spPr/>
    </dgm:pt>
    <dgm:pt modelId="{88D99115-E161-4592-BB4D-27CF11902308}" type="pres">
      <dgm:prSet presAssocID="{B8C20A3B-028C-47AE-B615-2BB14338196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B933976-2046-45F4-BD32-70CBF7A752E8}" type="pres">
      <dgm:prSet presAssocID="{B8C20A3B-028C-47AE-B615-2BB143381965}" presName="tile3" presStyleLbl="node1" presStyleIdx="2" presStyleCnt="4"/>
      <dgm:spPr/>
    </dgm:pt>
    <dgm:pt modelId="{7EC21864-D173-4C62-802A-8A830C2E4182}" type="pres">
      <dgm:prSet presAssocID="{B8C20A3B-028C-47AE-B615-2BB14338196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FBDAC1F-90A8-4F1C-9363-F288C4757D93}" type="pres">
      <dgm:prSet presAssocID="{B8C20A3B-028C-47AE-B615-2BB143381965}" presName="tile4" presStyleLbl="node1" presStyleIdx="3" presStyleCnt="4"/>
      <dgm:spPr/>
    </dgm:pt>
    <dgm:pt modelId="{727C8387-288A-4BB1-8841-D675F8E4738B}" type="pres">
      <dgm:prSet presAssocID="{B8C20A3B-028C-47AE-B615-2BB14338196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3399407-1126-4C8B-9C40-83621AE922F3}" type="pres">
      <dgm:prSet presAssocID="{B8C20A3B-028C-47AE-B615-2BB143381965}" presName="centerTile" presStyleLbl="fgShp" presStyleIdx="0" presStyleCnt="1" custLinFactNeighborY="-2">
        <dgm:presLayoutVars>
          <dgm:chMax val="0"/>
          <dgm:chPref val="0"/>
        </dgm:presLayoutVars>
      </dgm:prSet>
      <dgm:spPr/>
    </dgm:pt>
  </dgm:ptLst>
  <dgm:cxnLst>
    <dgm:cxn modelId="{7F261115-A4FD-4F99-AA26-A8B16B1BF68A}" type="presOf" srcId="{0A00ABB4-7245-4420-8782-E9335F59B7C0}" destId="{727C8387-288A-4BB1-8841-D675F8E4738B}" srcOrd="1" destOrd="0" presId="urn:microsoft.com/office/officeart/2005/8/layout/matrix1"/>
    <dgm:cxn modelId="{9D7BD234-FC39-4DF3-8927-B6B5C6739179}" srcId="{F8389700-72ED-4C53-8E31-F3C49B60A4FC}" destId="{23D2FEF1-67B5-4DEA-B199-52B8AFE1CF8C}" srcOrd="0" destOrd="0" parTransId="{9E97D3BD-2D93-432B-A4F5-955F08F37B61}" sibTransId="{A2C1485E-D053-4F30-BCDE-68DAD8DCF36C}"/>
    <dgm:cxn modelId="{D911923D-626A-4227-900E-F124589FD7C5}" type="presOf" srcId="{539BBF99-41BE-4204-93D2-16F76DBB80E8}" destId="{7EC21864-D173-4C62-802A-8A830C2E4182}" srcOrd="1" destOrd="0" presId="urn:microsoft.com/office/officeart/2005/8/layout/matrix1"/>
    <dgm:cxn modelId="{6B65FC40-3DBE-4A68-9BE7-82222D4D3A1F}" type="presOf" srcId="{F8389700-72ED-4C53-8E31-F3C49B60A4FC}" destId="{B3399407-1126-4C8B-9C40-83621AE922F3}" srcOrd="0" destOrd="0" presId="urn:microsoft.com/office/officeart/2005/8/layout/matrix1"/>
    <dgm:cxn modelId="{4ED2C064-0A2B-4FA4-8202-B64390B9CD9B}" srcId="{B8C20A3B-028C-47AE-B615-2BB143381965}" destId="{F8389700-72ED-4C53-8E31-F3C49B60A4FC}" srcOrd="0" destOrd="0" parTransId="{6065C79B-B00F-4103-84DC-95482069CA18}" sibTransId="{72BE5AF0-A609-4681-98B8-A2F5A635EFAD}"/>
    <dgm:cxn modelId="{3C925482-477C-4F50-AC39-931E66C91779}" type="presOf" srcId="{F93D4EEE-4976-4B00-9E72-11BDCA061923}" destId="{88D99115-E161-4592-BB4D-27CF11902308}" srcOrd="1" destOrd="0" presId="urn:microsoft.com/office/officeart/2005/8/layout/matrix1"/>
    <dgm:cxn modelId="{CE734E8C-3880-456E-B585-DE8EACA5DB3F}" type="presOf" srcId="{B8C20A3B-028C-47AE-B615-2BB143381965}" destId="{832B00CE-D36D-4AB3-9DE7-B354AFC8CC4B}" srcOrd="0" destOrd="0" presId="urn:microsoft.com/office/officeart/2005/8/layout/matrix1"/>
    <dgm:cxn modelId="{88A46C92-934B-4FBD-A144-77CD64816A3E}" type="presOf" srcId="{F93D4EEE-4976-4B00-9E72-11BDCA061923}" destId="{20B46FAB-0CBB-4579-8271-9ED502570715}" srcOrd="0" destOrd="0" presId="urn:microsoft.com/office/officeart/2005/8/layout/matrix1"/>
    <dgm:cxn modelId="{A6F51895-1FB0-432E-A368-1E8C2DC591F3}" type="presOf" srcId="{23D2FEF1-67B5-4DEA-B199-52B8AFE1CF8C}" destId="{91C7702E-B897-40B8-A9DF-B5C783D93AF0}" srcOrd="0" destOrd="0" presId="urn:microsoft.com/office/officeart/2005/8/layout/matrix1"/>
    <dgm:cxn modelId="{4F9D3BA3-02F9-405B-B5BD-A45DB484CC7F}" type="presOf" srcId="{539BBF99-41BE-4204-93D2-16F76DBB80E8}" destId="{7B933976-2046-45F4-BD32-70CBF7A752E8}" srcOrd="0" destOrd="0" presId="urn:microsoft.com/office/officeart/2005/8/layout/matrix1"/>
    <dgm:cxn modelId="{DAB90AA4-9857-4C8F-98F3-B9B3A4266D3C}" srcId="{F8389700-72ED-4C53-8E31-F3C49B60A4FC}" destId="{539BBF99-41BE-4204-93D2-16F76DBB80E8}" srcOrd="2" destOrd="0" parTransId="{8B5AB414-D310-441F-91E9-854F1CE84942}" sibTransId="{F7C97A1D-F5C9-46F3-8D26-9F814435F9AB}"/>
    <dgm:cxn modelId="{0765E1BB-F07C-46C0-9CA6-FD671B35DEFD}" srcId="{F8389700-72ED-4C53-8E31-F3C49B60A4FC}" destId="{0A00ABB4-7245-4420-8782-E9335F59B7C0}" srcOrd="3" destOrd="0" parTransId="{B7BC2487-880D-4EC8-8956-8D1BFF4E7E89}" sibTransId="{308F3CEC-89D9-4931-A0C5-5471C7F298B9}"/>
    <dgm:cxn modelId="{B18306D1-4D65-4A9C-97E2-8A77C88F6E80}" type="presOf" srcId="{0A00ABB4-7245-4420-8782-E9335F59B7C0}" destId="{7FBDAC1F-90A8-4F1C-9363-F288C4757D93}" srcOrd="0" destOrd="0" presId="urn:microsoft.com/office/officeart/2005/8/layout/matrix1"/>
    <dgm:cxn modelId="{7DABBAE6-0E83-4649-9915-E3C6A3D06F6F}" type="presOf" srcId="{23D2FEF1-67B5-4DEA-B199-52B8AFE1CF8C}" destId="{74416897-112C-4D3F-9D90-075FFF5C3D99}" srcOrd="1" destOrd="0" presId="urn:microsoft.com/office/officeart/2005/8/layout/matrix1"/>
    <dgm:cxn modelId="{384A5CF8-26FE-41C3-8DB5-59C1BAD432A7}" srcId="{F8389700-72ED-4C53-8E31-F3C49B60A4FC}" destId="{F93D4EEE-4976-4B00-9E72-11BDCA061923}" srcOrd="1" destOrd="0" parTransId="{4C18AE63-5709-4AC7-8A53-018F7BF8B243}" sibTransId="{A494E4A7-BAED-45F1-ABF0-F5FDAD7B7276}"/>
    <dgm:cxn modelId="{239E4B29-B76D-4F13-AE8C-019E5E4FAD92}" type="presParOf" srcId="{832B00CE-D36D-4AB3-9DE7-B354AFC8CC4B}" destId="{E78D4D24-E2E9-4311-95DA-A87C1C4F2B56}" srcOrd="0" destOrd="0" presId="urn:microsoft.com/office/officeart/2005/8/layout/matrix1"/>
    <dgm:cxn modelId="{FA60C76D-9B94-4182-BA12-3ADECA5891DF}" type="presParOf" srcId="{E78D4D24-E2E9-4311-95DA-A87C1C4F2B56}" destId="{91C7702E-B897-40B8-A9DF-B5C783D93AF0}" srcOrd="0" destOrd="0" presId="urn:microsoft.com/office/officeart/2005/8/layout/matrix1"/>
    <dgm:cxn modelId="{702E204B-9798-46A2-8E90-AAC4534F6F86}" type="presParOf" srcId="{E78D4D24-E2E9-4311-95DA-A87C1C4F2B56}" destId="{74416897-112C-4D3F-9D90-075FFF5C3D99}" srcOrd="1" destOrd="0" presId="urn:microsoft.com/office/officeart/2005/8/layout/matrix1"/>
    <dgm:cxn modelId="{A1F169B0-D729-4D69-B964-78DFF1848438}" type="presParOf" srcId="{E78D4D24-E2E9-4311-95DA-A87C1C4F2B56}" destId="{20B46FAB-0CBB-4579-8271-9ED502570715}" srcOrd="2" destOrd="0" presId="urn:microsoft.com/office/officeart/2005/8/layout/matrix1"/>
    <dgm:cxn modelId="{BF8FA761-1169-4F63-8981-33FE03819457}" type="presParOf" srcId="{E78D4D24-E2E9-4311-95DA-A87C1C4F2B56}" destId="{88D99115-E161-4592-BB4D-27CF11902308}" srcOrd="3" destOrd="0" presId="urn:microsoft.com/office/officeart/2005/8/layout/matrix1"/>
    <dgm:cxn modelId="{2A811C4D-672E-470E-ADB7-FC0278A5BC94}" type="presParOf" srcId="{E78D4D24-E2E9-4311-95DA-A87C1C4F2B56}" destId="{7B933976-2046-45F4-BD32-70CBF7A752E8}" srcOrd="4" destOrd="0" presId="urn:microsoft.com/office/officeart/2005/8/layout/matrix1"/>
    <dgm:cxn modelId="{0AA4BDDA-1E4E-4B11-BD3C-F323D13107BA}" type="presParOf" srcId="{E78D4D24-E2E9-4311-95DA-A87C1C4F2B56}" destId="{7EC21864-D173-4C62-802A-8A830C2E4182}" srcOrd="5" destOrd="0" presId="urn:microsoft.com/office/officeart/2005/8/layout/matrix1"/>
    <dgm:cxn modelId="{EB406E83-355E-4F71-B0DD-9EEF63D0879F}" type="presParOf" srcId="{E78D4D24-E2E9-4311-95DA-A87C1C4F2B56}" destId="{7FBDAC1F-90A8-4F1C-9363-F288C4757D93}" srcOrd="6" destOrd="0" presId="urn:microsoft.com/office/officeart/2005/8/layout/matrix1"/>
    <dgm:cxn modelId="{3A23FB17-D271-4195-963F-1EA01DA60A2B}" type="presParOf" srcId="{E78D4D24-E2E9-4311-95DA-A87C1C4F2B56}" destId="{727C8387-288A-4BB1-8841-D675F8E4738B}" srcOrd="7" destOrd="0" presId="urn:microsoft.com/office/officeart/2005/8/layout/matrix1"/>
    <dgm:cxn modelId="{A59E6094-21CE-42A4-A391-A6D3CD398A06}" type="presParOf" srcId="{832B00CE-D36D-4AB3-9DE7-B354AFC8CC4B}" destId="{B3399407-1126-4C8B-9C40-83621AE922F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7702E-B897-40B8-A9DF-B5C783D93AF0}">
      <dsp:nvSpPr>
        <dsp:cNvPr id="0" name=""/>
        <dsp:cNvSpPr/>
      </dsp:nvSpPr>
      <dsp:spPr>
        <a:xfrm rot="16200000">
          <a:off x="709656" y="-709581"/>
          <a:ext cx="2325096" cy="374425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Knowledge sharing</a:t>
          </a:r>
        </a:p>
      </dsp:txBody>
      <dsp:txXfrm rot="5400000">
        <a:off x="75" y="0"/>
        <a:ext cx="3744259" cy="1743822"/>
      </dsp:txXfrm>
    </dsp:sp>
    <dsp:sp modelId="{20B46FAB-0CBB-4579-8271-9ED502570715}">
      <dsp:nvSpPr>
        <dsp:cNvPr id="0" name=""/>
        <dsp:cNvSpPr/>
      </dsp:nvSpPr>
      <dsp:spPr>
        <a:xfrm>
          <a:off x="3744259" y="0"/>
          <a:ext cx="3744259" cy="232509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Inspire at events</a:t>
          </a:r>
        </a:p>
      </dsp:txBody>
      <dsp:txXfrm>
        <a:off x="3744259" y="0"/>
        <a:ext cx="3744259" cy="1743822"/>
      </dsp:txXfrm>
    </dsp:sp>
    <dsp:sp modelId="{7B933976-2046-45F4-BD32-70CBF7A752E8}">
      <dsp:nvSpPr>
        <dsp:cNvPr id="0" name=""/>
        <dsp:cNvSpPr/>
      </dsp:nvSpPr>
      <dsp:spPr>
        <a:xfrm rot="10800000">
          <a:off x="0" y="2325096"/>
          <a:ext cx="3744259" cy="232509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Workshops</a:t>
          </a:r>
        </a:p>
      </dsp:txBody>
      <dsp:txXfrm rot="10800000">
        <a:off x="0" y="2906369"/>
        <a:ext cx="3744259" cy="1743822"/>
      </dsp:txXfrm>
    </dsp:sp>
    <dsp:sp modelId="{7FBDAC1F-90A8-4F1C-9363-F288C4757D93}">
      <dsp:nvSpPr>
        <dsp:cNvPr id="0" name=""/>
        <dsp:cNvSpPr/>
      </dsp:nvSpPr>
      <dsp:spPr>
        <a:xfrm rot="5400000">
          <a:off x="4453840" y="1615514"/>
          <a:ext cx="2325096" cy="374425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Test of toolkit</a:t>
          </a:r>
        </a:p>
      </dsp:txBody>
      <dsp:txXfrm rot="-5400000">
        <a:off x="3744259" y="2906369"/>
        <a:ext cx="3744259" cy="1743822"/>
      </dsp:txXfrm>
    </dsp:sp>
    <dsp:sp modelId="{B3399407-1126-4C8B-9C40-83621AE922F3}">
      <dsp:nvSpPr>
        <dsp:cNvPr id="0" name=""/>
        <dsp:cNvSpPr/>
      </dsp:nvSpPr>
      <dsp:spPr>
        <a:xfrm>
          <a:off x="2620981" y="1743798"/>
          <a:ext cx="2246555" cy="116254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solidFill>
                <a:schemeClr val="bg1"/>
              </a:solidFill>
            </a:rPr>
            <a:t>GLC</a:t>
          </a:r>
        </a:p>
      </dsp:txBody>
      <dsp:txXfrm>
        <a:off x="2677732" y="1800549"/>
        <a:ext cx="2133053" cy="1049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DA91C-A3EF-42BC-9F09-14366A47B562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A12E6-3692-420B-8D5E-7CB74AA5B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1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GLC Training Material – content of presentation. </a:t>
            </a:r>
          </a:p>
          <a:p>
            <a:r>
              <a:rPr lang="en-GB" dirty="0"/>
              <a:t>Training material is composed around a masterclass programme – all our material could be used to complete a masterclass.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C654-FC00-4BD7-AB9D-1C98C56A00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30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Training material can be used in many different contexts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C654-FC00-4BD7-AB9D-1C98C56A00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366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Purpose</a:t>
            </a:r>
            <a:r>
              <a:rPr lang="en-GB" dirty="0"/>
              <a:t>:</a:t>
            </a:r>
            <a:br>
              <a:rPr lang="en-GB" dirty="0"/>
            </a:br>
            <a:r>
              <a:rPr lang="en-US" dirty="0"/>
              <a:t>To map and define situations a green lease contract can be used. Show in how many different scenarios a green lease contract can be used. </a:t>
            </a:r>
            <a:br>
              <a:rPr lang="en-US" dirty="0"/>
            </a:br>
            <a:endParaRPr lang="en-GB" dirty="0"/>
          </a:p>
          <a:p>
            <a:r>
              <a:rPr lang="en-GB" b="1" dirty="0"/>
              <a:t>Steps:</a:t>
            </a:r>
          </a:p>
          <a:p>
            <a:r>
              <a:rPr lang="en-GB" dirty="0"/>
              <a:t>In smaller groups (4-6 p)  </a:t>
            </a:r>
          </a:p>
          <a:p>
            <a:pPr marL="171450" indent="-171450">
              <a:buFontTx/>
              <a:buChar char="-"/>
            </a:pPr>
            <a:r>
              <a:rPr lang="en-GB" dirty="0"/>
              <a:t>Brainstorm how many different contracts they can created (many as possible).</a:t>
            </a:r>
          </a:p>
          <a:p>
            <a:pPr marL="171450" indent="-171450">
              <a:buFontTx/>
              <a:buChar char="-"/>
            </a:pPr>
            <a:r>
              <a:rPr lang="en-GB" dirty="0"/>
              <a:t>Each group pick a few different scenarios and define obstacles and opportunities.</a:t>
            </a:r>
          </a:p>
          <a:p>
            <a:pPr marL="171450" indent="-171450">
              <a:buFontTx/>
              <a:buChar char="-"/>
            </a:pPr>
            <a:r>
              <a:rPr lang="en-GB" dirty="0"/>
              <a:t>The groups present their conclusions to the other groups. 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C654-FC00-4BD7-AB9D-1C98C56A00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528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Purpose</a:t>
            </a:r>
            <a:r>
              <a:rPr lang="en-GB" dirty="0"/>
              <a:t>: </a:t>
            </a:r>
            <a:r>
              <a:rPr lang="en-US" dirty="0"/>
              <a:t>Create Green lease contract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3 steps: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smaller groups (4-6p preferable not the same groups as exercise 1). Use the guideline and contract as training material. </a:t>
            </a:r>
          </a:p>
          <a:p>
            <a:pPr marL="171450" indent="-171450">
              <a:buFontTx/>
              <a:buChar char="-"/>
            </a:pPr>
            <a:r>
              <a:rPr lang="en-GB" dirty="0"/>
              <a:t>Each group choose  2 scenarios</a:t>
            </a:r>
          </a:p>
          <a:p>
            <a:pPr marL="171450" indent="-171450">
              <a:buFontTx/>
              <a:buChar char="-"/>
            </a:pPr>
            <a:r>
              <a:rPr lang="en-GB" dirty="0"/>
              <a:t>Create contract from the scenarios</a:t>
            </a:r>
          </a:p>
          <a:p>
            <a:pPr marL="171450" indent="-171450">
              <a:buFontTx/>
              <a:buChar char="-"/>
            </a:pPr>
            <a:r>
              <a:rPr lang="en-GB" dirty="0"/>
              <a:t>Present the contracts to the other groups.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C654-FC00-4BD7-AB9D-1C98C56A00B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637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Purpose</a:t>
            </a:r>
            <a:r>
              <a:rPr lang="en-GB" dirty="0"/>
              <a:t>: </a:t>
            </a:r>
            <a:r>
              <a:rPr lang="en-US" dirty="0"/>
              <a:t>Create Green lease contract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3 steps: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smaller groups (4-6p preferable not the same groups as exercise 1). Use the guideline and contract as training material. </a:t>
            </a:r>
          </a:p>
          <a:p>
            <a:pPr marL="171450" indent="-171450">
              <a:buFontTx/>
              <a:buChar char="-"/>
            </a:pPr>
            <a:r>
              <a:rPr lang="en-GB" dirty="0"/>
              <a:t>Each group choose  2 contracts</a:t>
            </a:r>
          </a:p>
          <a:p>
            <a:pPr marL="171450" indent="-171450">
              <a:buFontTx/>
              <a:buChar char="-"/>
            </a:pPr>
            <a:r>
              <a:rPr lang="en-GB" dirty="0"/>
              <a:t>Obstacle and opportunities with the contracts.</a:t>
            </a:r>
          </a:p>
          <a:p>
            <a:pPr marL="171450" indent="-171450">
              <a:buFontTx/>
              <a:buChar char="-"/>
            </a:pPr>
            <a:r>
              <a:rPr lang="en-GB" dirty="0"/>
              <a:t>Present the findings to the other groups.</a:t>
            </a:r>
          </a:p>
          <a:p>
            <a:pPr marL="171450" indent="-171450">
              <a:buFontTx/>
              <a:buChar char="-"/>
            </a:pPr>
            <a:r>
              <a:rPr lang="en-GB" dirty="0"/>
              <a:t>Open discussion about reflections from the workshop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C654-FC00-4BD7-AB9D-1C98C56A00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188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and test tools if you lack experts.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C654-FC00-4BD7-AB9D-1C98C56A00B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862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C654-FC00-4BD7-AB9D-1C98C56A00B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405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b="1" dirty="0"/>
              <a:t>Target group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Public building owners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Property managers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Operations and maintenance managers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Technical personnel – technical experts and maintenance personnel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Tenants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endParaRPr lang="en-GB" sz="2800" dirty="0"/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None/>
              <a:tabLst>
                <a:tab pos="72000" algn="l"/>
              </a:tabLst>
            </a:pPr>
            <a:r>
              <a:rPr lang="en-GB" sz="2800" b="1" dirty="0"/>
              <a:t>Trainer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About yourself and your background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Your prior knowledge and experience from green Lease contract</a:t>
            </a: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A12E6-3692-420B-8D5E-7CB74AA5B7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9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b="1" dirty="0"/>
              <a:t>Target group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Public building owners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Property managers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Operations and maintenance managers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Tenants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Technical personnel – technical experts and maintenance personnel?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endParaRPr lang="en-GB" sz="2800" dirty="0"/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None/>
              <a:tabLst>
                <a:tab pos="72000" algn="l"/>
              </a:tabLst>
            </a:pPr>
            <a:r>
              <a:rPr lang="en-GB" sz="2800" b="1" dirty="0"/>
              <a:t>Trainer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About yourself and your background</a:t>
            </a:r>
          </a:p>
          <a:p>
            <a:pPr marL="288000" lvl="1" indent="-18000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2000" algn="l"/>
              </a:tabLst>
            </a:pPr>
            <a:r>
              <a:rPr lang="en-GB" sz="2800" dirty="0"/>
              <a:t>Your prior knowledge and experience from green Lease contract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4CDD-3A8E-44CB-9E5A-955A885AC45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203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Programme in 3 periods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timeframe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3 – 4 hours</a:t>
            </a:r>
            <a:r>
              <a:rPr lang="en-GB" dirty="0"/>
              <a:t>:</a:t>
            </a:r>
          </a:p>
          <a:p>
            <a:r>
              <a:rPr lang="en-GB" dirty="0"/>
              <a:t>First period: Why green lease contracts. Understand problem and solution.</a:t>
            </a:r>
            <a:r>
              <a:rPr lang="en-GB" sz="1200" dirty="0"/>
              <a:t> + </a:t>
            </a:r>
            <a:r>
              <a:rPr lang="en-GB" sz="1200" noProof="0" dirty="0"/>
              <a:t>Case presentation, if accessible (15-20 min)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	Invite a case to share experiences from successful or challenging cases.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AC654-FC00-4BD7-AB9D-1C98C56A00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64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This is the </a:t>
            </a:r>
            <a:r>
              <a:rPr lang="en-GB" noProof="0" dirty="0" err="1"/>
              <a:t>agena</a:t>
            </a:r>
            <a:r>
              <a:rPr lang="en-GB" noProof="0" dirty="0"/>
              <a:t> structuring the training in the order I have found most practical. Changes might occur. Under each point I will present some examples of content. As the material is not yet finished there might be some </a:t>
            </a:r>
            <a:r>
              <a:rPr lang="en-GB" noProof="0" dirty="0" err="1"/>
              <a:t>overlapp</a:t>
            </a:r>
            <a:r>
              <a:rPr lang="en-GB" noProof="0" dirty="0"/>
              <a:t> in my presentation of examples..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EA3EE-8103-4737-9BDC-17B54DC6E76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41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Leasing Method it’s a living process that is going to change over time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foundation is the Green Leasing Contract, where the practical work is based on the contract as a platform and tool.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leasing contracts helps the landlord and tenant to create a dialogue about how environmental impact can be reduced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purpose of the contract is to focus on the property's environmental impact, which includes the businesses that are active on the property.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Energy savings but also other things that are good for the environment like recycling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By lowering energy and increase recycling the involved parties can save money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10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noProof="0" dirty="0"/>
              <a:t>Its important to have well planed target when your aiming to be able to reach the goal.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The goal should be easy to understand and both parties must agree on it.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Motivation is key to success because the green leasing method will demand some effort from both parties.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Incitement can be used as a motivator for ex financial.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Meetings is very good for keep the communication alive and share knowledge about the building.</a:t>
            </a:r>
          </a:p>
          <a:p>
            <a:pPr marL="0" indent="0">
              <a:buNone/>
            </a:pPr>
            <a:r>
              <a:rPr lang="en-US" noProof="0" dirty="0"/>
              <a:t>      this can contribute to even more savings of energy and resources </a:t>
            </a:r>
          </a:p>
          <a:p>
            <a:pPr marL="0" indent="0">
              <a:buNone/>
            </a:pPr>
            <a:endParaRPr lang="en-US" noProof="0" dirty="0"/>
          </a:p>
          <a:p>
            <a:pPr marL="228600" indent="-228600">
              <a:buAutoNum type="arabicPeriod" startAt="5"/>
            </a:pPr>
            <a:r>
              <a:rPr lang="en-US" noProof="0" dirty="0"/>
              <a:t>Follow-up is probably the most important step in this method and often the one that are neglected. </a:t>
            </a:r>
          </a:p>
          <a:p>
            <a:pPr marL="0" indent="0">
              <a:buNone/>
            </a:pPr>
            <a:r>
              <a:rPr lang="en-US" noProof="0" dirty="0"/>
              <a:t>      Follow-ups gives an understanding on what have been done, how it went and what can be improved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8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Green leasing gives</a:t>
            </a:r>
          </a:p>
          <a:p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Lower Energy use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Better knowledge how the building operates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environmental benefit can be grate 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Saved energy and resources result in many saving that can be split by the participant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Communication build a stronger relationship between landlord and tenant with the building and business in center.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better the collaboration is the more energy can be saved.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42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Green leasing contracts can be used in every building and business.</a:t>
            </a:r>
          </a:p>
          <a:p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School is a very good because her you can combine the contract with education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Offices can be positive if they want to have a greener image and some time the tenant demands it.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Residential building can have it for changing the behavior in use of energy. Here can recycling be of importance.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Health care centers use a lot of electricity so it can be profitable to help each other to make the building and business more adapted.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Swimming halls use a large amount of energy and its good if landlord and tenant together can find a way to lower the energy use.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98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anteckningar 1">
            <a:extLst>
              <a:ext uri="{FF2B5EF4-FFF2-40B4-BE49-F238E27FC236}">
                <a16:creationId xmlns:a16="http://schemas.microsoft.com/office/drawing/2014/main" id="{43EF44C6-7FA3-4B8C-999A-53AE85488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Example: </a:t>
            </a:r>
          </a:p>
          <a:p>
            <a:endParaRPr lang="en-US" noProof="0" dirty="0"/>
          </a:p>
          <a:p>
            <a:r>
              <a:rPr lang="en-US" noProof="0" dirty="0"/>
              <a:t>A municipality in Sweden signed a contract with a school.</a:t>
            </a:r>
          </a:p>
          <a:p>
            <a:endParaRPr lang="en-US" noProof="0" dirty="0"/>
          </a:p>
          <a:p>
            <a:r>
              <a:rPr lang="en-US" noProof="0" dirty="0"/>
              <a:t>Aim: Lower energy use in building</a:t>
            </a:r>
          </a:p>
          <a:p>
            <a:endParaRPr lang="en-US" noProof="0" dirty="0"/>
          </a:p>
          <a:p>
            <a:r>
              <a:rPr lang="en-US" noProof="0" dirty="0"/>
              <a:t>Goal: Save 10% energy year one</a:t>
            </a:r>
          </a:p>
          <a:p>
            <a:endParaRPr lang="en-US" noProof="0" dirty="0"/>
          </a:p>
          <a:p>
            <a:r>
              <a:rPr lang="en-US" noProof="0" dirty="0"/>
              <a:t>Motivation:  A split 50/50 on the profit was use as an incitement.</a:t>
            </a:r>
          </a:p>
          <a:p>
            <a:endParaRPr lang="en-US" noProof="0" dirty="0"/>
          </a:p>
          <a:p>
            <a:r>
              <a:rPr lang="en-US" noProof="0" dirty="0"/>
              <a:t>Result: 5% energy saving</a:t>
            </a:r>
          </a:p>
          <a:p>
            <a:endParaRPr lang="en-US" noProof="0" dirty="0"/>
          </a:p>
          <a:p>
            <a:endParaRPr lang="en-US" noProof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27" y="521614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569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74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6243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>
            <a:spLocks noChangeArrowheads="1"/>
          </p:cNvSpPr>
          <p:nvPr userDrawn="1"/>
        </p:nvSpPr>
        <p:spPr bwMode="auto">
          <a:xfrm>
            <a:off x="9788855" y="6372225"/>
            <a:ext cx="1861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GB" sz="1800">
                <a:solidFill>
                  <a:srgbClr val="FF9900"/>
                </a:solidFill>
              </a:rPr>
              <a:t>www.eesi2020.eu</a:t>
            </a:r>
            <a:endParaRPr lang="cs-CZ" sz="1800">
              <a:solidFill>
                <a:srgbClr val="FF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608512"/>
          </a:xfrm>
        </p:spPr>
        <p:txBody>
          <a:bodyPr/>
          <a:lstStyle>
            <a:lvl1pPr>
              <a:defRPr sz="2600">
                <a:solidFill>
                  <a:srgbClr val="19171C"/>
                </a:solidFill>
              </a:defRPr>
            </a:lvl1pPr>
            <a:lvl2pPr>
              <a:defRPr sz="2400">
                <a:solidFill>
                  <a:srgbClr val="19171C"/>
                </a:solidFill>
              </a:defRPr>
            </a:lvl2pPr>
            <a:lvl3pPr>
              <a:buClr>
                <a:srgbClr val="FF9900"/>
              </a:buClr>
              <a:defRPr sz="2200">
                <a:solidFill>
                  <a:srgbClr val="19171C"/>
                </a:solidFill>
              </a:defRPr>
            </a:lvl3pPr>
            <a:lvl4pPr>
              <a:defRPr sz="1800">
                <a:solidFill>
                  <a:srgbClr val="19171C"/>
                </a:solidFill>
              </a:defRPr>
            </a:lvl4pPr>
            <a:lvl5pPr>
              <a:defRPr>
                <a:solidFill>
                  <a:srgbClr val="19171C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2693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27" y="521614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374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6578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47900"/>
            <a:ext cx="10058400" cy="36211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6667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3423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1288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195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62895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483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6578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47900"/>
            <a:ext cx="10058400" cy="36211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3708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17249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973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2207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0799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27" y="521614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20768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6578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47900"/>
            <a:ext cx="10058400" cy="36211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012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499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3108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76204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13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81041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27851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26127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6789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3758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5367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27" y="521614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9822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6578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47900"/>
            <a:ext cx="10058400" cy="36211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69773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4093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9009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3728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42275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42767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8626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04277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77784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4434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8970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256F9-33F4-4E4D-B9C7-0656C2F70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8276F-9598-422D-8052-DFAA2C60B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3080F-7F2F-4C5F-AEBE-300D4D20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B1792-1CA6-4126-A829-DF162A97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4DBC-8AB9-4BD8-89FF-AFA4FB61E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0144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B148-7840-4EC4-9992-C72DB9577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9744B-B3ED-4846-9D27-9186F4965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DED39-69E7-49F2-9ED2-4B710A17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60668-4C26-44DC-B700-BF6AAB7F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0B3DF-CBAF-4648-977F-032F456A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121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544C-E10C-4EA2-8BE4-3A18E5AA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50F71-0619-4A20-B859-C3F591CA5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DF2C0-31FB-4179-BE6B-5344A0A9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F0F97-78C2-4EEA-BEC9-0300F6E0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49305-8F66-470F-82B6-B1B0D607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8876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0E39-D5DE-4E5B-931D-A32D6C5D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19E82-849A-4900-93F9-7B5F6154A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B2A45-04E5-4E4A-89C5-BED46AD0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6D840-7306-46D5-979B-58936E05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1BCE7-AC3B-4504-B5DE-6E77CB965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4FF43-786E-4571-852B-42E07A7C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206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8171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77E94-B363-4850-BF55-6365CEAFB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351B9-00CB-4B7E-B85B-3E549058B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E7E9C-6E71-4351-B07D-C403EDEAA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DE4BC4-51F0-4172-ABCE-D1C715099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DF1B9-BC42-4A11-B645-97323511E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029C6-A7E5-42EC-AC8E-063E7E28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EA9ECA-DA5D-446D-954D-B5914E44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84530-8D35-4A62-8929-10B5C4F9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367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9D63-8EE1-4DBD-A50F-AB50A2360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11D76-270A-4E70-B88E-6A08150F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6D5CC-06E0-4DF2-A999-4D79599F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409F0-7F1D-454F-A69F-A1581E9F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23558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66BE0-0A5D-4C6F-B13E-79AB9217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3E914-69CC-4594-ABA9-6FBF09FB1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2D1AF-0321-4152-BDDF-1CB03151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027491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E17E-1744-4EC2-8C75-88DAF61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0059C-0E93-4DF3-A2F1-972EED2B6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3B7F9-AFD7-40DA-AE53-80FBE0FCD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A05A0-261D-4A40-97C1-5673411B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164D-5561-43F5-9AB4-ED5F25E46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C5D0C-CC73-475F-BE3E-16874B18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6338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BC87-E2BD-44D8-84AA-81DEE1B9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F85F48-2D70-4467-A072-F4FDC5E86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C6EF5-13EE-453A-9936-2DDB8CF7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87B09-87BF-4E9C-8AEF-369B4B94D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39D51-1509-4959-A06D-FCD45BA7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8FFCA-37FE-4030-8E9C-8755C232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4394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8210-F5B0-4D3A-905A-6F2980B6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DDF36-9EA6-4758-826F-75E1DBCC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5B5C3-487C-4707-B5FE-926B74A4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87924-0331-41F8-8DB0-0A981AC3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9CEF8-27F2-4FDF-B7D2-37DC34D5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1451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277B8C-C8EF-4176-B212-F741A2792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98FD6-483C-4A1A-B32E-166AA700F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7EC76-EF80-4E5E-B050-C9CAA195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8CF84-E93B-48C7-8185-7DCE9A8D0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3EA5B-8F13-455D-870D-3392DB72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751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6920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8454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7850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5913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EA5156-B818-492E-AB10-CE5CF4D2C17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77" y="178229"/>
            <a:ext cx="3925323" cy="105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4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91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EA5156-B818-492E-AB10-CE5CF4D2C1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9" y="130671"/>
            <a:ext cx="4661912" cy="12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1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865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B95873-3CC0-4357-A298-B88B75A8A213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FA7474-B1E0-4E2C-84A5-1AACFEF1D1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75" y="121932"/>
            <a:ext cx="3057525" cy="8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B6E08-61E0-47DC-8C22-05F2F3FFE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C4E11-2E90-481C-8157-9F38BAF99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20287-FEAF-4044-9322-B4DDA9547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54110-B569-452E-8A85-7882D56B37A7}" type="datetimeFigureOut">
              <a:rPr lang="lv-LV" smtClean="0"/>
              <a:t>09.09.2020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B1941-C5B1-4A03-8A3A-ED5C74C32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28A93-06D7-4E36-B039-D341E4AD5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15E3A-76C8-4EB8-ABE1-059F23EAFE5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924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otalconcept.se/method/guidelines-tools/" TargetMode="External"/><Relationship Id="rId7" Type="http://schemas.openxmlformats.org/officeDocument/2006/relationships/hyperlink" Target="https://www.go-gba.org/resources/green-building-methods/green-leasin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ergimyndigheten.se/nyhetsarkiv/2018/ny-webbutbildning-lar-dig-mer-om-grona-hyresavtal/" TargetMode="External"/><Relationship Id="rId5" Type="http://schemas.openxmlformats.org/officeDocument/2006/relationships/hyperlink" Target="http://www.betterbuildingspartnership.co.uk/green-lease-toolkit" TargetMode="External"/><Relationship Id="rId4" Type="http://schemas.openxmlformats.org/officeDocument/2006/relationships/hyperlink" Target="https://www.fastighetsagarna.se/fakta/fakta-for-fastighetsagare/energi--miljo/gront-hyresavta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CFA2-B299-44A3-973A-BC4047AD2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225" y="1738868"/>
            <a:ext cx="10648951" cy="1475898"/>
          </a:xfrm>
        </p:spPr>
        <p:txBody>
          <a:bodyPr>
            <a:normAutofit fontScale="90000"/>
          </a:bodyPr>
          <a:lstStyle/>
          <a:p>
            <a:pPr algn="ctr"/>
            <a:r>
              <a:rPr lang="sv-SE" sz="6600" b="1" dirty="0">
                <a:latin typeface="+mn-lt"/>
              </a:rPr>
              <a:t>GREEN LEASE CONTRACTING</a:t>
            </a:r>
            <a:br>
              <a:rPr lang="sv-SE" sz="6600" b="1" dirty="0">
                <a:latin typeface="+mn-lt"/>
              </a:rPr>
            </a:br>
            <a:r>
              <a:rPr lang="sv-SE" sz="6600" b="1" dirty="0" err="1">
                <a:latin typeface="+mn-lt"/>
              </a:rPr>
              <a:t>Training</a:t>
            </a:r>
            <a:r>
              <a:rPr lang="sv-SE" sz="6600" b="1" dirty="0">
                <a:latin typeface="+mn-lt"/>
              </a:rPr>
              <a:t> material</a:t>
            </a:r>
            <a:endParaRPr lang="lv-LV" sz="66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EBC14-BCB4-4E09-A71E-D7E511457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581" y="4280396"/>
            <a:ext cx="10196600" cy="1819274"/>
          </a:xfrm>
        </p:spPr>
        <p:txBody>
          <a:bodyPr>
            <a:noAutofit/>
          </a:bodyPr>
          <a:lstStyle/>
          <a:p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Name</a:t>
            </a:r>
            <a:r>
              <a:rPr lang="lv-LV" sz="2800" cap="none" dirty="0">
                <a:solidFill>
                  <a:schemeClr val="tx1"/>
                </a:solidFill>
                <a:latin typeface="+mn-lt"/>
              </a:rPr>
              <a:t>, </a:t>
            </a:r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Organisation</a:t>
            </a:r>
            <a:endParaRPr lang="lv-LV" sz="2800" cap="none" dirty="0">
              <a:solidFill>
                <a:schemeClr val="tx1"/>
              </a:solidFill>
              <a:latin typeface="+mn-lt"/>
            </a:endParaRPr>
          </a:p>
          <a:p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Event</a:t>
            </a:r>
            <a:r>
              <a:rPr lang="lv-LV" sz="2800" cap="none" dirty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Location</a:t>
            </a:r>
            <a:r>
              <a:rPr lang="lv-LV" sz="2800" cap="none" dirty="0">
                <a:solidFill>
                  <a:schemeClr val="tx1"/>
                </a:solidFill>
                <a:latin typeface="+mn-lt"/>
              </a:rPr>
              <a:t>, </a:t>
            </a:r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Date</a:t>
            </a:r>
            <a:endParaRPr lang="lv-LV" sz="2800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F76F9-13C3-415C-AB94-45C2EE5CB126}"/>
              </a:ext>
            </a:extLst>
          </p:cNvPr>
          <p:cNvSpPr/>
          <p:nvPr/>
        </p:nvSpPr>
        <p:spPr>
          <a:xfrm>
            <a:off x="5438055" y="308637"/>
            <a:ext cx="4301563" cy="73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3800" b="1" kern="1400" dirty="0">
                <a:ln>
                  <a:noFill/>
                </a:ln>
                <a:solidFill>
                  <a:srgbClr val="92D05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EFFECT</a:t>
            </a:r>
            <a:r>
              <a:rPr lang="en-US" sz="3800" b="1" kern="1400" dirty="0">
                <a:ln>
                  <a:noFill/>
                </a:ln>
                <a:solidFill>
                  <a:srgbClr val="008000"/>
                </a:solidFill>
                <a:effectLst>
                  <a:reflection blurRad="63500" stA="60000" endA="1000" endPos="28000" dist="12700" dir="5400000" sy="-100000" algn="bl"/>
                </a:effectLst>
                <a:latin typeface="Arial" panose="020B0604020202020204" pitchFamily="34" charset="0"/>
              </a:rPr>
              <a:t>4</a:t>
            </a:r>
            <a:r>
              <a:rPr lang="en-US" sz="3800" b="1" kern="1400" dirty="0">
                <a:ln>
                  <a:noFill/>
                </a:ln>
                <a:solidFill>
                  <a:srgbClr val="00000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buildings</a:t>
            </a:r>
            <a:endParaRPr lang="en-US" sz="3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56800-38EE-4AB7-9B6A-A1857706E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3" y="168147"/>
            <a:ext cx="4134662" cy="1116359"/>
          </a:xfrm>
          <a:prstGeom prst="rect">
            <a:avLst/>
          </a:prstGeom>
        </p:spPr>
      </p:pic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3F04701E-9AA8-423E-8614-F7E4B689E530}"/>
              </a:ext>
            </a:extLst>
          </p:cNvPr>
          <p:cNvSpPr/>
          <p:nvPr/>
        </p:nvSpPr>
        <p:spPr>
          <a:xfrm>
            <a:off x="9465625" y="456356"/>
            <a:ext cx="1834111" cy="539940"/>
          </a:xfrm>
          <a:prstGeom prst="flowChartProcess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900" dirty="0" err="1"/>
              <a:t>Add</a:t>
            </a:r>
            <a:r>
              <a:rPr lang="lv-LV" sz="900" dirty="0"/>
              <a:t> a </a:t>
            </a:r>
            <a:r>
              <a:rPr lang="lv-LV" sz="900" dirty="0" err="1"/>
              <a:t>organisation</a:t>
            </a:r>
            <a:r>
              <a:rPr lang="lv-LV" sz="900" dirty="0"/>
              <a:t> logo. </a:t>
            </a:r>
          </a:p>
          <a:p>
            <a:pPr algn="ctr"/>
            <a:r>
              <a:rPr lang="lv-LV" sz="900" dirty="0" err="1"/>
              <a:t>Note</a:t>
            </a:r>
            <a:r>
              <a:rPr lang="lv-LV" sz="900" dirty="0"/>
              <a:t>: </a:t>
            </a:r>
            <a:r>
              <a:rPr lang="lv-LV" sz="900" dirty="0" err="1"/>
              <a:t>The</a:t>
            </a:r>
            <a:r>
              <a:rPr lang="lv-LV" sz="900" dirty="0"/>
              <a:t> </a:t>
            </a:r>
            <a:r>
              <a:rPr lang="lv-LV" sz="900" dirty="0" err="1"/>
              <a:t>Union</a:t>
            </a:r>
            <a:r>
              <a:rPr lang="lv-LV" sz="900" dirty="0"/>
              <a:t> </a:t>
            </a:r>
            <a:r>
              <a:rPr lang="lv-LV" sz="900" dirty="0" err="1"/>
              <a:t>Emblem</a:t>
            </a:r>
            <a:r>
              <a:rPr lang="lv-LV" sz="900" dirty="0"/>
              <a:t> (EU </a:t>
            </a:r>
            <a:r>
              <a:rPr lang="lv-LV" sz="900" dirty="0" err="1"/>
              <a:t>flag</a:t>
            </a:r>
            <a:r>
              <a:rPr lang="lv-LV" sz="900" dirty="0"/>
              <a:t>) </a:t>
            </a:r>
            <a:r>
              <a:rPr lang="lv-LV" sz="900" dirty="0" err="1"/>
              <a:t>shall</a:t>
            </a:r>
            <a:r>
              <a:rPr lang="lv-LV" sz="900" dirty="0"/>
              <a:t> </a:t>
            </a:r>
            <a:r>
              <a:rPr lang="lv-LV" sz="900" dirty="0" err="1"/>
              <a:t>have</a:t>
            </a:r>
            <a:r>
              <a:rPr lang="lv-LV" sz="900" dirty="0"/>
              <a:t> </a:t>
            </a:r>
            <a:r>
              <a:rPr lang="lv-LV" sz="900" dirty="0" err="1"/>
              <a:t>at</a:t>
            </a:r>
            <a:r>
              <a:rPr lang="lv-LV" sz="900" dirty="0"/>
              <a:t> </a:t>
            </a:r>
            <a:r>
              <a:rPr lang="lv-LV" sz="900" dirty="0" err="1"/>
              <a:t>least</a:t>
            </a:r>
            <a:r>
              <a:rPr lang="lv-LV" sz="900" dirty="0"/>
              <a:t> </a:t>
            </a:r>
            <a:r>
              <a:rPr lang="lv-LV" sz="900" dirty="0" err="1"/>
              <a:t>the</a:t>
            </a:r>
            <a:r>
              <a:rPr lang="lv-LV" sz="900" dirty="0"/>
              <a:t> </a:t>
            </a:r>
            <a:r>
              <a:rPr lang="lv-LV" sz="900" dirty="0" err="1"/>
              <a:t>same</a:t>
            </a:r>
            <a:r>
              <a:rPr lang="lv-LV" sz="900" dirty="0"/>
              <a:t> </a:t>
            </a:r>
            <a:r>
              <a:rPr lang="lv-LV" sz="900" dirty="0" err="1"/>
              <a:t>size</a:t>
            </a:r>
            <a:r>
              <a:rPr lang="lv-LV" sz="900" dirty="0"/>
              <a:t> (</a:t>
            </a:r>
            <a:r>
              <a:rPr lang="lv-LV" sz="900" dirty="0" err="1"/>
              <a:t>height</a:t>
            </a:r>
            <a:r>
              <a:rPr lang="lv-LV" sz="900" dirty="0"/>
              <a:t> </a:t>
            </a:r>
            <a:r>
              <a:rPr lang="lv-LV" sz="900" dirty="0" err="1"/>
              <a:t>or</a:t>
            </a:r>
            <a:r>
              <a:rPr lang="lv-LV" sz="900" dirty="0"/>
              <a:t> </a:t>
            </a:r>
            <a:r>
              <a:rPr lang="lv-LV" sz="900" dirty="0" err="1"/>
              <a:t>width</a:t>
            </a:r>
            <a:r>
              <a:rPr lang="lv-LV" sz="900" dirty="0"/>
              <a:t>), </a:t>
            </a:r>
            <a:r>
              <a:rPr lang="lv-LV" sz="900" dirty="0" err="1"/>
              <a:t>as</a:t>
            </a:r>
            <a:r>
              <a:rPr lang="lv-LV" sz="900" dirty="0"/>
              <a:t> </a:t>
            </a:r>
            <a:r>
              <a:rPr lang="lv-LV" sz="900" dirty="0" err="1"/>
              <a:t>this</a:t>
            </a:r>
            <a:r>
              <a:rPr lang="lv-LV" sz="900" dirty="0"/>
              <a:t> logo.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E6C897-3AA7-4488-97C2-287116778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014" y="308637"/>
            <a:ext cx="739114" cy="73911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CC932B7-A5F7-4340-B27B-E95343DCC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91" y="3380918"/>
            <a:ext cx="2737980" cy="2737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A02DD-7980-44B9-9FF5-2D1A0B094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1" y="1684598"/>
            <a:ext cx="14691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5" r="1" b="23771"/>
          <a:stretch/>
        </p:blipFill>
        <p:spPr>
          <a:xfrm>
            <a:off x="0" y="-130629"/>
            <a:ext cx="12192001" cy="6858000"/>
          </a:xfrm>
          <a:prstGeom prst="rect">
            <a:avLst/>
          </a:prstGeom>
          <a:gradFill flip="none" rotWithShape="1">
            <a:gsLst>
              <a:gs pos="1300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701A01F1-BBCD-4B65-9548-AF282A7E92F0}"/>
              </a:ext>
            </a:extLst>
          </p:cNvPr>
          <p:cNvSpPr/>
          <p:nvPr/>
        </p:nvSpPr>
        <p:spPr>
          <a:xfrm>
            <a:off x="0" y="-147484"/>
            <a:ext cx="12192000" cy="6872749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F8179-01BC-4DAB-9411-07038480B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637" y="1112280"/>
            <a:ext cx="9199692" cy="42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409E-2B04-4A1E-946F-209CC811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94" y="455402"/>
            <a:ext cx="10058400" cy="923632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 Different ways of Training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142F422-8FBB-4D6E-ABAB-C1D7803368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713696"/>
              </p:ext>
            </p:extLst>
          </p:nvPr>
        </p:nvGraphicFramePr>
        <p:xfrm>
          <a:off x="1870635" y="1541929"/>
          <a:ext cx="7488518" cy="465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7925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12E7BDB-CDA0-4C0E-A257-ECBCEE80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9547"/>
            <a:ext cx="3200400" cy="3094997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Exercise 1: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Purpose and objectives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da-DK" sz="3600" dirty="0">
                <a:solidFill>
                  <a:srgbClr val="FFFFFF"/>
                </a:solidFill>
              </a:rPr>
            </a:br>
            <a:r>
              <a:rPr lang="da-DK" sz="3600" dirty="0">
                <a:solidFill>
                  <a:srgbClr val="FFFFFF"/>
                </a:solidFill>
              </a:rPr>
              <a:t>30 min</a:t>
            </a:r>
          </a:p>
        </p:txBody>
      </p:sp>
      <p:sp>
        <p:nvSpPr>
          <p:cNvPr id="73" name="Pladsholder til indhold 5">
            <a:extLst>
              <a:ext uri="{FF2B5EF4-FFF2-40B4-BE49-F238E27FC236}">
                <a16:creationId xmlns:a16="http://schemas.microsoft.com/office/drawing/2014/main" id="{5EBED9CF-A40A-4639-928F-4465DB75B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658" y="731520"/>
            <a:ext cx="5507181" cy="5257800"/>
          </a:xfrm>
        </p:spPr>
        <p:txBody>
          <a:bodyPr anchor="ctr">
            <a:normAutofit/>
          </a:bodyPr>
          <a:lstStyle/>
          <a:p>
            <a:br>
              <a:rPr lang="en-US" b="1" dirty="0"/>
            </a:br>
            <a:endParaRPr lang="en-US" b="1" dirty="0"/>
          </a:p>
          <a:p>
            <a:r>
              <a:rPr lang="en-US" b="1" dirty="0"/>
              <a:t>Purpose of exercise: </a:t>
            </a:r>
            <a:r>
              <a:rPr lang="en-US" dirty="0"/>
              <a:t>To map and define situations a green lease contract  can be used.</a:t>
            </a:r>
            <a:br>
              <a:rPr lang="en-US" dirty="0"/>
            </a:br>
            <a:endParaRPr lang="en-US" dirty="0"/>
          </a:p>
          <a:p>
            <a:br>
              <a:rPr lang="en-US" b="1" dirty="0"/>
            </a:br>
            <a:r>
              <a:rPr lang="en-US" b="1" dirty="0"/>
              <a:t>Participants: </a:t>
            </a:r>
            <a:r>
              <a:rPr lang="en-US" dirty="0"/>
              <a:t>Building owners, property managers, operations managers, tenants.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69" name="Picture 2" descr="Billedresultat for purpose icon">
            <a:extLst>
              <a:ext uri="{FF2B5EF4-FFF2-40B4-BE49-F238E27FC236}">
                <a16:creationId xmlns:a16="http://schemas.microsoft.com/office/drawing/2014/main" id="{01BDE669-BFF6-4BF7-A5C4-30E52C16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7" y="1966456"/>
            <a:ext cx="1009217" cy="10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ledresultat for participant icon">
            <a:extLst>
              <a:ext uri="{FF2B5EF4-FFF2-40B4-BE49-F238E27FC236}">
                <a16:creationId xmlns:a16="http://schemas.microsoft.com/office/drawing/2014/main" id="{A26B464A-ED36-4E26-A659-CBA9B822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7" y="3604493"/>
            <a:ext cx="936048" cy="7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9F8867B-4F38-463E-9888-A4A0CD33B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70" y="265423"/>
            <a:ext cx="3094997" cy="30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44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12E7BDB-CDA0-4C0E-A257-ECBCEE80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75463"/>
            <a:ext cx="3200400" cy="3121428"/>
          </a:xfrm>
        </p:spPr>
        <p:txBody>
          <a:bodyPr anchor="ctr">
            <a:normAutofit fontScale="90000"/>
          </a:bodyPr>
          <a:lstStyle/>
          <a:p>
            <a:br>
              <a:rPr lang="da-DK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Exercise 2: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The Contract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60 min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</a:t>
            </a:r>
            <a:br>
              <a:rPr lang="da-DK" sz="4000" dirty="0">
                <a:solidFill>
                  <a:srgbClr val="FFFFFF"/>
                </a:solidFill>
              </a:rPr>
            </a:br>
            <a:endParaRPr lang="da-DK" sz="3600" dirty="0">
              <a:solidFill>
                <a:srgbClr val="FFFFFF"/>
              </a:solidFill>
            </a:endParaRPr>
          </a:p>
        </p:txBody>
      </p:sp>
      <p:sp>
        <p:nvSpPr>
          <p:cNvPr id="73" name="Pladsholder til indhold 5">
            <a:extLst>
              <a:ext uri="{FF2B5EF4-FFF2-40B4-BE49-F238E27FC236}">
                <a16:creationId xmlns:a16="http://schemas.microsoft.com/office/drawing/2014/main" id="{5EBED9CF-A40A-4639-928F-4465DB75B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658" y="731520"/>
            <a:ext cx="5507182" cy="5257800"/>
          </a:xfrm>
        </p:spPr>
        <p:txBody>
          <a:bodyPr anchor="ctr">
            <a:normAutofit/>
          </a:bodyPr>
          <a:lstStyle/>
          <a:p>
            <a:endParaRPr lang="en-US" b="1" dirty="0"/>
          </a:p>
          <a:p>
            <a:r>
              <a:rPr lang="en-US" b="1" dirty="0"/>
              <a:t>Purpose of exercise: </a:t>
            </a:r>
            <a:r>
              <a:rPr lang="en-US" dirty="0"/>
              <a:t>Create a Green lease contract.</a:t>
            </a:r>
          </a:p>
          <a:p>
            <a:endParaRPr lang="en-US" dirty="0"/>
          </a:p>
          <a:p>
            <a:r>
              <a:rPr lang="en-US" b="1" dirty="0"/>
              <a:t>Participants: </a:t>
            </a:r>
            <a:r>
              <a:rPr lang="en-US" dirty="0"/>
              <a:t>Building owners, property managers, operations managers, tenants.</a:t>
            </a:r>
            <a:endParaRPr lang="da-DK" dirty="0"/>
          </a:p>
          <a:p>
            <a:endParaRPr lang="da-DK" dirty="0"/>
          </a:p>
        </p:txBody>
      </p:sp>
      <p:pic>
        <p:nvPicPr>
          <p:cNvPr id="69" name="Picture 2" descr="Billedresultat for purpose icon">
            <a:extLst>
              <a:ext uri="{FF2B5EF4-FFF2-40B4-BE49-F238E27FC236}">
                <a16:creationId xmlns:a16="http://schemas.microsoft.com/office/drawing/2014/main" id="{01BDE669-BFF6-4BF7-A5C4-30E52C16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60" y="1963880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ledresultat for participant icon">
            <a:extLst>
              <a:ext uri="{FF2B5EF4-FFF2-40B4-BE49-F238E27FC236}">
                <a16:creationId xmlns:a16="http://schemas.microsoft.com/office/drawing/2014/main" id="{A26B464A-ED36-4E26-A659-CBA9B822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60" y="3604492"/>
            <a:ext cx="936048" cy="7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 descr="Questions">
            <a:extLst>
              <a:ext uri="{FF2B5EF4-FFF2-40B4-BE49-F238E27FC236}">
                <a16:creationId xmlns:a16="http://schemas.microsoft.com/office/drawing/2014/main" id="{EC4A6156-19F8-44F4-BC6C-76832F68F885}"/>
              </a:ext>
            </a:extLst>
          </p:cNvPr>
          <p:cNvSpPr/>
          <p:nvPr/>
        </p:nvSpPr>
        <p:spPr>
          <a:xfrm>
            <a:off x="619506" y="0"/>
            <a:ext cx="2875788" cy="325122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54645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12E7BDB-CDA0-4C0E-A257-ECBCEE80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75463"/>
            <a:ext cx="3200400" cy="3121428"/>
          </a:xfrm>
        </p:spPr>
        <p:txBody>
          <a:bodyPr anchor="ctr">
            <a:normAutofit fontScale="90000"/>
          </a:bodyPr>
          <a:lstStyle/>
          <a:p>
            <a:br>
              <a:rPr lang="da-DK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Exercise 3: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Evaluation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30 min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</a:t>
            </a:r>
            <a:br>
              <a:rPr lang="da-DK" sz="4000" dirty="0">
                <a:solidFill>
                  <a:srgbClr val="FFFFFF"/>
                </a:solidFill>
              </a:rPr>
            </a:br>
            <a:endParaRPr lang="da-DK" sz="3600" dirty="0">
              <a:solidFill>
                <a:srgbClr val="FFFFFF"/>
              </a:solidFill>
            </a:endParaRPr>
          </a:p>
        </p:txBody>
      </p:sp>
      <p:sp>
        <p:nvSpPr>
          <p:cNvPr id="73" name="Pladsholder til indhold 5">
            <a:extLst>
              <a:ext uri="{FF2B5EF4-FFF2-40B4-BE49-F238E27FC236}">
                <a16:creationId xmlns:a16="http://schemas.microsoft.com/office/drawing/2014/main" id="{5EBED9CF-A40A-4639-928F-4465DB75B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658" y="731520"/>
            <a:ext cx="5507182" cy="5257800"/>
          </a:xfrm>
        </p:spPr>
        <p:txBody>
          <a:bodyPr anchor="ctr">
            <a:normAutofit/>
          </a:bodyPr>
          <a:lstStyle/>
          <a:p>
            <a:endParaRPr lang="en-US" b="1" dirty="0"/>
          </a:p>
          <a:p>
            <a:r>
              <a:rPr lang="en-US" b="1" dirty="0"/>
              <a:t>Purpose of exercise: </a:t>
            </a:r>
            <a:r>
              <a:rPr lang="en-US" dirty="0"/>
              <a:t>How do we make it Work</a:t>
            </a:r>
          </a:p>
          <a:p>
            <a:endParaRPr lang="en-US" dirty="0"/>
          </a:p>
          <a:p>
            <a:r>
              <a:rPr lang="en-US" b="1" dirty="0"/>
              <a:t>Participants: </a:t>
            </a:r>
            <a:r>
              <a:rPr lang="en-US" dirty="0"/>
              <a:t>Building owners, property managers, operations managers, tenants.</a:t>
            </a:r>
            <a:endParaRPr lang="da-DK" dirty="0"/>
          </a:p>
          <a:p>
            <a:endParaRPr lang="da-DK" dirty="0"/>
          </a:p>
        </p:txBody>
      </p:sp>
      <p:pic>
        <p:nvPicPr>
          <p:cNvPr id="69" name="Picture 2" descr="Billedresultat for purpose icon">
            <a:extLst>
              <a:ext uri="{FF2B5EF4-FFF2-40B4-BE49-F238E27FC236}">
                <a16:creationId xmlns:a16="http://schemas.microsoft.com/office/drawing/2014/main" id="{01BDE669-BFF6-4BF7-A5C4-30E52C16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60" y="1963880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ledresultat for participant icon">
            <a:extLst>
              <a:ext uri="{FF2B5EF4-FFF2-40B4-BE49-F238E27FC236}">
                <a16:creationId xmlns:a16="http://schemas.microsoft.com/office/drawing/2014/main" id="{A26B464A-ED36-4E26-A659-CBA9B822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60" y="3604492"/>
            <a:ext cx="936048" cy="7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 descr="Questions">
            <a:extLst>
              <a:ext uri="{FF2B5EF4-FFF2-40B4-BE49-F238E27FC236}">
                <a16:creationId xmlns:a16="http://schemas.microsoft.com/office/drawing/2014/main" id="{EC4A6156-19F8-44F4-BC6C-76832F68F885}"/>
              </a:ext>
            </a:extLst>
          </p:cNvPr>
          <p:cNvSpPr/>
          <p:nvPr/>
        </p:nvSpPr>
        <p:spPr>
          <a:xfrm>
            <a:off x="619506" y="0"/>
            <a:ext cx="2875788" cy="325122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2726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D22DB-196E-4A72-AAE8-E3A4F2A6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b="1" i="1" dirty="0"/>
            </a:br>
            <a:r>
              <a:rPr lang="en-GB" dirty="0"/>
              <a:t>Highlighted tools in GLC toolkit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2582E8-DE56-4932-A474-69F32F3B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12174"/>
            <a:ext cx="10058400" cy="4222866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Short guide to help decision process </a:t>
            </a:r>
            <a:br>
              <a:rPr lang="en-US" sz="2400" dirty="0"/>
            </a:br>
            <a:r>
              <a:rPr lang="en-US" sz="2400" dirty="0"/>
              <a:t> (several tools and cases combined entails workshop material)</a:t>
            </a:r>
            <a:endParaRPr lang="en-US" sz="24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 PowerPoint to help the visual  </a:t>
            </a:r>
            <a:endParaRPr lang="en-US" sz="24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 Template for green leas contract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 Guideline for implementing green leas contract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 Example </a:t>
            </a:r>
            <a:r>
              <a:rPr lang="en-US" sz="2400" dirty="0"/>
              <a:t>templates for green leas contracts</a:t>
            </a:r>
            <a:endParaRPr lang="en-US" sz="2400" dirty="0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412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78985-E8DC-47F8-BDB5-ED2373CDF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13152"/>
            <a:ext cx="10058400" cy="145075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GB" b="1" i="1" dirty="0"/>
            </a:br>
            <a:r>
              <a:rPr lang="en-GB" b="1" dirty="0"/>
              <a:t>GLC - </a:t>
            </a:r>
            <a:r>
              <a:rPr lang="en-GB" dirty="0"/>
              <a:t>Relevant material from other sources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6EC9EB-94D4-4DCD-A302-87E20710A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13860"/>
            <a:ext cx="10058400" cy="4172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Green leas contract – toolkit (in Swedish)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a-DK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https://www.fastighetsagarna.se/fakta/fakta-for-fastighetsagare/energi--miljo/gront-hyresavtal/</a:t>
            </a:r>
            <a:endParaRPr lang="da-DK" dirty="0"/>
          </a:p>
          <a:p>
            <a:pPr marL="0" indent="0">
              <a:buNone/>
            </a:pPr>
            <a:r>
              <a:rPr lang="en-GB" sz="2400" dirty="0"/>
              <a:t> Better Buildings Partnership – Green Lease Toolkit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hlinkClick r:id="rId5"/>
              </a:rPr>
              <a:t>http://www.betterbuildingspartnership.co.uk/green-lease-toolkit</a:t>
            </a:r>
            <a:endParaRPr lang="da-DK" dirty="0"/>
          </a:p>
          <a:p>
            <a:pPr marL="0" indent="0">
              <a:buNone/>
            </a:pPr>
            <a:r>
              <a:rPr lang="en-US" sz="2400" dirty="0"/>
              <a:t>Web course: Learning more about GLC (in Swedish)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hlinkClick r:id="rId6"/>
              </a:rPr>
              <a:t>https://www.energimyndigheten.se/nyhetsarkiv/2018/ny-webbutbildning-lar-dig-mer-om-grona-hyresavtal/</a:t>
            </a:r>
            <a:endParaRPr lang="da-DK" dirty="0"/>
          </a:p>
          <a:p>
            <a:pPr marL="0">
              <a:buNone/>
            </a:pPr>
            <a:r>
              <a:rPr lang="en-US" sz="2600" dirty="0"/>
              <a:t>Green Lease – Green Building alliance</a:t>
            </a:r>
          </a:p>
          <a:p>
            <a:pPr marL="201168" lvl="1" indent="0">
              <a:buNone/>
            </a:pPr>
            <a:r>
              <a:rPr lang="en-US" dirty="0">
                <a:hlinkClick r:id="rId7"/>
              </a:rPr>
              <a:t>https://www.go-gba.org/resources/green-building-methods/green-leasing/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158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CFA2-B299-44A3-973A-BC4047AD2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304" y="1671377"/>
            <a:ext cx="10648951" cy="949445"/>
          </a:xfrm>
        </p:spPr>
        <p:txBody>
          <a:bodyPr>
            <a:normAutofit fontScale="90000"/>
          </a:bodyPr>
          <a:lstStyle/>
          <a:p>
            <a:pPr algn="ctr"/>
            <a:r>
              <a:rPr lang="lv-LV" sz="6600" b="1" dirty="0" err="1">
                <a:latin typeface="+mn-lt"/>
              </a:rPr>
              <a:t>Contact</a:t>
            </a:r>
            <a:endParaRPr lang="lv-LV" sz="66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EBC14-BCB4-4E09-A71E-D7E511457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001" y="2518739"/>
            <a:ext cx="11158624" cy="3624885"/>
          </a:xfrm>
        </p:spPr>
        <p:txBody>
          <a:bodyPr>
            <a:noAutofit/>
          </a:bodyPr>
          <a:lstStyle/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Full</a:t>
            </a: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name</a:t>
            </a:r>
            <a:endParaRPr lang="lv-LV" sz="2800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Organisation</a:t>
            </a:r>
            <a:endParaRPr lang="lv-LV" sz="2800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Institution</a:t>
            </a: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Company</a:t>
            </a:r>
            <a:endParaRPr lang="lv-LV" sz="2800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Phone</a:t>
            </a: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lvl="0">
              <a:buClr>
                <a:srgbClr val="99CB38"/>
              </a:buClr>
            </a:pP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E-</a:t>
            </a: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mail</a:t>
            </a: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Homepage</a:t>
            </a:r>
            <a:endParaRPr lang="lv-LV" sz="2800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endParaRPr lang="lv-LV" sz="2800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F76F9-13C3-415C-AB94-45C2EE5CB126}"/>
              </a:ext>
            </a:extLst>
          </p:cNvPr>
          <p:cNvSpPr/>
          <p:nvPr/>
        </p:nvSpPr>
        <p:spPr>
          <a:xfrm>
            <a:off x="7861178" y="545393"/>
            <a:ext cx="4643764" cy="73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3800" b="1" kern="1400" dirty="0">
                <a:ln>
                  <a:noFill/>
                </a:ln>
                <a:solidFill>
                  <a:srgbClr val="92D05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EFFECT</a:t>
            </a:r>
            <a:r>
              <a:rPr lang="en-US" sz="3800" b="1" kern="1400" dirty="0">
                <a:ln>
                  <a:noFill/>
                </a:ln>
                <a:solidFill>
                  <a:srgbClr val="008000"/>
                </a:solidFill>
                <a:effectLst>
                  <a:reflection blurRad="63500" stA="60000" endA="1000" endPos="28000" dist="12700" dir="5400000" sy="-100000" algn="bl"/>
                </a:effectLst>
                <a:latin typeface="Arial" panose="020B0604020202020204" pitchFamily="34" charset="0"/>
              </a:rPr>
              <a:t>4</a:t>
            </a:r>
            <a:r>
              <a:rPr lang="en-US" sz="3800" b="1" kern="1400" dirty="0">
                <a:ln>
                  <a:noFill/>
                </a:ln>
                <a:solidFill>
                  <a:srgbClr val="00000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buildings</a:t>
            </a:r>
            <a:endParaRPr lang="en-US" sz="3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56800-38EE-4AB7-9B6A-A1857706E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2" y="168147"/>
            <a:ext cx="5810435" cy="1568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E6C897-3AA7-4488-97C2-287116778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48" y="545393"/>
            <a:ext cx="900719" cy="9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F376-C66E-4690-BA90-A09FB7EF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59125"/>
            <a:ext cx="10058400" cy="796901"/>
          </a:xfrm>
        </p:spPr>
        <p:txBody>
          <a:bodyPr/>
          <a:lstStyle/>
          <a:p>
            <a:r>
              <a:rPr lang="en-GB" dirty="0"/>
              <a:t>Components in training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5477-8481-4B5F-9B4F-22A4A41F6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94807"/>
            <a:ext cx="10058400" cy="377428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 Guide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 Power Point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 Contract template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 Contract guideline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01859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E162662C-8C94-432D-A934-EC6C95D51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72"/>
            <a:ext cx="2935661" cy="60413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30" y="3704660"/>
            <a:ext cx="4650747" cy="240303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99457" y="1009916"/>
            <a:ext cx="763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1200" cap="none" spc="0" normalizeH="0" baseline="0" noProof="0" dirty="0">
                <a:ln>
                  <a:noFill/>
                </a:ln>
                <a:solidFill>
                  <a:srgbClr val="99CB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99CB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target group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99CB38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197429" y="1854898"/>
            <a:ext cx="9968474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Key public decision makers</a:t>
            </a:r>
          </a:p>
          <a:p>
            <a:pPr marL="368640" indent="-4572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Building owners</a:t>
            </a:r>
          </a:p>
          <a:p>
            <a:pPr marL="368640" indent="-4572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Property managers</a:t>
            </a:r>
          </a:p>
          <a:p>
            <a:pPr marL="368640" indent="-4572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2800" dirty="0"/>
              <a:t>Operations managers</a:t>
            </a:r>
          </a:p>
          <a:p>
            <a:pPr marL="368640" indent="-4572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GB" sz="2800" dirty="0"/>
              <a:t>Tenants</a:t>
            </a:r>
            <a:endParaRPr lang="en-GB" dirty="0"/>
          </a:p>
          <a:p>
            <a:endParaRPr lang="en-GB" dirty="0"/>
          </a:p>
        </p:txBody>
      </p:sp>
      <p:sp>
        <p:nvSpPr>
          <p:cNvPr id="5" name="TekstSylinder 4"/>
          <p:cNvSpPr txBox="1"/>
          <p:nvPr/>
        </p:nvSpPr>
        <p:spPr>
          <a:xfrm>
            <a:off x="10107622" y="5877273"/>
            <a:ext cx="1058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Copyright: NEE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DD5E9EAA-A92F-4194-A35E-B0758DDEE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1454" y="213974"/>
            <a:ext cx="1981200" cy="5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FF2D-F955-46D8-9828-D938F600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62828"/>
            <a:ext cx="10058400" cy="1450757"/>
          </a:xfrm>
        </p:spPr>
        <p:txBody>
          <a:bodyPr/>
          <a:lstStyle/>
          <a:p>
            <a:br>
              <a:rPr lang="en-GB" b="1" i="1" dirty="0"/>
            </a:br>
            <a:r>
              <a:rPr lang="en-GB" i="1" dirty="0"/>
              <a:t>Workshop</a:t>
            </a:r>
            <a:r>
              <a:rPr lang="en-GB" b="1" i="1" dirty="0"/>
              <a:t> </a:t>
            </a:r>
            <a:r>
              <a:rPr lang="en-GB" dirty="0"/>
              <a:t>class programme (½ day)</a:t>
            </a:r>
          </a:p>
        </p:txBody>
      </p:sp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5B8553DD-114F-402C-AD20-B881203F2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558253"/>
              </p:ext>
            </p:extLst>
          </p:nvPr>
        </p:nvGraphicFramePr>
        <p:xfrm>
          <a:off x="1184564" y="2221404"/>
          <a:ext cx="10067016" cy="3714663"/>
        </p:xfrm>
        <a:graphic>
          <a:graphicData uri="http://schemas.openxmlformats.org/drawingml/2006/table">
            <a:tbl>
              <a:tblPr/>
              <a:tblGrid>
                <a:gridCol w="3454343">
                  <a:extLst>
                    <a:ext uri="{9D8B030D-6E8A-4147-A177-3AD203B41FA5}">
                      <a16:colId xmlns:a16="http://schemas.microsoft.com/office/drawing/2014/main" val="3555023155"/>
                    </a:ext>
                  </a:extLst>
                </a:gridCol>
                <a:gridCol w="6612673">
                  <a:extLst>
                    <a:ext uri="{9D8B030D-6E8A-4147-A177-3AD203B41FA5}">
                      <a16:colId xmlns:a16="http://schemas.microsoft.com/office/drawing/2014/main" val="2457971123"/>
                    </a:ext>
                  </a:extLst>
                </a:gridCol>
              </a:tblGrid>
              <a:tr h="28772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Title </a:t>
                      </a:r>
                      <a:endParaRPr lang="en-GB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Description and materials </a:t>
                      </a:r>
                      <a:endParaRPr lang="en-GB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5905" marR="15905" marT="7953" marB="7953">
                    <a:lnL>
                      <a:noFill/>
                    </a:lnL>
                    <a:lnR w="317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44659"/>
                  </a:ext>
                </a:extLst>
              </a:tr>
              <a:tr h="49031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effectLst/>
                          <a:latin typeface="Calibri" panose="020F0502020204030204" pitchFamily="34" charset="0"/>
                        </a:rPr>
                        <a:t>Welcome and purpose of the day </a:t>
                      </a:r>
                      <a:endParaRPr lang="en-US" sz="1600" b="1" i="0" dirty="0">
                        <a:effectLst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+mn-lt"/>
                        </a:rPr>
                        <a:t>The purpose and the participants introduce themselves </a:t>
                      </a: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+mn-lt"/>
                        </a:rPr>
                        <a:t>(10 min) </a:t>
                      </a: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972769"/>
                  </a:ext>
                </a:extLst>
              </a:tr>
              <a:tr h="64022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effectLst/>
                          <a:latin typeface="Calibri" panose="020F0502020204030204" pitchFamily="34" charset="0"/>
                        </a:rPr>
                        <a:t>Green leasing contracting </a:t>
                      </a:r>
                      <a:endParaRPr lang="en-US" sz="1600" b="1" i="0" dirty="0">
                        <a:effectLst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+mn-lt"/>
                        </a:rPr>
                        <a:t>GLC presentation (15-30 minutes) </a:t>
                      </a: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+mn-lt"/>
                        </a:rPr>
                        <a:t>Case presentation, if accessible or knowledge sharing (15-20 min) </a:t>
                      </a: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046797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1" i="0" dirty="0">
                          <a:effectLst/>
                          <a:latin typeface="Calibri" panose="020F0502020204030204" pitchFamily="34" charset="0"/>
                        </a:rPr>
                        <a:t>BREAK </a:t>
                      </a:r>
                      <a:endParaRPr lang="en-GB" sz="1600" b="1" i="0" dirty="0">
                        <a:effectLst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effectLst/>
                          <a:latin typeface="+mn-lt"/>
                        </a:rPr>
                        <a:t>(15 min) </a:t>
                      </a: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642470"/>
                  </a:ext>
                </a:extLst>
              </a:tr>
              <a:tr h="98384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1" i="0" dirty="0">
                          <a:effectLst/>
                          <a:latin typeface="Calibri"/>
                        </a:rPr>
                        <a:t>Exercise</a:t>
                      </a:r>
                      <a:endParaRPr lang="en-GB" sz="1600" b="1" i="0" dirty="0">
                        <a:effectLst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+mn-lt"/>
                        </a:rPr>
                        <a:t>Introduction to training case </a:t>
                      </a: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+mn-lt"/>
                        </a:rPr>
                        <a:t>Exercise 1: </a:t>
                      </a:r>
                      <a:r>
                        <a:rPr lang="en-US" sz="1600" dirty="0">
                          <a:latin typeface="+mn-lt"/>
                        </a:rPr>
                        <a:t>Purpose and objectives </a:t>
                      </a:r>
                      <a:r>
                        <a:rPr lang="en-US" sz="1600" b="0" i="0" dirty="0">
                          <a:effectLst/>
                          <a:latin typeface="+mn-lt"/>
                        </a:rPr>
                        <a:t>(30 min)</a:t>
                      </a:r>
                    </a:p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+mn-lt"/>
                        </a:rPr>
                        <a:t>Exercise 2: Create a contract (60 min)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effectLst/>
                        <a:latin typeface="+mn-lt"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357445"/>
                  </a:ext>
                </a:extLst>
              </a:tr>
              <a:tr h="3861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1" i="0" dirty="0">
                          <a:effectLst/>
                          <a:latin typeface="Calibri" panose="020F0502020204030204" pitchFamily="34" charset="0"/>
                        </a:rPr>
                        <a:t>BREAK </a:t>
                      </a:r>
                      <a:endParaRPr lang="en-GB" sz="1600" b="1" i="0" dirty="0">
                        <a:effectLst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effectLst/>
                          <a:latin typeface="+mn-lt"/>
                        </a:rPr>
                        <a:t>(15 min) </a:t>
                      </a: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533016"/>
                  </a:ext>
                </a:extLst>
              </a:tr>
              <a:tr h="3861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1" i="0" dirty="0">
                          <a:effectLst/>
                          <a:latin typeface="Calibri" panose="020F0502020204030204" pitchFamily="34" charset="0"/>
                        </a:rPr>
                        <a:t>Exercise</a:t>
                      </a:r>
                      <a:endParaRPr lang="en-GB" sz="1600" b="1" i="0" dirty="0">
                        <a:effectLst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effectLst/>
                          <a:latin typeface="+mn-lt"/>
                        </a:rPr>
                        <a:t>Exercise 3: Evaluation of the contract (30 min)</a:t>
                      </a: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069317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1" i="0" dirty="0">
                          <a:effectLst/>
                          <a:latin typeface="Calibri" panose="020F0502020204030204" pitchFamily="34" charset="0"/>
                        </a:rPr>
                        <a:t>Final remarks </a:t>
                      </a:r>
                      <a:endParaRPr lang="en-GB" sz="1600" b="1" i="0" dirty="0">
                        <a:effectLst/>
                      </a:endParaRP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effectLst/>
                          <a:latin typeface="+mn-lt"/>
                        </a:rPr>
                        <a:t>What have we learned? (15 min)</a:t>
                      </a:r>
                    </a:p>
                  </a:txBody>
                  <a:tcPr marL="15905" marR="15905" marT="7953" marB="7953">
                    <a:lnL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42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549531-2949-4AD8-BF9C-52FE1BCF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3835475"/>
          </a:xfrm>
        </p:spPr>
        <p:txBody>
          <a:bodyPr anchor="ctr">
            <a:normAutofit/>
          </a:bodyPr>
          <a:lstStyle/>
          <a:p>
            <a:r>
              <a:rPr lang="nb-NO" b="1" i="1" dirty="0">
                <a:solidFill>
                  <a:srgbClr val="FFFFFF"/>
                </a:solidFill>
              </a:rPr>
              <a:t>Example</a:t>
            </a:r>
            <a:br>
              <a:rPr lang="nb-NO" b="1" i="1" dirty="0">
                <a:solidFill>
                  <a:srgbClr val="FFFFFF"/>
                </a:solidFill>
              </a:rPr>
            </a:br>
            <a:br>
              <a:rPr lang="nb-NO" b="1" i="1" dirty="0">
                <a:solidFill>
                  <a:srgbClr val="FFFFFF"/>
                </a:solidFill>
              </a:rPr>
            </a:br>
            <a:br>
              <a:rPr lang="nb-NO" b="1" i="1" dirty="0">
                <a:solidFill>
                  <a:srgbClr val="FFFFFF"/>
                </a:solidFill>
              </a:rPr>
            </a:br>
            <a:br>
              <a:rPr lang="nb-NO" b="1" dirty="0">
                <a:solidFill>
                  <a:srgbClr val="FFFFFF"/>
                </a:solidFill>
              </a:rPr>
            </a:br>
            <a:r>
              <a:rPr lang="nb-NO" b="1" dirty="0">
                <a:solidFill>
                  <a:srgbClr val="FFFFFF"/>
                </a:solidFill>
              </a:rPr>
              <a:t>Agenda </a:t>
            </a:r>
            <a:br>
              <a:rPr lang="nb-NO" sz="3600" b="1" dirty="0">
                <a:solidFill>
                  <a:srgbClr val="FFFFFF"/>
                </a:solidFill>
              </a:rPr>
            </a:br>
            <a:r>
              <a:rPr lang="nb-NO" sz="3600" b="1" dirty="0">
                <a:solidFill>
                  <a:srgbClr val="FFFFFF"/>
                </a:solidFill>
              </a:rPr>
              <a:t>EPC training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484F06-AC23-4C69-B906-1561C5E21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1006352"/>
            <a:ext cx="6413663" cy="5459762"/>
          </a:xfrm>
        </p:spPr>
        <p:txBody>
          <a:bodyPr anchor="ctr">
            <a:normAutofit fontScale="70000" lnSpcReduction="20000"/>
          </a:bodyPr>
          <a:lstStyle/>
          <a:p>
            <a:pPr>
              <a:spcBef>
                <a:spcPts val="600"/>
              </a:spcBef>
            </a:pPr>
            <a:r>
              <a:rPr lang="en-GB" sz="4000" b="1" dirty="0"/>
              <a:t>1. Aim of GLC training</a:t>
            </a:r>
          </a:p>
          <a:p>
            <a:pPr>
              <a:spcBef>
                <a:spcPts val="600"/>
              </a:spcBef>
            </a:pPr>
            <a:r>
              <a:rPr lang="en-GB" sz="4000" b="1" dirty="0"/>
              <a:t>2. About GLC</a:t>
            </a:r>
          </a:p>
          <a:p>
            <a:pPr marL="383540" lvl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3000"/>
              <a:t>The GLC </a:t>
            </a:r>
            <a:endParaRPr lang="en-GB" sz="3000">
              <a:cs typeface="Calibri"/>
            </a:endParaRPr>
          </a:p>
          <a:p>
            <a:pPr marL="383540" lvl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3000"/>
              <a:t>Added value </a:t>
            </a:r>
            <a:endParaRPr lang="en-GB" sz="3000">
              <a:cs typeface="Calibri" panose="020F0502020204030204"/>
            </a:endParaRPr>
          </a:p>
          <a:p>
            <a:pPr marL="383540" lvl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3000" dirty="0"/>
              <a:t>An GLC project example</a:t>
            </a:r>
            <a:endParaRPr lang="en-GB" sz="3000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en-GB" sz="4000" b="1" dirty="0"/>
              <a:t>3. Recent market status</a:t>
            </a:r>
          </a:p>
          <a:p>
            <a:pPr marL="383540" lvl="1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3000" dirty="0"/>
              <a:t>Success factors and barriers</a:t>
            </a:r>
            <a:endParaRPr lang="en-GB" sz="3000" dirty="0">
              <a:cs typeface="Calibri" panose="020F0502020204030204"/>
            </a:endParaRPr>
          </a:p>
          <a:p>
            <a:pPr marL="91440" lvl="1" indent="-91440">
              <a:spcBef>
                <a:spcPts val="6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GB" sz="4000" b="1" dirty="0"/>
              <a:t>4. Main development needs</a:t>
            </a:r>
          </a:p>
          <a:p>
            <a:pPr marL="91440" lvl="1" indent="-91440">
              <a:spcBef>
                <a:spcPts val="6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GB" sz="4000" b="1" dirty="0"/>
              <a:t>5. Partnership contracts</a:t>
            </a:r>
          </a:p>
          <a:p>
            <a:pPr marL="91440" lvl="1" indent="-91440">
              <a:spcBef>
                <a:spcPts val="6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GB" sz="4000" b="1" dirty="0"/>
              <a:t>6. New implementation model for GLC</a:t>
            </a:r>
          </a:p>
          <a:p>
            <a:pPr marL="91440" lvl="1" indent="-91440">
              <a:spcBef>
                <a:spcPts val="6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GB" sz="4000" b="1" dirty="0"/>
              <a:t>7. The tangible GLC toolbox </a:t>
            </a:r>
          </a:p>
          <a:p>
            <a:pPr marL="383540" lvl="1">
              <a:spcBef>
                <a:spcPts val="6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3000" dirty="0"/>
              <a:t>Guideline and presentation</a:t>
            </a:r>
            <a:endParaRPr lang="en-GB" sz="3000" dirty="0">
              <a:cs typeface="Calibri" panose="020F0502020204030204"/>
            </a:endParaRPr>
          </a:p>
          <a:p>
            <a:pPr marL="383540" lvl="1">
              <a:spcBef>
                <a:spcPts val="60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3000" dirty="0"/>
              <a:t>Templates and model documents</a:t>
            </a:r>
            <a:endParaRPr lang="en-GB" sz="3000" dirty="0">
              <a:cs typeface="Calibri" panose="020F0502020204030204"/>
            </a:endParaRPr>
          </a:p>
          <a:p>
            <a:pPr marL="91440" lvl="2" indent="-9144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GB" sz="4000" b="1" dirty="0"/>
              <a:t>8. Summary and conclusions </a:t>
            </a:r>
          </a:p>
        </p:txBody>
      </p:sp>
      <p:pic>
        <p:nvPicPr>
          <p:cNvPr id="7" name="Grafikk 5">
            <a:extLst>
              <a:ext uri="{FF2B5EF4-FFF2-40B4-BE49-F238E27FC236}">
                <a16:creationId xmlns:a16="http://schemas.microsoft.com/office/drawing/2014/main" id="{66E23531-1E27-413C-9ECB-0D7468BDD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1454" y="213974"/>
            <a:ext cx="1981200" cy="57840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0533936-01A5-41B6-9D9E-B256AE177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54" y="6253862"/>
            <a:ext cx="2935661" cy="60413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31B23C0-C83F-432C-93D2-B5BC552E6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46" y="503176"/>
            <a:ext cx="2681844" cy="26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A4CA3F1F-5887-4D8B-8ED1-9ABCB14F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" y="0"/>
            <a:ext cx="12184519" cy="6858000"/>
          </a:xfrm>
          <a:prstGeom prst="rect">
            <a:avLst/>
          </a:prstGeom>
        </p:spPr>
      </p:pic>
      <p:pic>
        <p:nvPicPr>
          <p:cNvPr id="10" name="Bildobjekt 9" descr="En bild som visar person, utomhus, mat, man&#10;&#10;Automatiskt genererad beskrivning">
            <a:extLst>
              <a:ext uri="{FF2B5EF4-FFF2-40B4-BE49-F238E27FC236}">
                <a16:creationId xmlns:a16="http://schemas.microsoft.com/office/drawing/2014/main" id="{950FF7C1-0B27-45EB-A4B7-C42668286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63" y="1770407"/>
            <a:ext cx="3128822" cy="2080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Bildobjekt 11" descr="En bild som visar utomhus, gräs, djur, fält&#10;&#10;Automatiskt genererad beskrivning">
            <a:extLst>
              <a:ext uri="{FF2B5EF4-FFF2-40B4-BE49-F238E27FC236}">
                <a16:creationId xmlns:a16="http://schemas.microsoft.com/office/drawing/2014/main" id="{CCA3892A-00EA-459F-8834-3DAE24968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55" y="4473809"/>
            <a:ext cx="3128822" cy="2084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9EC94E16-49E5-43C6-9B61-10DBF07CB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624" y="4473809"/>
            <a:ext cx="3128822" cy="2084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FEE820FA-C688-4EBC-B429-090A2F8A2F4F" descr="73F1A6F7-A417-4B6A-80F3-716C065ED92F@du">
            <a:extLst>
              <a:ext uri="{FF2B5EF4-FFF2-40B4-BE49-F238E27FC236}">
                <a16:creationId xmlns:a16="http://schemas.microsoft.com/office/drawing/2014/main" id="{56085DB0-EA53-469D-A02C-2388A119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107" y="299374"/>
            <a:ext cx="3128821" cy="2084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3CCD1BEA-1268-4CCD-8D18-84EF38406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935" y="1770407"/>
            <a:ext cx="3128237" cy="2084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24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491EC22-9213-48DF-B086-FCB7DA433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8095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AF7C675-2209-4B4C-ACF8-740CDD592363}"/>
              </a:ext>
            </a:extLst>
          </p:cNvPr>
          <p:cNvSpPr/>
          <p:nvPr/>
        </p:nvSpPr>
        <p:spPr>
          <a:xfrm>
            <a:off x="9040223" y="2013189"/>
            <a:ext cx="6096000" cy="25442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Goal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Motivation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Incitement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Meetings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16373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DE7FAE0C-A93E-45C1-B0F3-B8F797DA7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53" t="4070" r="-1" b="3298"/>
          <a:stretch/>
        </p:blipFill>
        <p:spPr>
          <a:xfrm>
            <a:off x="0" y="-11751"/>
            <a:ext cx="12192000" cy="6869751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CB691E-7A90-455B-B0BE-08AD1824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898" y="1124136"/>
            <a:ext cx="5093240" cy="377310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Energy 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Knowledge 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Environment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Financial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Communication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Collaboration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65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DDDF40-830F-440A-95F4-1A9854CE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238"/>
            <a:ext cx="10515600" cy="1325563"/>
          </a:xfrm>
        </p:spPr>
        <p:txBody>
          <a:bodyPr/>
          <a:lstStyle/>
          <a:p>
            <a:r>
              <a:rPr lang="sv-SE" dirty="0"/>
              <a:t>All Buildings</a:t>
            </a:r>
            <a:endParaRPr lang="en-US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6E20D2-0A48-43B3-A6C7-8C9AB1D5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984" y="4033201"/>
            <a:ext cx="4129256" cy="282479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BF03A12-7C63-4AC1-A7E1-5FBEFAAC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240" y="1499705"/>
            <a:ext cx="4170760" cy="537894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98BD00F-B28E-421F-AAC6-C312293EF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41221"/>
            <a:ext cx="3891985" cy="281677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45A978D-E0C5-4ED1-9B56-33E99701C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983" y="1512300"/>
            <a:ext cx="4129257" cy="256954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DA2F3D8-AFA8-41E6-8B21-F1B28246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95151"/>
            <a:ext cx="3891985" cy="25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6195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4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3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BFE343033097419FCF1E183DAE6F6F" ma:contentTypeVersion="10" ma:contentTypeDescription="Skapa ett nytt dokument." ma:contentTypeScope="" ma:versionID="bc666eac549f2ed4c29174a156fd517a">
  <xsd:schema xmlns:xsd="http://www.w3.org/2001/XMLSchema" xmlns:xs="http://www.w3.org/2001/XMLSchema" xmlns:p="http://schemas.microsoft.com/office/2006/metadata/properties" xmlns:ns2="74d8fa71-e5b9-44c9-a047-43f61d58089b" targetNamespace="http://schemas.microsoft.com/office/2006/metadata/properties" ma:root="true" ma:fieldsID="dcc55c7962d63134a6bc34b979aeafb2" ns2:_="">
    <xsd:import namespace="74d8fa71-e5b9-44c9-a047-43f61d580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8fa71-e5b9-44c9-a047-43f61d580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A27E40-CD36-4F17-9BF3-D86528CFBF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d8fa71-e5b9-44c9-a047-43f61d580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6BB337-5F23-45A8-8C6F-B24B9DD5CA4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FB0D767-3E34-4600-BEAC-3300A13A93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6451</TotalTime>
  <Words>1454</Words>
  <Application>Microsoft Office PowerPoint</Application>
  <PresentationFormat>Bredbild</PresentationFormat>
  <Paragraphs>242</Paragraphs>
  <Slides>17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Corbel</vt:lpstr>
      <vt:lpstr>Wingdings</vt:lpstr>
      <vt:lpstr>Retrospect</vt:lpstr>
      <vt:lpstr>4_Retrospect</vt:lpstr>
      <vt:lpstr>3_Retrospect</vt:lpstr>
      <vt:lpstr>1_Retrospect</vt:lpstr>
      <vt:lpstr>3_Custom Design</vt:lpstr>
      <vt:lpstr>GREEN LEASE CONTRACTING Training material</vt:lpstr>
      <vt:lpstr>Components in training material</vt:lpstr>
      <vt:lpstr>PowerPoint-presentation</vt:lpstr>
      <vt:lpstr> Workshop class programme (½ day)</vt:lpstr>
      <vt:lpstr>Example    Agenda  EPC training </vt:lpstr>
      <vt:lpstr>PowerPoint-presentation</vt:lpstr>
      <vt:lpstr>PowerPoint-presentation</vt:lpstr>
      <vt:lpstr>PowerPoint-presentation</vt:lpstr>
      <vt:lpstr>All Buildings</vt:lpstr>
      <vt:lpstr>PowerPoint-presentation</vt:lpstr>
      <vt:lpstr> Different ways of Training</vt:lpstr>
      <vt:lpstr>Exercise 1:  Purpose and objectives  30 min</vt:lpstr>
      <vt:lpstr>  Exercise 2:  The Contract   60 min   </vt:lpstr>
      <vt:lpstr>  Exercise 3:  Evaluation   30 min   </vt:lpstr>
      <vt:lpstr> Highlighted tools in GLC toolkit</vt:lpstr>
      <vt:lpstr> GLC - Relevant material from other sources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Baiba Norberte</dc:creator>
  <cp:lastModifiedBy>Marit Ragnarsson</cp:lastModifiedBy>
  <cp:revision>90</cp:revision>
  <dcterms:created xsi:type="dcterms:W3CDTF">2017-10-13T08:25:26Z</dcterms:created>
  <dcterms:modified xsi:type="dcterms:W3CDTF">2020-09-09T19:44:49Z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0x010100B7BFE343033097419FCF1E183DAE6F6F</vt:lpwstr>
  </property>
</Properties>
</file>