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874" r:id="rId5"/>
  </p:sldMasterIdLst>
  <p:notesMasterIdLst>
    <p:notesMasterId r:id="rId17"/>
  </p:notesMasterIdLst>
  <p:sldIdLst>
    <p:sldId id="280" r:id="rId6"/>
    <p:sldId id="256" r:id="rId7"/>
    <p:sldId id="272" r:id="rId8"/>
    <p:sldId id="271" r:id="rId9"/>
    <p:sldId id="278" r:id="rId10"/>
    <p:sldId id="275" r:id="rId11"/>
    <p:sldId id="273" r:id="rId12"/>
    <p:sldId id="277" r:id="rId13"/>
    <p:sldId id="264" r:id="rId14"/>
    <p:sldId id="279" r:id="rId15"/>
    <p:sldId id="265" r:id="rId1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39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75" autoAdjust="0"/>
    <p:restoredTop sz="65687" autoAdjust="0"/>
  </p:normalViewPr>
  <p:slideViewPr>
    <p:cSldViewPr snapToGrid="0">
      <p:cViewPr varScale="1">
        <p:scale>
          <a:sx n="65" d="100"/>
          <a:sy n="65" d="100"/>
        </p:scale>
        <p:origin x="1267" y="38"/>
      </p:cViewPr>
      <p:guideLst>
        <p:guide pos="3840"/>
        <p:guide pos="39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63616936-DB4D-4DC6-932E-F94CFD3CB6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C65FBA8-25F9-4390-865C-AF3ED25CCC7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B6F0D-956D-43B9-B892-3EB3EF405507}" type="datetimeFigureOut">
              <a:rPr lang="en-US" smtClean="0"/>
              <a:t>20/09/14</a:t>
            </a:fld>
            <a:endParaRPr lang="en-US"/>
          </a:p>
        </p:txBody>
      </p:sp>
      <p:sp>
        <p:nvSpPr>
          <p:cNvPr id="4" name="Platshållare för bildobjekt 3">
            <a:extLst>
              <a:ext uri="{FF2B5EF4-FFF2-40B4-BE49-F238E27FC236}">
                <a16:creationId xmlns:a16="http://schemas.microsoft.com/office/drawing/2014/main" id="{3F97722C-47C0-4B8C-874A-08E410D8A6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tshållare för anteckningar 4">
            <a:extLst>
              <a:ext uri="{FF2B5EF4-FFF2-40B4-BE49-F238E27FC236}">
                <a16:creationId xmlns:a16="http://schemas.microsoft.com/office/drawing/2014/main" id="{F16CAB0D-E4F8-4BF0-A240-BD945253B5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A450AA0-7702-4936-830F-9C18ACAC121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5479B39-D69A-427C-86B1-B09DC84510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C384B-3F73-435C-B43B-CFA5791A501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C384B-3F73-435C-B43B-CFA5791A50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58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Byggdialog Dalarna är en ideell förening med fokus att ligga i fronten av hållbar utveckling.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9B28-770F-664A-8AE0-F8D84C5B62A0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05674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C384B-3F73-435C-B43B-CFA5791A50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204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C384B-3F73-435C-B43B-CFA5791A50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42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achieve energy and climate goals of the municipality, demands are placed on the municipality tenants. 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manager is responsible for the use of energy and greenhouse gas generation in the municipality's properties. 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demands for increased efforts to be green come from political parties as well as from municipal officials. 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 dates for climate-neutral management are being sought, a process that is beginning to be expressed in so-called roadmaps</a:t>
            </a:r>
            <a:endParaRPr lang="en-US" dirty="0"/>
          </a:p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C384B-3F73-435C-B43B-CFA5791A50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3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Green Lease Method it’s a living process that is going to change over time</a:t>
            </a:r>
          </a:p>
          <a:p>
            <a:pPr marL="228600" indent="-228600">
              <a:buAutoNum type="arabicPeriod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foundation is the Green Lease Contract, where the practical work is based on the contract as a platform and tool.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Green lease contracts helps the landlord and tenant to create a dialogue about how environmental impact can be reduced</a:t>
            </a:r>
          </a:p>
          <a:p>
            <a:pPr marL="228600" indent="-228600">
              <a:buAutoNum type="arabicPeriod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main purpose of the contract is to focus on the property's environmental impact, which includes the businesses that are active on the property. 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Energy savings but also other things that are good for the environment like recycling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By lowering energy and increase recycling the involved parties can save money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/>
          </a:p>
          <a:p>
            <a:pPr marL="228600" indent="-228600">
              <a:buAutoNum type="arabicPeriod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C384B-3F73-435C-B43B-CFA5791A50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10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noProof="0" dirty="0"/>
              <a:t>Its important to have well planed target when your aiming to be able to reach the goal.</a:t>
            </a:r>
          </a:p>
          <a:p>
            <a:pPr marL="228600" indent="-228600">
              <a:buAutoNum type="arabicPeriod"/>
            </a:pPr>
            <a:endParaRPr lang="en-US" noProof="0" dirty="0"/>
          </a:p>
          <a:p>
            <a:pPr marL="228600" indent="-228600">
              <a:buAutoNum type="arabicPeriod"/>
            </a:pPr>
            <a:r>
              <a:rPr lang="en-US" noProof="0" dirty="0"/>
              <a:t>The goal should be easy to understand and both parties must agree on it.</a:t>
            </a:r>
          </a:p>
          <a:p>
            <a:pPr marL="228600" indent="-228600">
              <a:buAutoNum type="arabicPeriod"/>
            </a:pPr>
            <a:endParaRPr lang="en-US" noProof="0" dirty="0"/>
          </a:p>
          <a:p>
            <a:pPr marL="228600" indent="-228600">
              <a:buAutoNum type="arabicPeriod"/>
            </a:pPr>
            <a:r>
              <a:rPr lang="en-US" noProof="0" dirty="0"/>
              <a:t>Motivation is key to success because the green lease method will demand some effort from both parties.</a:t>
            </a:r>
          </a:p>
          <a:p>
            <a:pPr marL="228600" indent="-228600">
              <a:buAutoNum type="arabicPeriod"/>
            </a:pPr>
            <a:endParaRPr lang="en-US" noProof="0" dirty="0"/>
          </a:p>
          <a:p>
            <a:pPr marL="228600" indent="-228600">
              <a:buAutoNum type="arabicPeriod"/>
            </a:pPr>
            <a:r>
              <a:rPr lang="en-US" noProof="0" dirty="0"/>
              <a:t>Incitement can be used as a motivator for ex financial.</a:t>
            </a:r>
          </a:p>
          <a:p>
            <a:pPr marL="228600" indent="-228600">
              <a:buAutoNum type="arabicPeriod"/>
            </a:pPr>
            <a:endParaRPr lang="en-US" noProof="0" dirty="0"/>
          </a:p>
          <a:p>
            <a:pPr marL="228600" indent="-228600">
              <a:buAutoNum type="arabicPeriod"/>
            </a:pPr>
            <a:r>
              <a:rPr lang="en-US" noProof="0" dirty="0"/>
              <a:t>Meetings is very good for keep the communication alive and share knowledge about the building.</a:t>
            </a:r>
          </a:p>
          <a:p>
            <a:pPr marL="0" indent="0">
              <a:buNone/>
            </a:pPr>
            <a:r>
              <a:rPr lang="en-US" noProof="0" dirty="0"/>
              <a:t>      this can contribute to even more savings of energy and resources </a:t>
            </a:r>
          </a:p>
          <a:p>
            <a:pPr marL="0" indent="0">
              <a:buNone/>
            </a:pPr>
            <a:endParaRPr lang="en-US" noProof="0" dirty="0"/>
          </a:p>
          <a:p>
            <a:pPr marL="228600" indent="-228600">
              <a:buAutoNum type="arabicPeriod" startAt="5"/>
            </a:pPr>
            <a:r>
              <a:rPr lang="en-US" noProof="0" dirty="0"/>
              <a:t>Follow-up is probably the most important step in this method and often the one that are neglected. </a:t>
            </a:r>
          </a:p>
          <a:p>
            <a:pPr marL="0" indent="0">
              <a:buNone/>
            </a:pPr>
            <a:r>
              <a:rPr lang="en-US" noProof="0" dirty="0"/>
              <a:t>      Follow-ups gives an understanding on what have been done, how it went and what can be improved</a:t>
            </a:r>
          </a:p>
          <a:p>
            <a:pPr marL="0" indent="0">
              <a:buNone/>
            </a:pPr>
            <a:endParaRPr lang="en-US" noProof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C384B-3F73-435C-B43B-CFA5791A50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8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Green lease advantages </a:t>
            </a:r>
          </a:p>
          <a:p>
            <a:endParaRPr lang="en-US" noProof="0" dirty="0"/>
          </a:p>
          <a:p>
            <a:pPr marL="228600" indent="-228600">
              <a:buAutoNum type="arabicPeriod"/>
            </a:pPr>
            <a:r>
              <a:rPr lang="en-US" noProof="0" dirty="0"/>
              <a:t>Lower Energy use</a:t>
            </a:r>
          </a:p>
          <a:p>
            <a:pPr marL="228600" indent="-228600">
              <a:buAutoNum type="arabicPeriod"/>
            </a:pP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Better knowledge how the building operates</a:t>
            </a:r>
          </a:p>
          <a:p>
            <a:pPr marL="228600" indent="-228600">
              <a:buAutoNum type="arabicPeriod"/>
            </a:pP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The environmental benefit can be grate </a:t>
            </a:r>
          </a:p>
          <a:p>
            <a:pPr marL="228600" indent="-228600">
              <a:buAutoNum type="arabicPeriod"/>
            </a:pP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Saved energy and resources result in many saving that can be split by the participant</a:t>
            </a:r>
          </a:p>
          <a:p>
            <a:pPr marL="228600" indent="-228600">
              <a:buAutoNum type="arabicPeriod"/>
            </a:pP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Communication build a stronger relationship between landlord and tenant with the building and business in center.</a:t>
            </a:r>
          </a:p>
          <a:p>
            <a:pPr marL="228600" indent="-228600">
              <a:buAutoNum type="arabicPeriod"/>
            </a:pP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The better the collaboration is the more energy can be saved.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C384B-3F73-435C-B43B-CFA5791A50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42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Green lease contracts can be used in every building and business.</a:t>
            </a:r>
          </a:p>
          <a:p>
            <a:endParaRPr lang="en-US" noProof="0" dirty="0"/>
          </a:p>
          <a:p>
            <a:pPr marL="228600" indent="-228600">
              <a:buAutoNum type="arabicPeriod"/>
            </a:pPr>
            <a:r>
              <a:rPr lang="en-US" noProof="0" dirty="0"/>
              <a:t>School is a very good because her you can combine the contract with education</a:t>
            </a:r>
          </a:p>
          <a:p>
            <a:pPr marL="228600" indent="-228600">
              <a:buAutoNum type="arabicPeriod"/>
            </a:pPr>
            <a:endParaRPr lang="en-US" noProof="0" dirty="0"/>
          </a:p>
          <a:p>
            <a:pPr marL="228600" indent="-228600">
              <a:buAutoNum type="arabicPeriod"/>
            </a:pPr>
            <a:r>
              <a:rPr lang="en-US" noProof="0" dirty="0"/>
              <a:t>Offices can be positive if they want to have a greener image and some time the tenant demands it.</a:t>
            </a:r>
          </a:p>
          <a:p>
            <a:pPr marL="228600" indent="-228600">
              <a:buAutoNum type="arabicPeriod"/>
            </a:pPr>
            <a:endParaRPr lang="en-US" noProof="0" dirty="0"/>
          </a:p>
          <a:p>
            <a:pPr marL="228600" indent="-228600">
              <a:buAutoNum type="arabicPeriod"/>
            </a:pPr>
            <a:r>
              <a:rPr lang="en-US" noProof="0" dirty="0"/>
              <a:t>Residential building can have it for changing the behavior in use of energy. Here can recycling be of importance.</a:t>
            </a:r>
          </a:p>
          <a:p>
            <a:pPr marL="228600" indent="-228600">
              <a:buAutoNum type="arabicPeriod"/>
            </a:pPr>
            <a:endParaRPr lang="en-US" noProof="0" dirty="0"/>
          </a:p>
          <a:p>
            <a:pPr marL="228600" indent="-228600">
              <a:buAutoNum type="arabicPeriod"/>
            </a:pPr>
            <a:r>
              <a:rPr lang="en-US" noProof="0" dirty="0"/>
              <a:t>Health care centers use a lot of electricity so it can be profitable to help each other to make the building and business more adapted.</a:t>
            </a:r>
          </a:p>
          <a:p>
            <a:pPr marL="228600" indent="-228600">
              <a:buAutoNum type="arabicPeriod"/>
            </a:pPr>
            <a:endParaRPr lang="en-US" noProof="0" dirty="0"/>
          </a:p>
          <a:p>
            <a:pPr marL="228600" indent="-228600">
              <a:buAutoNum type="arabicPeriod"/>
            </a:pPr>
            <a:r>
              <a:rPr lang="en-US" noProof="0" dirty="0"/>
              <a:t>Swimming halls use a large amount of energy and its good if landlord and tenant together can find a way to lower the energy use.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C384B-3F73-435C-B43B-CFA5791A50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98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Green leasing method that continues several components to work.</a:t>
            </a:r>
          </a:p>
          <a:p>
            <a:endParaRPr lang="en-US" noProof="0" dirty="0"/>
          </a:p>
          <a:p>
            <a:endParaRPr lang="en-US" noProof="0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4DCAA-BD21-4C38-A6FC-E346D4666FC2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169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anteckningar 1">
            <a:extLst>
              <a:ext uri="{FF2B5EF4-FFF2-40B4-BE49-F238E27FC236}">
                <a16:creationId xmlns:a16="http://schemas.microsoft.com/office/drawing/2014/main" id="{43EF44C6-7FA3-4B8C-999A-53AE85488C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Example: </a:t>
            </a:r>
          </a:p>
          <a:p>
            <a:endParaRPr lang="en-US" noProof="0" dirty="0"/>
          </a:p>
          <a:p>
            <a:r>
              <a:rPr lang="en-US" noProof="0" dirty="0"/>
              <a:t>A municipality in Sweden signed a contract with a school.</a:t>
            </a:r>
          </a:p>
          <a:p>
            <a:endParaRPr lang="en-US" noProof="0" dirty="0"/>
          </a:p>
          <a:p>
            <a:r>
              <a:rPr lang="en-US" noProof="0" dirty="0"/>
              <a:t>Aim: Lower energy use in building</a:t>
            </a:r>
          </a:p>
          <a:p>
            <a:endParaRPr lang="en-US" noProof="0" dirty="0"/>
          </a:p>
          <a:p>
            <a:r>
              <a:rPr lang="en-US" noProof="0" dirty="0"/>
              <a:t>Goal: Save 10% energy year one</a:t>
            </a:r>
          </a:p>
          <a:p>
            <a:endParaRPr lang="en-US" noProof="0" dirty="0"/>
          </a:p>
          <a:p>
            <a:r>
              <a:rPr lang="en-US" noProof="0" dirty="0"/>
              <a:t>Motivation:  A split 50/50 on the profit was use as an incitement.</a:t>
            </a:r>
          </a:p>
          <a:p>
            <a:endParaRPr lang="en-US" noProof="0" dirty="0"/>
          </a:p>
          <a:p>
            <a:r>
              <a:rPr lang="en-US" noProof="0" dirty="0"/>
              <a:t>Result: 5% energy saving</a:t>
            </a:r>
          </a:p>
          <a:p>
            <a:endParaRPr lang="en-US" noProof="0" dirty="0"/>
          </a:p>
          <a:p>
            <a:endParaRPr lang="en-US" noProof="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9F731BB-5DC0-4D28-9887-8DD8533997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4D2967A-12DD-484C-AF42-67C443F53F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105C69C-897F-47BD-9E17-C8FD2A53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3D4C-68C3-4D7C-944C-50374409984D}" type="datetimeFigureOut">
              <a:rPr lang="sv-SE" smtClean="0"/>
              <a:t>2020-09-14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B84EAE5-7DA3-4CE5-B6FB-902EAAF1E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264F6FC-9475-424B-A6BF-0174284D1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3672B-D1E6-4A9A-9C3E-CB526DB8E7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4437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7FFF77-F948-4B51-AC0F-0A708029C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E70FD9A-A5CD-4B37-9AEC-C5F8FA656B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155F58C-2A17-4239-80C5-AD9C507E6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3D4C-68C3-4D7C-944C-50374409984D}" type="datetimeFigureOut">
              <a:rPr lang="sv-SE" smtClean="0"/>
              <a:t>2020-09-14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64604A7-3E68-42C3-A370-494839E7F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4F75ADA-6A19-42CC-9441-AA369996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3672B-D1E6-4A9A-9C3E-CB526DB8E7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9653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8744CAE4-51A7-40A8-B0CC-3C518B5DDD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B841F65C-72CE-44CC-9008-8C9C4C9E4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D07C272-30E5-4AF1-A577-0FB0F00D1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3D4C-68C3-4D7C-944C-50374409984D}" type="datetimeFigureOut">
              <a:rPr lang="sv-SE" smtClean="0"/>
              <a:t>2020-09-14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BBB286E-5090-43EF-B427-3DE79572B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0EBD74C-9A96-4F06-8E39-C435A5945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3672B-D1E6-4A9A-9C3E-CB526DB8E7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8141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5873-3CC0-4357-A298-B88B75A8A213}" type="datetimeFigureOut">
              <a:rPr lang="lv-LV" smtClean="0"/>
              <a:t>14.09.2020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92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97D36F-FD23-49FE-9A79-BB7A7BFC9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399ACE1-B6CF-47F9-B424-D2FEE7FD8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747D33F-357D-45FC-9085-83916A905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3D4C-68C3-4D7C-944C-50374409984D}" type="datetimeFigureOut">
              <a:rPr lang="sv-SE" smtClean="0"/>
              <a:t>2020-09-14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B585A77-9B6F-470D-B6C7-DE2AEDAB6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F2A635C-E2EB-4B7A-93E9-353B6789F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3672B-D1E6-4A9A-9C3E-CB526DB8E7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0350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C1D890-B68E-400F-98D6-631CCC99B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054BA97-A8A0-4E80-87CB-2421719A8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74523D0-9212-4025-96E1-C3761A1DC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3D4C-68C3-4D7C-944C-50374409984D}" type="datetimeFigureOut">
              <a:rPr lang="sv-SE" smtClean="0"/>
              <a:t>2020-09-14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75F1D31-4629-4102-BBDF-D0FE10D45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8C4608B-FFBC-40C6-8044-9B8AA2C2E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3672B-D1E6-4A9A-9C3E-CB526DB8E7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7268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9BCC4F9-46CB-4682-AF54-11B0EFEE7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2901064-B052-4B9A-BFA8-B630B377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44673F9-A3EB-4302-B7F9-C04A9349B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53801C9-FB1A-411B-9751-66E5A6194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3D4C-68C3-4D7C-944C-50374409984D}" type="datetimeFigureOut">
              <a:rPr lang="sv-SE" smtClean="0"/>
              <a:t>2020-09-14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6A083C7-3B5F-451D-A886-7873D9A91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BB1EFFA-59D4-4B46-ACCB-38592C81C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3672B-D1E6-4A9A-9C3E-CB526DB8E7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895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E97115-CA22-47E5-9027-F953949D5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24E1E39-B9B5-41D0-87BB-74C17F9FC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19B5A23-4884-45D5-A48E-A4DF217BF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D0D4E6F2-C489-4D4B-BA87-11FC13B92F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46A1EEE4-9AA5-4FC4-B79D-A8283188D7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B2C4F828-75EE-40AB-8696-3BB4B76CA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3D4C-68C3-4D7C-944C-50374409984D}" type="datetimeFigureOut">
              <a:rPr lang="sv-SE" smtClean="0"/>
              <a:t>2020-09-14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8D649E47-4D26-41E2-BA28-819765AE7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7E185979-5D70-4597-A6A2-C12A66E55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3672B-D1E6-4A9A-9C3E-CB526DB8E7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4149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6403E20-4D47-436C-B1A0-48AB6057C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240865F-883E-429D-A58B-6D056A7AC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3D4C-68C3-4D7C-944C-50374409984D}" type="datetimeFigureOut">
              <a:rPr lang="sv-SE" smtClean="0"/>
              <a:t>2020-09-14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54DF9E5-AFCF-40A9-A0EC-A880743F6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0DCA5A7-5AF3-4F7F-9B55-570CF2EA8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3672B-D1E6-4A9A-9C3E-CB526DB8E7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3135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8973315B-DAF2-4068-AA85-35BF1E048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3D4C-68C3-4D7C-944C-50374409984D}" type="datetimeFigureOut">
              <a:rPr lang="sv-SE" smtClean="0"/>
              <a:t>2020-09-14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7416BB6-939C-4884-82C8-53B673B99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97ACF55-A052-4865-A0AA-3E5646F2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3672B-D1E6-4A9A-9C3E-CB526DB8E7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0489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F693E8C-BFC3-4108-988E-DC8090A0D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CD45ABE-372E-4EF3-A850-94A2AA413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30BDECD-E1DE-4E4E-9D6B-B47FDA30B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C9860EB-E5F2-4959-91C8-1AF870979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3D4C-68C3-4D7C-944C-50374409984D}" type="datetimeFigureOut">
              <a:rPr lang="sv-SE" smtClean="0"/>
              <a:t>2020-09-14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6F6D8EF-25C6-4E22-94C7-EB5B8051C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B2DB2FA-EB2C-4679-BE28-FEAD38CF0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3672B-D1E6-4A9A-9C3E-CB526DB8E7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0502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19387AD-D133-4297-A9F1-2AF62BAD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5A53340-8BA2-4EA9-8324-F0391BAA6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BF1C6FB-BF22-47FB-BF63-C3CB4B5D62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A6C8E18-AC96-4E2C-99A1-E353DCF22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3D4C-68C3-4D7C-944C-50374409984D}" type="datetimeFigureOut">
              <a:rPr lang="sv-SE" smtClean="0"/>
              <a:t>2020-09-14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4BE8596-A08C-4295-B469-3E3617036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B867737-8166-41BC-8960-36C04BABC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3672B-D1E6-4A9A-9C3E-CB526DB8E7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866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1CA21DF-6D76-493E-8B33-A674FDDDC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CD06B8A-BF33-4B6B-9A04-C7134DE34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6F6003-2CFA-4483-8BCD-771791C405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63D4C-68C3-4D7C-944C-50374409984D}" type="datetimeFigureOut">
              <a:rPr lang="sv-SE" smtClean="0"/>
              <a:t>2020-09-14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E556C42-678B-46BB-B6BE-CFC8F2839E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D354D9-45BC-4AA2-BD3E-F996948EA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3672B-D1E6-4A9A-9C3E-CB526DB8E76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282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8B95873-3CC0-4357-A298-B88B75A8A213}" type="datetimeFigureOut">
              <a:rPr lang="lv-LV" smtClean="0"/>
              <a:t>14.09.2020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BBD2AA7-02D3-4A06-8F9F-50CBD2285B67}" type="slidenum">
              <a:rPr lang="lv-LV" smtClean="0"/>
              <a:t>‹#›</a:t>
            </a:fld>
            <a:endParaRPr lang="lv-LV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E12D7902-4A04-4615-9BFC-6DAE6660F746}"/>
              </a:ext>
            </a:extLst>
          </p:cNvPr>
          <p:cNvSpPr/>
          <p:nvPr userDrawn="1"/>
        </p:nvSpPr>
        <p:spPr>
          <a:xfrm>
            <a:off x="7107962" y="178229"/>
            <a:ext cx="4643764" cy="73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US" sz="3800" b="1" kern="1400" dirty="0">
                <a:ln>
                  <a:noFill/>
                </a:ln>
                <a:solidFill>
                  <a:srgbClr val="92D050"/>
                </a:solidFill>
                <a:effectLst>
                  <a:reflection blurRad="63500" stA="60000" endA="1000" endPos="28000" dist="12700" dir="5400000" sy="-100000" algn="bl"/>
                </a:effectLst>
                <a:latin typeface="Corbel" panose="020B0503020204020204" pitchFamily="34" charset="0"/>
              </a:rPr>
              <a:t>EFFECT</a:t>
            </a:r>
            <a:r>
              <a:rPr lang="en-US" sz="3800" b="1" kern="1400" dirty="0">
                <a:ln>
                  <a:noFill/>
                </a:ln>
                <a:solidFill>
                  <a:srgbClr val="008000"/>
                </a:solidFill>
                <a:effectLst>
                  <a:reflection blurRad="63500" stA="60000" endA="1000" endPos="28000" dist="12700" dir="5400000" sy="-100000" algn="bl"/>
                </a:effectLst>
                <a:latin typeface="Arial" panose="020B0604020202020204" pitchFamily="34" charset="0"/>
              </a:rPr>
              <a:t>4</a:t>
            </a:r>
            <a:r>
              <a:rPr lang="en-US" sz="3800" b="1" kern="1400" dirty="0">
                <a:ln>
                  <a:noFill/>
                </a:ln>
                <a:solidFill>
                  <a:srgbClr val="000000"/>
                </a:solidFill>
                <a:effectLst>
                  <a:reflection blurRad="63500" stA="60000" endA="1000" endPos="28000" dist="12700" dir="5400000" sy="-100000" algn="bl"/>
                </a:effectLst>
                <a:latin typeface="Corbel" panose="020B0503020204020204" pitchFamily="34" charset="0"/>
              </a:rPr>
              <a:t>buildings</a:t>
            </a:r>
            <a:endParaRPr lang="en-US" sz="38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919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ACFA2-B299-44A3-973A-BC4047AD2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192" y="1450658"/>
            <a:ext cx="10648951" cy="1475898"/>
          </a:xfrm>
        </p:spPr>
        <p:txBody>
          <a:bodyPr>
            <a:normAutofit/>
          </a:bodyPr>
          <a:lstStyle/>
          <a:p>
            <a:pPr algn="ctr"/>
            <a:r>
              <a:rPr lang="sv-SE" sz="6600" b="1" dirty="0">
                <a:latin typeface="+mn-lt"/>
              </a:rPr>
              <a:t>Green </a:t>
            </a:r>
            <a:r>
              <a:rPr lang="sv-SE" sz="6600" b="1" dirty="0" err="1">
                <a:latin typeface="+mn-lt"/>
              </a:rPr>
              <a:t>Lease</a:t>
            </a:r>
            <a:r>
              <a:rPr lang="sv-SE" sz="6600" b="1" dirty="0">
                <a:latin typeface="+mn-lt"/>
              </a:rPr>
              <a:t> </a:t>
            </a:r>
            <a:r>
              <a:rPr lang="sv-SE" sz="6600" b="1" dirty="0" err="1">
                <a:latin typeface="+mn-lt"/>
              </a:rPr>
              <a:t>Contracting</a:t>
            </a:r>
            <a:endParaRPr lang="lv-LV" sz="6600" b="1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1EBC14-BCB4-4E09-A71E-D7E511457D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0581" y="4280396"/>
            <a:ext cx="10196600" cy="1819274"/>
          </a:xfrm>
        </p:spPr>
        <p:txBody>
          <a:bodyPr>
            <a:noAutofit/>
          </a:bodyPr>
          <a:lstStyle/>
          <a:p>
            <a:r>
              <a:rPr lang="lv-LV" sz="2800" cap="none" dirty="0" err="1">
                <a:solidFill>
                  <a:schemeClr val="tx1"/>
                </a:solidFill>
                <a:latin typeface="+mn-lt"/>
              </a:rPr>
              <a:t>Name</a:t>
            </a:r>
            <a:r>
              <a:rPr lang="lv-LV" sz="2800" cap="none" dirty="0">
                <a:solidFill>
                  <a:schemeClr val="tx1"/>
                </a:solidFill>
                <a:latin typeface="+mn-lt"/>
              </a:rPr>
              <a:t>, </a:t>
            </a:r>
            <a:r>
              <a:rPr lang="lv-LV" sz="2800" cap="none" dirty="0" err="1">
                <a:solidFill>
                  <a:schemeClr val="tx1"/>
                </a:solidFill>
                <a:latin typeface="+mn-lt"/>
              </a:rPr>
              <a:t>Organisation</a:t>
            </a:r>
            <a:endParaRPr lang="lv-LV" sz="2800" cap="none" dirty="0">
              <a:solidFill>
                <a:schemeClr val="tx1"/>
              </a:solidFill>
              <a:latin typeface="+mn-lt"/>
            </a:endParaRPr>
          </a:p>
          <a:p>
            <a:r>
              <a:rPr lang="lv-LV" sz="2800" cap="none" dirty="0" err="1">
                <a:solidFill>
                  <a:schemeClr val="tx1"/>
                </a:solidFill>
                <a:latin typeface="+mn-lt"/>
              </a:rPr>
              <a:t>Event</a:t>
            </a:r>
            <a:r>
              <a:rPr lang="lv-LV" sz="2800" cap="none" dirty="0">
                <a:solidFill>
                  <a:schemeClr val="tx1"/>
                </a:solidFill>
                <a:latin typeface="+mn-lt"/>
              </a:rPr>
              <a:t> </a:t>
            </a:r>
          </a:p>
          <a:p>
            <a:r>
              <a:rPr lang="lv-LV" sz="2800" cap="none" dirty="0" err="1">
                <a:solidFill>
                  <a:schemeClr val="tx1"/>
                </a:solidFill>
                <a:latin typeface="+mn-lt"/>
              </a:rPr>
              <a:t>Location</a:t>
            </a:r>
            <a:r>
              <a:rPr lang="lv-LV" sz="2800" cap="none" dirty="0">
                <a:solidFill>
                  <a:schemeClr val="tx1"/>
                </a:solidFill>
                <a:latin typeface="+mn-lt"/>
              </a:rPr>
              <a:t>, </a:t>
            </a:r>
            <a:r>
              <a:rPr lang="lv-LV" sz="2800" cap="none" dirty="0" err="1">
                <a:solidFill>
                  <a:schemeClr val="tx1"/>
                </a:solidFill>
                <a:latin typeface="+mn-lt"/>
              </a:rPr>
              <a:t>Date</a:t>
            </a:r>
            <a:endParaRPr lang="lv-LV" sz="2800" cap="none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AF76F9-13C3-415C-AB94-45C2EE5CB126}"/>
              </a:ext>
            </a:extLst>
          </p:cNvPr>
          <p:cNvSpPr/>
          <p:nvPr/>
        </p:nvSpPr>
        <p:spPr>
          <a:xfrm>
            <a:off x="5438055" y="308637"/>
            <a:ext cx="4301563" cy="73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US" sz="3800" b="1" kern="1400" dirty="0">
                <a:ln>
                  <a:noFill/>
                </a:ln>
                <a:solidFill>
                  <a:srgbClr val="92D050"/>
                </a:solidFill>
                <a:effectLst>
                  <a:reflection blurRad="63500" stA="60000" endA="1000" endPos="28000" dist="12700" dir="5400000" sy="-100000" algn="bl"/>
                </a:effectLst>
                <a:latin typeface="Corbel" panose="020B0503020204020204" pitchFamily="34" charset="0"/>
              </a:rPr>
              <a:t>EFFECT</a:t>
            </a:r>
            <a:r>
              <a:rPr lang="en-US" sz="3800" b="1" kern="1400" dirty="0">
                <a:ln>
                  <a:noFill/>
                </a:ln>
                <a:solidFill>
                  <a:srgbClr val="008000"/>
                </a:solidFill>
                <a:effectLst>
                  <a:reflection blurRad="63500" stA="60000" endA="1000" endPos="28000" dist="12700" dir="5400000" sy="-100000" algn="bl"/>
                </a:effectLst>
                <a:latin typeface="Arial" panose="020B0604020202020204" pitchFamily="34" charset="0"/>
              </a:rPr>
              <a:t>4</a:t>
            </a:r>
            <a:r>
              <a:rPr lang="en-US" sz="3800" b="1" kern="1400" dirty="0">
                <a:ln>
                  <a:noFill/>
                </a:ln>
                <a:solidFill>
                  <a:srgbClr val="000000"/>
                </a:solidFill>
                <a:effectLst>
                  <a:reflection blurRad="63500" stA="60000" endA="1000" endPos="28000" dist="12700" dir="5400000" sy="-100000" algn="bl"/>
                </a:effectLst>
                <a:latin typeface="Corbel" panose="020B0503020204020204" pitchFamily="34" charset="0"/>
              </a:rPr>
              <a:t>buildings</a:t>
            </a:r>
            <a:endParaRPr lang="en-US" sz="38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856800-38EE-4AB7-9B6A-A1857706E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03" y="168147"/>
            <a:ext cx="4134662" cy="1116359"/>
          </a:xfrm>
          <a:prstGeom prst="rect">
            <a:avLst/>
          </a:prstGeom>
        </p:spPr>
      </p:pic>
      <p:sp>
        <p:nvSpPr>
          <p:cNvPr id="16" name="Flowchart: Process 15">
            <a:extLst>
              <a:ext uri="{FF2B5EF4-FFF2-40B4-BE49-F238E27FC236}">
                <a16:creationId xmlns:a16="http://schemas.microsoft.com/office/drawing/2014/main" id="{3F04701E-9AA8-423E-8614-F7E4B689E530}"/>
              </a:ext>
            </a:extLst>
          </p:cNvPr>
          <p:cNvSpPr/>
          <p:nvPr/>
        </p:nvSpPr>
        <p:spPr>
          <a:xfrm>
            <a:off x="9465625" y="456356"/>
            <a:ext cx="1834111" cy="539940"/>
          </a:xfrm>
          <a:prstGeom prst="flowChartProcess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sz="900" dirty="0" err="1"/>
              <a:t>Add</a:t>
            </a:r>
            <a:r>
              <a:rPr lang="lv-LV" sz="900" dirty="0"/>
              <a:t> a </a:t>
            </a:r>
            <a:r>
              <a:rPr lang="lv-LV" sz="900" dirty="0" err="1"/>
              <a:t>organisation</a:t>
            </a:r>
            <a:r>
              <a:rPr lang="lv-LV" sz="900" dirty="0"/>
              <a:t> logo. </a:t>
            </a:r>
          </a:p>
          <a:p>
            <a:pPr algn="ctr"/>
            <a:r>
              <a:rPr lang="lv-LV" sz="900" dirty="0" err="1"/>
              <a:t>Note</a:t>
            </a:r>
            <a:r>
              <a:rPr lang="lv-LV" sz="900" dirty="0"/>
              <a:t>: </a:t>
            </a:r>
            <a:r>
              <a:rPr lang="lv-LV" sz="900" dirty="0" err="1"/>
              <a:t>The</a:t>
            </a:r>
            <a:r>
              <a:rPr lang="lv-LV" sz="900" dirty="0"/>
              <a:t> </a:t>
            </a:r>
            <a:r>
              <a:rPr lang="lv-LV" sz="900" dirty="0" err="1"/>
              <a:t>Union</a:t>
            </a:r>
            <a:r>
              <a:rPr lang="lv-LV" sz="900" dirty="0"/>
              <a:t> </a:t>
            </a:r>
            <a:r>
              <a:rPr lang="lv-LV" sz="900" dirty="0" err="1"/>
              <a:t>Emblem</a:t>
            </a:r>
            <a:r>
              <a:rPr lang="lv-LV" sz="900" dirty="0"/>
              <a:t> (EU </a:t>
            </a:r>
            <a:r>
              <a:rPr lang="lv-LV" sz="900" dirty="0" err="1"/>
              <a:t>flag</a:t>
            </a:r>
            <a:r>
              <a:rPr lang="lv-LV" sz="900" dirty="0"/>
              <a:t>) </a:t>
            </a:r>
            <a:r>
              <a:rPr lang="lv-LV" sz="900" dirty="0" err="1"/>
              <a:t>shall</a:t>
            </a:r>
            <a:r>
              <a:rPr lang="lv-LV" sz="900" dirty="0"/>
              <a:t> </a:t>
            </a:r>
            <a:r>
              <a:rPr lang="lv-LV" sz="900" dirty="0" err="1"/>
              <a:t>have</a:t>
            </a:r>
            <a:r>
              <a:rPr lang="lv-LV" sz="900" dirty="0"/>
              <a:t> </a:t>
            </a:r>
            <a:r>
              <a:rPr lang="lv-LV" sz="900" dirty="0" err="1"/>
              <a:t>at</a:t>
            </a:r>
            <a:r>
              <a:rPr lang="lv-LV" sz="900" dirty="0"/>
              <a:t> </a:t>
            </a:r>
            <a:r>
              <a:rPr lang="lv-LV" sz="900" dirty="0" err="1"/>
              <a:t>least</a:t>
            </a:r>
            <a:r>
              <a:rPr lang="lv-LV" sz="900" dirty="0"/>
              <a:t> </a:t>
            </a:r>
            <a:r>
              <a:rPr lang="lv-LV" sz="900" dirty="0" err="1"/>
              <a:t>the</a:t>
            </a:r>
            <a:r>
              <a:rPr lang="lv-LV" sz="900" dirty="0"/>
              <a:t> </a:t>
            </a:r>
            <a:r>
              <a:rPr lang="lv-LV" sz="900" dirty="0" err="1"/>
              <a:t>same</a:t>
            </a:r>
            <a:r>
              <a:rPr lang="lv-LV" sz="900" dirty="0"/>
              <a:t> </a:t>
            </a:r>
            <a:r>
              <a:rPr lang="lv-LV" sz="900" dirty="0" err="1"/>
              <a:t>size</a:t>
            </a:r>
            <a:r>
              <a:rPr lang="lv-LV" sz="900" dirty="0"/>
              <a:t> (</a:t>
            </a:r>
            <a:r>
              <a:rPr lang="lv-LV" sz="900" dirty="0" err="1"/>
              <a:t>height</a:t>
            </a:r>
            <a:r>
              <a:rPr lang="lv-LV" sz="900" dirty="0"/>
              <a:t> </a:t>
            </a:r>
            <a:r>
              <a:rPr lang="lv-LV" sz="900" dirty="0" err="1"/>
              <a:t>or</a:t>
            </a:r>
            <a:r>
              <a:rPr lang="lv-LV" sz="900" dirty="0"/>
              <a:t> </a:t>
            </a:r>
            <a:r>
              <a:rPr lang="lv-LV" sz="900" dirty="0" err="1"/>
              <a:t>width</a:t>
            </a:r>
            <a:r>
              <a:rPr lang="lv-LV" sz="900" dirty="0"/>
              <a:t>), </a:t>
            </a:r>
            <a:r>
              <a:rPr lang="lv-LV" sz="900" dirty="0" err="1"/>
              <a:t>as</a:t>
            </a:r>
            <a:r>
              <a:rPr lang="lv-LV" sz="900" dirty="0"/>
              <a:t> </a:t>
            </a:r>
            <a:r>
              <a:rPr lang="lv-LV" sz="900" dirty="0" err="1"/>
              <a:t>this</a:t>
            </a:r>
            <a:r>
              <a:rPr lang="lv-LV" sz="900" dirty="0"/>
              <a:t> logo.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E6C897-3AA7-4488-97C2-287116778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014" y="308637"/>
            <a:ext cx="739114" cy="739114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5CC932B7-A5F7-4340-B27B-E95343DCC9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191" y="3380918"/>
            <a:ext cx="2737980" cy="27379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8A02DD-7980-44B9-9FF5-2D1A0B094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403" y="1629861"/>
            <a:ext cx="1469139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BDD_bakgrundbild_ppt.png"/>
          <p:cNvPicPr>
            <a:picLocks noChangeAspect="1"/>
          </p:cNvPicPr>
          <p:nvPr/>
        </p:nvPicPr>
        <p:blipFill>
          <a:blip r:embed="rId3"/>
          <a:srcRect l="11095"/>
          <a:stretch>
            <a:fillRect/>
          </a:stretch>
        </p:blipFill>
        <p:spPr>
          <a:xfrm>
            <a:off x="0" y="-1"/>
            <a:ext cx="12192000" cy="6873827"/>
          </a:xfrm>
          <a:prstGeom prst="rect">
            <a:avLst/>
          </a:prstGeom>
        </p:spPr>
      </p:pic>
      <p:pic>
        <p:nvPicPr>
          <p:cNvPr id="6" name="Bildobjekt 8"/>
          <p:cNvPicPr>
            <a:picLocks noChangeAspect="1"/>
          </p:cNvPicPr>
          <p:nvPr/>
        </p:nvPicPr>
        <p:blipFill>
          <a:blip r:embed="rId4">
            <a:lum/>
            <a:alphaModFix amt="90000"/>
          </a:blip>
          <a:srcRect/>
          <a:stretch>
            <a:fillRect/>
          </a:stretch>
        </p:blipFill>
        <p:spPr bwMode="auto">
          <a:xfrm>
            <a:off x="1104900" y="12112"/>
            <a:ext cx="9982200" cy="182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104900" y="146973"/>
            <a:ext cx="9982200" cy="1555432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Dalarnas sustainable building cluster</a:t>
            </a:r>
            <a:br>
              <a:rPr lang="en-US" sz="5400" dirty="0">
                <a:solidFill>
                  <a:srgbClr val="FFFFFF"/>
                </a:solidFill>
              </a:rPr>
            </a:br>
            <a:endParaRPr lang="sv-SE" sz="5400" dirty="0">
              <a:solidFill>
                <a:srgbClr val="FFFFFF"/>
              </a:solidFill>
            </a:endParaRPr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2209800" y="1288306"/>
            <a:ext cx="7772400" cy="454185"/>
          </a:xfrm>
        </p:spPr>
        <p:txBody>
          <a:bodyPr rtlCol="0">
            <a:normAutofit fontScale="85000" lnSpcReduction="10000"/>
          </a:bodyPr>
          <a:lstStyle/>
          <a:p>
            <a:pPr>
              <a:spcAft>
                <a:spcPts val="0"/>
              </a:spcAft>
              <a:defRPr/>
            </a:pPr>
            <a:r>
              <a:rPr lang="sv-SE" dirty="0">
                <a:solidFill>
                  <a:srgbClr val="FFFFFF"/>
                </a:solidFill>
                <a:ea typeface="+mn-ea"/>
                <a:cs typeface="+mn-cs"/>
              </a:rPr>
              <a:t>för </a:t>
            </a:r>
            <a:r>
              <a:rPr lang="sv-SE" dirty="0">
                <a:solidFill>
                  <a:srgbClr val="FFFFFF"/>
                </a:solidFill>
              </a:rPr>
              <a:t>Wood</a:t>
            </a:r>
            <a:r>
              <a:rPr lang="sv-SE" dirty="0">
                <a:solidFill>
                  <a:srgbClr val="FFFFFF"/>
                </a:solidFill>
                <a:ea typeface="+mn-ea"/>
                <a:cs typeface="+mn-cs"/>
              </a:rPr>
              <a:t>- </a:t>
            </a:r>
            <a:r>
              <a:rPr lang="en-US" dirty="0">
                <a:solidFill>
                  <a:srgbClr val="FFFFFF"/>
                </a:solidFill>
              </a:rPr>
              <a:t>construction- and real estate industry </a:t>
            </a:r>
            <a:endParaRPr lang="sv-SE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620" y="4343171"/>
            <a:ext cx="2988129" cy="894406"/>
          </a:xfrm>
          <a:prstGeom prst="rect">
            <a:avLst/>
          </a:prstGeom>
        </p:spPr>
      </p:pic>
      <p:sp>
        <p:nvSpPr>
          <p:cNvPr id="2" name="textruta 1"/>
          <p:cNvSpPr txBox="1"/>
          <p:nvPr/>
        </p:nvSpPr>
        <p:spPr>
          <a:xfrm>
            <a:off x="9029252" y="4631332"/>
            <a:ext cx="3887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Benny Magnusson (benny@byggdialogdalarna.se)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2BAD3895-67D5-4301-8DC9-E130A6F9F5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2439"/>
            <a:ext cx="5810435" cy="1568818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DC36274B-AB76-4AC5-9C92-149D59A0FD9F}"/>
              </a:ext>
            </a:extLst>
          </p:cNvPr>
          <p:cNvSpPr/>
          <p:nvPr/>
        </p:nvSpPr>
        <p:spPr>
          <a:xfrm>
            <a:off x="6370487" y="5787289"/>
            <a:ext cx="4727447" cy="73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US" sz="3800" b="1" kern="1400" dirty="0">
                <a:ln>
                  <a:noFill/>
                </a:ln>
                <a:solidFill>
                  <a:srgbClr val="92D050"/>
                </a:solidFill>
                <a:effectLst>
                  <a:reflection blurRad="63500" stA="60000" endA="1000" endPos="28000" dist="12700" dir="5400000" sy="-100000" algn="bl"/>
                </a:effectLst>
                <a:latin typeface="Corbel" panose="020B0503020204020204" pitchFamily="34" charset="0"/>
              </a:rPr>
              <a:t>EFFECT</a:t>
            </a:r>
            <a:r>
              <a:rPr lang="en-US" sz="3800" b="1" kern="1400" dirty="0">
                <a:ln>
                  <a:noFill/>
                </a:ln>
                <a:solidFill>
                  <a:srgbClr val="008000"/>
                </a:solidFill>
                <a:effectLst>
                  <a:reflection blurRad="63500" stA="60000" endA="1000" endPos="28000" dist="12700" dir="5400000" sy="-100000" algn="bl"/>
                </a:effectLst>
                <a:latin typeface="Arial" panose="020B0604020202020204" pitchFamily="34" charset="0"/>
              </a:rPr>
              <a:t>4</a:t>
            </a:r>
            <a:r>
              <a:rPr lang="en-US" sz="3800" b="1" kern="1400" dirty="0">
                <a:ln>
                  <a:noFill/>
                </a:ln>
                <a:solidFill>
                  <a:srgbClr val="000000"/>
                </a:solidFill>
                <a:effectLst>
                  <a:reflection blurRad="63500" stA="60000" endA="1000" endPos="28000" dist="12700" dir="5400000" sy="-100000" algn="bl"/>
                </a:effectLst>
                <a:latin typeface="Corbel" panose="020B0503020204020204" pitchFamily="34" charset="0"/>
              </a:rPr>
              <a:t>buildings</a:t>
            </a:r>
            <a:endParaRPr lang="en-US" sz="38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E9F27338-A531-4E4B-9E4D-C9B20D017B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9926" y="5706487"/>
            <a:ext cx="900719" cy="90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04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ACFA2-B299-44A3-973A-BC4047AD2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9304" y="1671377"/>
            <a:ext cx="10648951" cy="949445"/>
          </a:xfrm>
        </p:spPr>
        <p:txBody>
          <a:bodyPr>
            <a:normAutofit fontScale="90000"/>
          </a:bodyPr>
          <a:lstStyle/>
          <a:p>
            <a:pPr algn="ctr"/>
            <a:r>
              <a:rPr lang="lv-LV" sz="6600" b="1" dirty="0" err="1">
                <a:latin typeface="+mn-lt"/>
              </a:rPr>
              <a:t>Contact</a:t>
            </a:r>
            <a:endParaRPr lang="lv-LV" sz="6600" b="1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1EBC14-BCB4-4E09-A71E-D7E511457D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0001" y="2518739"/>
            <a:ext cx="11158624" cy="3624885"/>
          </a:xfrm>
        </p:spPr>
        <p:txBody>
          <a:bodyPr>
            <a:noAutofit/>
          </a:bodyPr>
          <a:lstStyle/>
          <a:p>
            <a:pPr lvl="0">
              <a:buClr>
                <a:srgbClr val="99CB38"/>
              </a:buClr>
            </a:pPr>
            <a:r>
              <a:rPr lang="lv-LV" sz="2800" cap="none" spc="0" dirty="0" err="1">
                <a:solidFill>
                  <a:prstClr val="black"/>
                </a:solidFill>
                <a:latin typeface="Calibri" panose="020F0502020204030204"/>
              </a:rPr>
              <a:t>Full</a:t>
            </a:r>
            <a:r>
              <a:rPr lang="lv-LV" sz="2800" cap="none" spc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lv-LV" sz="2800" cap="none" spc="0" dirty="0" err="1">
                <a:solidFill>
                  <a:prstClr val="black"/>
                </a:solidFill>
                <a:latin typeface="Calibri" panose="020F0502020204030204"/>
              </a:rPr>
              <a:t>name</a:t>
            </a:r>
            <a:endParaRPr lang="lv-LV" sz="2800" cap="none" spc="0" dirty="0">
              <a:solidFill>
                <a:prstClr val="black"/>
              </a:solidFill>
              <a:latin typeface="Calibri" panose="020F0502020204030204"/>
            </a:endParaRPr>
          </a:p>
          <a:p>
            <a:pPr lvl="0">
              <a:buClr>
                <a:srgbClr val="99CB38"/>
              </a:buClr>
            </a:pPr>
            <a:r>
              <a:rPr lang="lv-LV" sz="2800" cap="none" spc="0" dirty="0" err="1">
                <a:solidFill>
                  <a:prstClr val="black"/>
                </a:solidFill>
                <a:latin typeface="Calibri" panose="020F0502020204030204"/>
              </a:rPr>
              <a:t>Organisation</a:t>
            </a:r>
            <a:endParaRPr lang="lv-LV" sz="2800" cap="none" spc="0" dirty="0">
              <a:solidFill>
                <a:prstClr val="black"/>
              </a:solidFill>
              <a:latin typeface="Calibri" panose="020F0502020204030204"/>
            </a:endParaRPr>
          </a:p>
          <a:p>
            <a:pPr lvl="0">
              <a:buClr>
                <a:srgbClr val="99CB38"/>
              </a:buClr>
            </a:pPr>
            <a:r>
              <a:rPr lang="lv-LV" sz="2800" cap="none" spc="0" dirty="0" err="1">
                <a:solidFill>
                  <a:prstClr val="black"/>
                </a:solidFill>
                <a:latin typeface="Calibri" panose="020F0502020204030204"/>
              </a:rPr>
              <a:t>Institution</a:t>
            </a:r>
            <a:r>
              <a:rPr lang="lv-LV" sz="2800" cap="none" spc="0" dirty="0">
                <a:solidFill>
                  <a:prstClr val="black"/>
                </a:solidFill>
                <a:latin typeface="Calibri" panose="020F0502020204030204"/>
              </a:rPr>
              <a:t>/</a:t>
            </a:r>
            <a:r>
              <a:rPr lang="lv-LV" sz="2800" cap="none" spc="0" dirty="0" err="1">
                <a:solidFill>
                  <a:prstClr val="black"/>
                </a:solidFill>
                <a:latin typeface="Calibri" panose="020F0502020204030204"/>
              </a:rPr>
              <a:t>Company</a:t>
            </a:r>
            <a:endParaRPr lang="lv-LV" sz="2800" cap="none" spc="0" dirty="0">
              <a:solidFill>
                <a:prstClr val="black"/>
              </a:solidFill>
              <a:latin typeface="Calibri" panose="020F0502020204030204"/>
            </a:endParaRPr>
          </a:p>
          <a:p>
            <a:pPr lvl="0">
              <a:buClr>
                <a:srgbClr val="99CB38"/>
              </a:buClr>
            </a:pPr>
            <a:r>
              <a:rPr lang="lv-LV" sz="2800" cap="none" spc="0" dirty="0" err="1">
                <a:solidFill>
                  <a:prstClr val="black"/>
                </a:solidFill>
                <a:latin typeface="Calibri" panose="020F0502020204030204"/>
              </a:rPr>
              <a:t>Phone</a:t>
            </a:r>
            <a:r>
              <a:rPr lang="lv-LV" sz="2800" cap="none" spc="0" dirty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  <a:p>
            <a:pPr lvl="0">
              <a:buClr>
                <a:srgbClr val="99CB38"/>
              </a:buClr>
            </a:pPr>
            <a:r>
              <a:rPr lang="lv-LV" sz="2800" cap="none" spc="0" dirty="0">
                <a:solidFill>
                  <a:prstClr val="black"/>
                </a:solidFill>
                <a:latin typeface="Calibri" panose="020F0502020204030204"/>
              </a:rPr>
              <a:t>E-</a:t>
            </a:r>
            <a:r>
              <a:rPr lang="lv-LV" sz="2800" cap="none" spc="0" dirty="0" err="1">
                <a:solidFill>
                  <a:prstClr val="black"/>
                </a:solidFill>
                <a:latin typeface="Calibri" panose="020F0502020204030204"/>
              </a:rPr>
              <a:t>mail</a:t>
            </a:r>
            <a:r>
              <a:rPr lang="lv-LV" sz="2800" cap="none" spc="0" dirty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  <a:p>
            <a:pPr lvl="0">
              <a:buClr>
                <a:srgbClr val="99CB38"/>
              </a:buClr>
            </a:pPr>
            <a:r>
              <a:rPr lang="lv-LV" sz="2800" cap="none" spc="0" dirty="0" err="1">
                <a:solidFill>
                  <a:prstClr val="black"/>
                </a:solidFill>
                <a:latin typeface="Calibri" panose="020F0502020204030204"/>
              </a:rPr>
              <a:t>Homepage</a:t>
            </a:r>
            <a:endParaRPr lang="lv-LV" sz="2800" cap="none" spc="0" dirty="0">
              <a:solidFill>
                <a:prstClr val="black"/>
              </a:solidFill>
              <a:latin typeface="Calibri" panose="020F0502020204030204"/>
            </a:endParaRPr>
          </a:p>
          <a:p>
            <a:endParaRPr lang="lv-LV" sz="2800" cap="none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AF76F9-13C3-415C-AB94-45C2EE5CB126}"/>
              </a:ext>
            </a:extLst>
          </p:cNvPr>
          <p:cNvSpPr/>
          <p:nvPr/>
        </p:nvSpPr>
        <p:spPr>
          <a:xfrm>
            <a:off x="7861178" y="545393"/>
            <a:ext cx="4643764" cy="73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US" sz="3800" b="1" kern="1400" dirty="0">
                <a:ln>
                  <a:noFill/>
                </a:ln>
                <a:solidFill>
                  <a:srgbClr val="92D050"/>
                </a:solidFill>
                <a:effectLst>
                  <a:reflection blurRad="63500" stA="60000" endA="1000" endPos="28000" dist="12700" dir="5400000" sy="-100000" algn="bl"/>
                </a:effectLst>
                <a:latin typeface="Corbel" panose="020B0503020204020204" pitchFamily="34" charset="0"/>
              </a:rPr>
              <a:t>EFFECT</a:t>
            </a:r>
            <a:r>
              <a:rPr lang="en-US" sz="3800" b="1" kern="1400" dirty="0">
                <a:ln>
                  <a:noFill/>
                </a:ln>
                <a:solidFill>
                  <a:srgbClr val="008000"/>
                </a:solidFill>
                <a:effectLst>
                  <a:reflection blurRad="63500" stA="60000" endA="1000" endPos="28000" dist="12700" dir="5400000" sy="-100000" algn="bl"/>
                </a:effectLst>
                <a:latin typeface="Arial" panose="020B0604020202020204" pitchFamily="34" charset="0"/>
              </a:rPr>
              <a:t>4</a:t>
            </a:r>
            <a:r>
              <a:rPr lang="en-US" sz="3800" b="1" kern="1400" dirty="0">
                <a:ln>
                  <a:noFill/>
                </a:ln>
                <a:solidFill>
                  <a:srgbClr val="000000"/>
                </a:solidFill>
                <a:effectLst>
                  <a:reflection blurRad="63500" stA="60000" endA="1000" endPos="28000" dist="12700" dir="5400000" sy="-100000" algn="bl"/>
                </a:effectLst>
                <a:latin typeface="Corbel" panose="020B0503020204020204" pitchFamily="34" charset="0"/>
              </a:rPr>
              <a:t>buildings</a:t>
            </a:r>
            <a:endParaRPr lang="en-US" sz="38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856800-38EE-4AB7-9B6A-A1857706E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02" y="168147"/>
            <a:ext cx="5810435" cy="15688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E6C897-3AA7-4488-97C2-287116778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148" y="545393"/>
            <a:ext cx="900719" cy="90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76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61E68CF-FD48-492D-B058-DDB3F03CC9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sv-SE" dirty="0">
                <a:solidFill>
                  <a:schemeClr val="bg1"/>
                </a:solidFill>
              </a:rPr>
              <a:t>Green </a:t>
            </a:r>
            <a:r>
              <a:rPr lang="sv-SE" dirty="0" err="1">
                <a:solidFill>
                  <a:schemeClr val="bg1"/>
                </a:solidFill>
              </a:rPr>
              <a:t>Lease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Contracts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30E4D08-B3BD-42A4-AB8D-4AE5600FC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6" y="4750893"/>
            <a:ext cx="5089773" cy="1147863"/>
          </a:xfrm>
        </p:spPr>
        <p:txBody>
          <a:bodyPr anchor="t">
            <a:norm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Highlight the buildings environmental impact</a:t>
            </a:r>
            <a:endParaRPr lang="sv-SE" sz="2000" dirty="0">
              <a:solidFill>
                <a:schemeClr val="bg1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524BEA2-C89C-421D-A052-A082DE42B6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06" t="6148" r="13921" b="6547"/>
          <a:stretch/>
        </p:blipFill>
        <p:spPr>
          <a:xfrm>
            <a:off x="1332689" y="1783959"/>
            <a:ext cx="2782111" cy="3754877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3EFB5894-6DC9-4C03-8CA6-3C853DD2B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10435" cy="1568818"/>
          </a:xfrm>
          <a:prstGeom prst="rect">
            <a:avLst/>
          </a:prstGeom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139785E8-1DD8-454E-812E-306658693853}"/>
              </a:ext>
            </a:extLst>
          </p:cNvPr>
          <p:cNvSpPr/>
          <p:nvPr/>
        </p:nvSpPr>
        <p:spPr>
          <a:xfrm>
            <a:off x="6370487" y="414850"/>
            <a:ext cx="4727447" cy="73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US" sz="3800" b="1" kern="1400" dirty="0">
                <a:ln>
                  <a:noFill/>
                </a:ln>
                <a:solidFill>
                  <a:srgbClr val="92D050"/>
                </a:solidFill>
                <a:effectLst>
                  <a:reflection blurRad="63500" stA="60000" endA="1000" endPos="28000" dist="12700" dir="5400000" sy="-100000" algn="bl"/>
                </a:effectLst>
                <a:latin typeface="Corbel" panose="020B0503020204020204" pitchFamily="34" charset="0"/>
              </a:rPr>
              <a:t>EFFECT</a:t>
            </a:r>
            <a:r>
              <a:rPr lang="en-US" sz="3800" b="1" kern="1400" dirty="0">
                <a:ln>
                  <a:noFill/>
                </a:ln>
                <a:solidFill>
                  <a:srgbClr val="008000"/>
                </a:solidFill>
                <a:effectLst>
                  <a:reflection blurRad="63500" stA="60000" endA="1000" endPos="28000" dist="12700" dir="5400000" sy="-100000" algn="bl"/>
                </a:effectLst>
                <a:latin typeface="Arial" panose="020B0604020202020204" pitchFamily="34" charset="0"/>
              </a:rPr>
              <a:t>4</a:t>
            </a:r>
            <a:r>
              <a:rPr lang="en-US" sz="3800" b="1" kern="1400" dirty="0">
                <a:ln>
                  <a:noFill/>
                </a:ln>
                <a:solidFill>
                  <a:srgbClr val="000000"/>
                </a:solidFill>
                <a:effectLst>
                  <a:reflection blurRad="63500" stA="60000" endA="1000" endPos="28000" dist="12700" dir="5400000" sy="-100000" algn="bl"/>
                </a:effectLst>
                <a:latin typeface="Corbel" panose="020B0503020204020204" pitchFamily="34" charset="0"/>
              </a:rPr>
              <a:t>buildings</a:t>
            </a:r>
            <a:endParaRPr lang="en-US" sz="38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4633B379-3621-4FFE-909B-E31A6B3BE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9926" y="334048"/>
            <a:ext cx="900719" cy="90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95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09209FC1-C6B4-4B65-8E9E-4AE517BB4B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13"/>
          <a:stretch/>
        </p:blipFill>
        <p:spPr>
          <a:xfrm>
            <a:off x="0" y="-68095"/>
            <a:ext cx="12192000" cy="6926095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A8426F31-F812-4971-A008-2C79B28B52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62" b="-1254"/>
          <a:stretch/>
        </p:blipFill>
        <p:spPr>
          <a:xfrm>
            <a:off x="4904267" y="1358931"/>
            <a:ext cx="7287733" cy="557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2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objekt 21">
            <a:extLst>
              <a:ext uri="{FF2B5EF4-FFF2-40B4-BE49-F238E27FC236}">
                <a16:creationId xmlns:a16="http://schemas.microsoft.com/office/drawing/2014/main" id="{A4CA3F1F-5887-4D8B-8ED1-9ABCB14FA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" y="0"/>
            <a:ext cx="12184519" cy="6858000"/>
          </a:xfrm>
          <a:prstGeom prst="rect">
            <a:avLst/>
          </a:prstGeom>
        </p:spPr>
      </p:pic>
      <p:pic>
        <p:nvPicPr>
          <p:cNvPr id="10" name="Bildobjekt 9" descr="En bild som visar person, utomhus, mat, man&#10;&#10;Automatiskt genererad beskrivning">
            <a:extLst>
              <a:ext uri="{FF2B5EF4-FFF2-40B4-BE49-F238E27FC236}">
                <a16:creationId xmlns:a16="http://schemas.microsoft.com/office/drawing/2014/main" id="{950FF7C1-0B27-45EB-A4B7-C42668286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863" y="1770407"/>
            <a:ext cx="3128822" cy="20806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Bildobjekt 11" descr="En bild som visar utomhus, gräs, djur, fält&#10;&#10;Automatiskt genererad beskrivning">
            <a:extLst>
              <a:ext uri="{FF2B5EF4-FFF2-40B4-BE49-F238E27FC236}">
                <a16:creationId xmlns:a16="http://schemas.microsoft.com/office/drawing/2014/main" id="{CCA3892A-00EA-459F-8834-3DAE249686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555" y="4473809"/>
            <a:ext cx="3128822" cy="20848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9EC94E16-49E5-43C6-9B61-10DBF07CB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6624" y="4473809"/>
            <a:ext cx="3128822" cy="20848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FEE820FA-C688-4EBC-B429-090A2F8A2F4F" descr="73F1A6F7-A417-4B6A-80F3-716C065ED92F@du">
            <a:extLst>
              <a:ext uri="{FF2B5EF4-FFF2-40B4-BE49-F238E27FC236}">
                <a16:creationId xmlns:a16="http://schemas.microsoft.com/office/drawing/2014/main" id="{56085DB0-EA53-469D-A02C-2388A119F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107" y="299374"/>
            <a:ext cx="3128821" cy="20848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Bildobjekt 31">
            <a:extLst>
              <a:ext uri="{FF2B5EF4-FFF2-40B4-BE49-F238E27FC236}">
                <a16:creationId xmlns:a16="http://schemas.microsoft.com/office/drawing/2014/main" id="{3CCD1BEA-1268-4CCD-8D18-84EF38406D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935" y="1770407"/>
            <a:ext cx="3128237" cy="20848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9247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E491EC22-9213-48DF-B086-FCB7DA433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8095" cy="6858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8AF7C675-2209-4B4C-ACF8-740CDD592363}"/>
              </a:ext>
            </a:extLst>
          </p:cNvPr>
          <p:cNvSpPr/>
          <p:nvPr/>
        </p:nvSpPr>
        <p:spPr>
          <a:xfrm>
            <a:off x="9040223" y="2013189"/>
            <a:ext cx="6096000" cy="25442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Goal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Motivation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Incitement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Meetings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Follow-up</a:t>
            </a:r>
          </a:p>
        </p:txBody>
      </p:sp>
    </p:spTree>
    <p:extLst>
      <p:ext uri="{BB962C8B-B14F-4D97-AF65-F5344CB8AC3E}">
        <p14:creationId xmlns:p14="http://schemas.microsoft.com/office/powerpoint/2010/main" val="163731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DE7FAE0C-A93E-45C1-B0F3-B8F797DA7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53" t="4070" r="-1" b="3298"/>
          <a:stretch/>
        </p:blipFill>
        <p:spPr>
          <a:xfrm>
            <a:off x="0" y="-11751"/>
            <a:ext cx="12192000" cy="6869751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6CB691E-7A90-455B-B0BE-08AD18240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3898" y="1124136"/>
            <a:ext cx="5093240" cy="3773103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Energy </a:t>
            </a:r>
          </a:p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Knowledge </a:t>
            </a:r>
          </a:p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Environment</a:t>
            </a:r>
          </a:p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Financial</a:t>
            </a:r>
          </a:p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Communication</a:t>
            </a:r>
          </a:p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Collaboration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6650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DDDF40-830F-440A-95F4-1A9854CEB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238"/>
            <a:ext cx="10515600" cy="1325563"/>
          </a:xfrm>
        </p:spPr>
        <p:txBody>
          <a:bodyPr/>
          <a:lstStyle/>
          <a:p>
            <a:r>
              <a:rPr lang="sv-SE" dirty="0"/>
              <a:t>All Buildings</a:t>
            </a:r>
            <a:endParaRPr lang="en-US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D6E20D2-0A48-43B3-A6C7-8C9AB1D53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1984" y="4033201"/>
            <a:ext cx="4129256" cy="2824799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BF03A12-7C63-4AC1-A7E1-5FBEFAACA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240" y="1499705"/>
            <a:ext cx="4170760" cy="537894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598BD00F-B28E-421F-AAC6-C312293EF4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041221"/>
            <a:ext cx="3891985" cy="2816779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045A978D-E0C5-4ED1-9B56-33E99701C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1983" y="1512300"/>
            <a:ext cx="4129257" cy="2569548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DDA2F3D8-AFA8-41E6-8B21-F1B2824615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95151"/>
            <a:ext cx="3891985" cy="259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61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8EEBFBFE-636C-4E00-80F5-BF8EBC0A6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831"/>
          <a:stretch/>
        </p:blipFill>
        <p:spPr>
          <a:xfrm>
            <a:off x="0" y="10153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D77498-F09F-4D85-A2CA-995F98CD19F2}"/>
              </a:ext>
            </a:extLst>
          </p:cNvPr>
          <p:cNvSpPr txBox="1"/>
          <p:nvPr/>
        </p:nvSpPr>
        <p:spPr>
          <a:xfrm>
            <a:off x="3675825" y="4171345"/>
            <a:ext cx="998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Contract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D25CAA-4103-4B86-BAB4-9F86EA6E3510}"/>
              </a:ext>
            </a:extLst>
          </p:cNvPr>
          <p:cNvSpPr txBox="1"/>
          <p:nvPr/>
        </p:nvSpPr>
        <p:spPr>
          <a:xfrm>
            <a:off x="3528548" y="3193855"/>
            <a:ext cx="14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Commitment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A7B6FB-BE53-4926-BF4C-D28ECF9485F7}"/>
              </a:ext>
            </a:extLst>
          </p:cNvPr>
          <p:cNvSpPr txBox="1"/>
          <p:nvPr/>
        </p:nvSpPr>
        <p:spPr>
          <a:xfrm>
            <a:off x="3718946" y="2256139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Business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A6C740-0BA9-43D8-BBF7-012ECC1AD000}"/>
              </a:ext>
            </a:extLst>
          </p:cNvPr>
          <p:cNvSpPr txBox="1"/>
          <p:nvPr/>
        </p:nvSpPr>
        <p:spPr>
          <a:xfrm>
            <a:off x="4520896" y="1683116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Financial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F3E34F-E64C-426D-A14C-6EB95CEE6B42}"/>
              </a:ext>
            </a:extLst>
          </p:cNvPr>
          <p:cNvSpPr txBox="1"/>
          <p:nvPr/>
        </p:nvSpPr>
        <p:spPr>
          <a:xfrm>
            <a:off x="6005568" y="1498450"/>
            <a:ext cx="1146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Resources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115E5A-C9DC-4514-B37D-FE4327C89850}"/>
              </a:ext>
            </a:extLst>
          </p:cNvPr>
          <p:cNvSpPr txBox="1"/>
          <p:nvPr/>
        </p:nvSpPr>
        <p:spPr>
          <a:xfrm>
            <a:off x="7698472" y="1498450"/>
            <a:ext cx="719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ABEBAC-F932-417C-A786-2737CCE53155}"/>
              </a:ext>
            </a:extLst>
          </p:cNvPr>
          <p:cNvSpPr txBox="1"/>
          <p:nvPr/>
        </p:nvSpPr>
        <p:spPr>
          <a:xfrm>
            <a:off x="6342921" y="4980464"/>
            <a:ext cx="1519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Requirements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0C24DB-E36C-4337-A826-6C05AAE320DA}"/>
              </a:ext>
            </a:extLst>
          </p:cNvPr>
          <p:cNvSpPr txBox="1"/>
          <p:nvPr/>
        </p:nvSpPr>
        <p:spPr>
          <a:xfrm>
            <a:off x="7580531" y="4659505"/>
            <a:ext cx="1243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Knowledge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CE888B-C937-4AA7-BB5E-6D022F87ECBA}"/>
              </a:ext>
            </a:extLst>
          </p:cNvPr>
          <p:cNvSpPr txBox="1"/>
          <p:nvPr/>
        </p:nvSpPr>
        <p:spPr>
          <a:xfrm>
            <a:off x="8417964" y="4241800"/>
            <a:ext cx="141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Environment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87608AA9-2C6D-4820-A919-50E76B64B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138" y="1292167"/>
            <a:ext cx="4889416" cy="4273666"/>
          </a:xfrm>
          <a:prstGeom prst="rect">
            <a:avLst/>
          </a:prstGeom>
        </p:spPr>
      </p:pic>
      <p:sp>
        <p:nvSpPr>
          <p:cNvPr id="23" name="textruta 22">
            <a:extLst>
              <a:ext uri="{FF2B5EF4-FFF2-40B4-BE49-F238E27FC236}">
                <a16:creationId xmlns:a16="http://schemas.microsoft.com/office/drawing/2014/main" id="{4D4A6C68-600A-4056-8D5F-7D3BAB9F304A}"/>
              </a:ext>
            </a:extLst>
          </p:cNvPr>
          <p:cNvSpPr txBox="1"/>
          <p:nvPr/>
        </p:nvSpPr>
        <p:spPr>
          <a:xfrm rot="19140044" flipH="1">
            <a:off x="5654255" y="3149569"/>
            <a:ext cx="3101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/>
              <a:t>Green </a:t>
            </a:r>
            <a:r>
              <a:rPr lang="sv-SE" sz="2400" b="1" dirty="0" err="1"/>
              <a:t>Lease</a:t>
            </a:r>
            <a:r>
              <a:rPr lang="sv-SE" sz="2400" b="1" dirty="0"/>
              <a:t> method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17217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5" r="1" b="23771"/>
          <a:stretch/>
        </p:blipFill>
        <p:spPr>
          <a:xfrm>
            <a:off x="0" y="-130629"/>
            <a:ext cx="12192001" cy="6858000"/>
          </a:xfrm>
          <a:prstGeom prst="rect">
            <a:avLst/>
          </a:prstGeom>
          <a:gradFill flip="none" rotWithShape="1">
            <a:gsLst>
              <a:gs pos="1300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701A01F1-BBCD-4B65-9548-AF282A7E92F0}"/>
              </a:ext>
            </a:extLst>
          </p:cNvPr>
          <p:cNvSpPr/>
          <p:nvPr/>
        </p:nvSpPr>
        <p:spPr>
          <a:xfrm>
            <a:off x="0" y="-147484"/>
            <a:ext cx="12192000" cy="6872749"/>
          </a:xfrm>
          <a:prstGeom prst="rec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BAF8179-01BC-4DAB-9411-07038480B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637" y="1112280"/>
            <a:ext cx="9199692" cy="420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4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F1D3946-06E9-4A78-A752-8BA930F827B4}">
  <we:reference id="wa104178141" version="4.3.3.0" store="sv-SE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7BFE343033097419FCF1E183DAE6F6F" ma:contentTypeVersion="10" ma:contentTypeDescription="Skapa ett nytt dokument." ma:contentTypeScope="" ma:versionID="bc666eac549f2ed4c29174a156fd517a">
  <xsd:schema xmlns:xsd="http://www.w3.org/2001/XMLSchema" xmlns:xs="http://www.w3.org/2001/XMLSchema" xmlns:p="http://schemas.microsoft.com/office/2006/metadata/properties" xmlns:ns2="74d8fa71-e5b9-44c9-a047-43f61d58089b" targetNamespace="http://schemas.microsoft.com/office/2006/metadata/properties" ma:root="true" ma:fieldsID="dcc55c7962d63134a6bc34b979aeafb2" ns2:_="">
    <xsd:import namespace="74d8fa71-e5b9-44c9-a047-43f61d5808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d8fa71-e5b9-44c9-a047-43f61d5808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F975236-B7BA-45DE-B9B2-A176863B70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d8fa71-e5b9-44c9-a047-43f61d5808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3E87198-B2EF-40A9-A2DE-CD1EE16C0D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C5B88B-30D6-4322-A5DB-6E9FB546A78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5566</TotalTime>
  <Words>688</Words>
  <Application>Microsoft Office PowerPoint</Application>
  <PresentationFormat>Widescreen</PresentationFormat>
  <Paragraphs>131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Corbel</vt:lpstr>
      <vt:lpstr>Office-tema</vt:lpstr>
      <vt:lpstr>Retrospect</vt:lpstr>
      <vt:lpstr>Green Lease Contracting</vt:lpstr>
      <vt:lpstr>Green Lease Contracts</vt:lpstr>
      <vt:lpstr>PowerPoint Presentation</vt:lpstr>
      <vt:lpstr>PowerPoint Presentation</vt:lpstr>
      <vt:lpstr>PowerPoint Presentation</vt:lpstr>
      <vt:lpstr>PowerPoint Presentation</vt:lpstr>
      <vt:lpstr>All Buildings</vt:lpstr>
      <vt:lpstr>PowerPoint Presentation</vt:lpstr>
      <vt:lpstr>PowerPoint Presentation</vt:lpstr>
      <vt:lpstr>Dalarnas sustainable building cluster 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Leasing Contract</dc:title>
  <dc:creator>Benny Magnusson</dc:creator>
  <cp:lastModifiedBy>Agnes Liljencrants</cp:lastModifiedBy>
  <cp:revision>61</cp:revision>
  <dcterms:created xsi:type="dcterms:W3CDTF">2020-01-19T13:34:34Z</dcterms:created>
  <dcterms:modified xsi:type="dcterms:W3CDTF">2020-09-14T14:28:10Z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0x010100B7BFE343033097419FCF1E183DAE6F6F</vt:lpwstr>
  </property>
</Properties>
</file>