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902" r:id="rId2"/>
    <p:sldMasterId id="2147483890" r:id="rId3"/>
    <p:sldMasterId id="2147483878" r:id="rId4"/>
    <p:sldMasterId id="2147483866" r:id="rId5"/>
    <p:sldMasterId id="2147483854" r:id="rId6"/>
    <p:sldMasterId id="2147483842" r:id="rId7"/>
    <p:sldMasterId id="2147483830" r:id="rId8"/>
    <p:sldMasterId id="2147483818" r:id="rId9"/>
  </p:sldMasterIdLst>
  <p:notesMasterIdLst>
    <p:notesMasterId r:id="rId41"/>
  </p:notesMasterIdLst>
  <p:sldIdLst>
    <p:sldId id="256" r:id="rId10"/>
    <p:sldId id="278" r:id="rId11"/>
    <p:sldId id="287" r:id="rId12"/>
    <p:sldId id="284" r:id="rId13"/>
    <p:sldId id="288" r:id="rId14"/>
    <p:sldId id="286" r:id="rId15"/>
    <p:sldId id="289" r:id="rId16"/>
    <p:sldId id="259" r:id="rId17"/>
    <p:sldId id="290" r:id="rId18"/>
    <p:sldId id="266" r:id="rId19"/>
    <p:sldId id="292" r:id="rId20"/>
    <p:sldId id="274" r:id="rId21"/>
    <p:sldId id="267" r:id="rId22"/>
    <p:sldId id="268" r:id="rId23"/>
    <p:sldId id="269" r:id="rId24"/>
    <p:sldId id="270" r:id="rId25"/>
    <p:sldId id="271" r:id="rId26"/>
    <p:sldId id="272" r:id="rId27"/>
    <p:sldId id="273" r:id="rId28"/>
    <p:sldId id="293" r:id="rId29"/>
    <p:sldId id="276" r:id="rId30"/>
    <p:sldId id="275" r:id="rId31"/>
    <p:sldId id="291" r:id="rId32"/>
    <p:sldId id="277" r:id="rId33"/>
    <p:sldId id="285" r:id="rId34"/>
    <p:sldId id="280" r:id="rId35"/>
    <p:sldId id="282" r:id="rId36"/>
    <p:sldId id="283" r:id="rId37"/>
    <p:sldId id="294" r:id="rId38"/>
    <p:sldId id="295" r:id="rId39"/>
    <p:sldId id="26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holm Tanja" initials="NT" lastIdx="1" clrIdx="0">
    <p:extLst>
      <p:ext uri="{19B8F6BF-5375-455C-9EA6-DF929625EA0E}">
        <p15:presenceInfo xmlns:p15="http://schemas.microsoft.com/office/powerpoint/2012/main" userId="S-1-5-21-2522728033-2517632006-1666755422-9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8711" autoAdjust="0"/>
  </p:normalViewPr>
  <p:slideViewPr>
    <p:cSldViewPr snapToGrid="0">
      <p:cViewPr varScale="1">
        <p:scale>
          <a:sx n="64" d="100"/>
          <a:sy n="64" d="100"/>
        </p:scale>
        <p:origin x="1339"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06A6B-0B7E-4235-B107-A7744334C2A4}" type="datetimeFigureOut">
              <a:rPr lang="en-US" smtClean="0"/>
              <a:t>9/9/2020</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52319-670B-4255-807D-8FCF0F2657C4}" type="slidenum">
              <a:rPr lang="en-US" smtClean="0"/>
              <a:t>‹#›</a:t>
            </a:fld>
            <a:endParaRPr lang="en-US"/>
          </a:p>
        </p:txBody>
      </p:sp>
    </p:spTree>
    <p:extLst>
      <p:ext uri="{BB962C8B-B14F-4D97-AF65-F5344CB8AC3E}">
        <p14:creationId xmlns:p14="http://schemas.microsoft.com/office/powerpoint/2010/main" val="364159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132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main purpose of financial calculation tool is to facilitate decision making to actually implement energy efficiency investments.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Visual charts provided by tool are easy to pick and include as support material to presentation, which can be introduced to decision makers and other stakeholders. </a:t>
            </a:r>
            <a:endParaRPr kumimoji="0" lang="fi-FI" sz="1200" b="0" i="0" u="none" strike="noStrike" kern="1200" cap="none" spc="0" normalizeH="0" baseline="0" noProof="0" dirty="0">
              <a:ln>
                <a:noFill/>
              </a:ln>
              <a:solidFill>
                <a:prstClr val="black"/>
              </a:solidFill>
              <a:effectLst/>
              <a:uLnTx/>
              <a:uFillTx/>
              <a:latin typeface="+mn-lt"/>
              <a:ea typeface="+mn-ea"/>
              <a:cs typeface="+mn-cs"/>
            </a:endParaRPr>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1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At </a:t>
            </a:r>
            <a:r>
              <a:rPr lang="fi-FI" b="0" dirty="0" err="1"/>
              <a:t>first</a:t>
            </a:r>
            <a:r>
              <a:rPr lang="fi-FI" b="0" dirty="0"/>
              <a:t> </a:t>
            </a:r>
            <a:r>
              <a:rPr lang="fi-FI" b="0" dirty="0" err="1"/>
              <a:t>could</a:t>
            </a:r>
            <a:r>
              <a:rPr lang="fi-FI" b="0" dirty="0"/>
              <a:t> </a:t>
            </a:r>
            <a:r>
              <a:rPr lang="fi-FI" b="0" dirty="0" err="1"/>
              <a:t>be</a:t>
            </a:r>
            <a:r>
              <a:rPr lang="fi-FI" b="0" dirty="0"/>
              <a:t> </a:t>
            </a:r>
            <a:r>
              <a:rPr lang="fi-FI" b="0" dirty="0" err="1"/>
              <a:t>presented</a:t>
            </a:r>
            <a:r>
              <a:rPr lang="fi-FI" b="0" dirty="0"/>
              <a:t> </a:t>
            </a:r>
            <a:r>
              <a:rPr lang="fi-FI" b="1" dirty="0"/>
              <a:t>”</a:t>
            </a:r>
            <a:r>
              <a:rPr lang="en-US" b="1" dirty="0"/>
              <a:t>Guideline for financial calculation methods” </a:t>
            </a:r>
            <a:r>
              <a:rPr lang="fi-FI" b="0" baseline="0" dirty="0"/>
              <a:t>(2. </a:t>
            </a:r>
            <a:r>
              <a:rPr lang="fi-FI" b="0" baseline="0" dirty="0" err="1"/>
              <a:t>Tool</a:t>
            </a:r>
            <a:r>
              <a:rPr lang="fi-FI" b="0" baseline="0" dirty="0"/>
              <a:t>)</a:t>
            </a:r>
            <a:br>
              <a:rPr lang="fi-FI" b="0" baseline="0" dirty="0"/>
            </a:br>
            <a:endParaRPr lang="en-US" b="0" dirty="0"/>
          </a:p>
          <a:p>
            <a:endParaRPr lang="en-US" dirty="0"/>
          </a:p>
          <a:p>
            <a:r>
              <a:rPr lang="en-US" dirty="0"/>
              <a:t>Calculations with net present value and internal rate of return give more fair answers on what investments to choose, than pay-back-time. </a:t>
            </a:r>
          </a:p>
          <a:p>
            <a:endParaRPr lang="en-US" dirty="0"/>
          </a:p>
          <a:p>
            <a:r>
              <a:rPr lang="en-US" dirty="0"/>
              <a:t>To get a full and correct comparison between different solutions, more parameters that are included in the excel calculation tool should be used. </a:t>
            </a:r>
          </a:p>
        </p:txBody>
      </p:sp>
      <p:sp>
        <p:nvSpPr>
          <p:cNvPr id="4" name="Dian numeron paikkamerkki 3"/>
          <p:cNvSpPr>
            <a:spLocks noGrp="1"/>
          </p:cNvSpPr>
          <p:nvPr>
            <p:ph type="sldNum" sz="quarter" idx="10"/>
          </p:nvPr>
        </p:nvSpPr>
        <p:spPr/>
        <p:txBody>
          <a:bodyPr/>
          <a:lstStyle/>
          <a:p>
            <a:fld id="{FFD52319-670B-4255-807D-8FCF0F2657C4}" type="slidenum">
              <a:rPr lang="en-US" smtClean="0"/>
              <a:t>12</a:t>
            </a:fld>
            <a:endParaRPr lang="en-US"/>
          </a:p>
        </p:txBody>
      </p:sp>
    </p:spTree>
    <p:extLst>
      <p:ext uri="{BB962C8B-B14F-4D97-AF65-F5344CB8AC3E}">
        <p14:creationId xmlns:p14="http://schemas.microsoft.com/office/powerpoint/2010/main" val="3259952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For training of using tool itself, the first step could been </a:t>
            </a:r>
            <a:r>
              <a:rPr lang="en-US" b="1" dirty="0"/>
              <a:t>” Guideline for Excel based Financial calculation tool ” </a:t>
            </a:r>
            <a:r>
              <a:rPr lang="en-US" b="0" dirty="0"/>
              <a:t>(1.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Easier: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Building managers </a:t>
            </a:r>
            <a:r>
              <a:rPr lang="en-US" sz="1200" kern="1200" dirty="0">
                <a:solidFill>
                  <a:schemeClr val="tx1"/>
                </a:solidFill>
                <a:effectLst/>
                <a:latin typeface="+mn-lt"/>
                <a:ea typeface="+mn-ea"/>
                <a:cs typeface="+mn-cs"/>
              </a:rPr>
              <a:t>need more varieties and better ways of calculating the profitability of investments.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Visual: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Furthermore there are also other </a:t>
            </a:r>
            <a:r>
              <a:rPr lang="en-US" sz="1200" b="1" kern="1200" dirty="0">
                <a:solidFill>
                  <a:schemeClr val="tx1"/>
                </a:solidFill>
                <a:effectLst/>
                <a:latin typeface="+mn-lt"/>
                <a:ea typeface="+mn-ea"/>
                <a:cs typeface="+mn-cs"/>
              </a:rPr>
              <a:t>partners and stakeholders </a:t>
            </a:r>
            <a:r>
              <a:rPr lang="en-US" sz="1200" kern="1200" dirty="0">
                <a:solidFill>
                  <a:schemeClr val="tx1"/>
                </a:solidFill>
                <a:effectLst/>
                <a:latin typeface="+mn-lt"/>
                <a:ea typeface="+mn-ea"/>
                <a:cs typeface="+mn-cs"/>
              </a:rPr>
              <a:t>(for example </a:t>
            </a:r>
            <a:r>
              <a:rPr lang="en-US" sz="1200" b="1" kern="1200" dirty="0">
                <a:solidFill>
                  <a:schemeClr val="tx1"/>
                </a:solidFill>
                <a:effectLst/>
                <a:latin typeface="+mn-lt"/>
                <a:ea typeface="+mn-ea"/>
                <a:cs typeface="+mn-cs"/>
              </a:rPr>
              <a:t>decision makers</a:t>
            </a:r>
            <a:r>
              <a:rPr lang="en-US" sz="1200" kern="1200" dirty="0">
                <a:solidFill>
                  <a:schemeClr val="tx1"/>
                </a:solidFill>
                <a:effectLst/>
                <a:latin typeface="+mn-lt"/>
                <a:ea typeface="+mn-ea"/>
                <a:cs typeface="+mn-cs"/>
              </a:rPr>
              <a:t>), who should understand results easily in quite a short time for example in the meeting.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Faciliate</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main purpose</a:t>
            </a:r>
            <a:r>
              <a:rPr lang="en-US" sz="1200" kern="1200" dirty="0">
                <a:solidFill>
                  <a:schemeClr val="tx1"/>
                </a:solidFill>
                <a:effectLst/>
                <a:latin typeface="+mn-lt"/>
                <a:ea typeface="+mn-ea"/>
                <a:cs typeface="+mn-cs"/>
              </a:rPr>
              <a:t> of financial calculation tool is to facilitate decision making to </a:t>
            </a:r>
            <a:r>
              <a:rPr lang="en-US" sz="1200" b="1" kern="1200" dirty="0">
                <a:solidFill>
                  <a:schemeClr val="tx1"/>
                </a:solidFill>
                <a:effectLst/>
                <a:latin typeface="+mn-lt"/>
                <a:ea typeface="+mn-ea"/>
                <a:cs typeface="+mn-cs"/>
              </a:rPr>
              <a:t>actually implement energy efficiency investments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-&gt; For this purpose the most relevant results are also presented as visual and clear charts. </a:t>
            </a:r>
          </a:p>
          <a:p>
            <a:endParaRPr lang="en-US" sz="1200" dirty="0"/>
          </a:p>
        </p:txBody>
      </p:sp>
      <p:sp>
        <p:nvSpPr>
          <p:cNvPr id="4" name="Platshållare för bildnummer 3"/>
          <p:cNvSpPr>
            <a:spLocks noGrp="1"/>
          </p:cNvSpPr>
          <p:nvPr>
            <p:ph type="sldNum" sz="quarter" idx="5"/>
          </p:nvPr>
        </p:nvSpPr>
        <p:spPr/>
        <p:txBody>
          <a:bodyPr/>
          <a:lstStyle/>
          <a:p>
            <a:fld id="{6B8EA3EE-8103-4737-9BDC-17B54DC6E768}"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79354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On </a:t>
            </a:r>
            <a:r>
              <a:rPr lang="fi-FI" dirty="0" err="1"/>
              <a:t>the</a:t>
            </a:r>
            <a:r>
              <a:rPr lang="fi-FI" dirty="0"/>
              <a:t> </a:t>
            </a:r>
            <a:r>
              <a:rPr lang="fi-FI" dirty="0" err="1"/>
              <a:t>first</a:t>
            </a:r>
            <a:r>
              <a:rPr lang="fi-FI" dirty="0"/>
              <a:t> </a:t>
            </a:r>
            <a:r>
              <a:rPr lang="fi-FI" dirty="0" err="1"/>
              <a:t>page</a:t>
            </a:r>
            <a:r>
              <a:rPr lang="fi-FI" dirty="0"/>
              <a:t> is ”</a:t>
            </a:r>
            <a:r>
              <a:rPr lang="fi-FI" b="1" dirty="0" err="1"/>
              <a:t>Guidance</a:t>
            </a:r>
            <a:r>
              <a:rPr lang="fi-FI" b="1" dirty="0"/>
              <a:t> for </a:t>
            </a:r>
            <a:r>
              <a:rPr lang="fi-FI" b="1" dirty="0" err="1"/>
              <a:t>using</a:t>
            </a:r>
            <a:r>
              <a:rPr lang="fi-FI" b="1" dirty="0"/>
              <a:t> </a:t>
            </a:r>
            <a:r>
              <a:rPr lang="fi-FI" b="1" dirty="0" err="1"/>
              <a:t>tool</a:t>
            </a:r>
            <a:r>
              <a:rPr lang="fi-FI" dirty="0"/>
              <a:t>”</a:t>
            </a:r>
            <a:endParaRPr lang="en-GB" dirty="0"/>
          </a:p>
          <a:p>
            <a:endParaRPr lang="en-US" dirty="0"/>
          </a:p>
          <a:p>
            <a:r>
              <a:rPr lang="en-US" dirty="0"/>
              <a:t>	Step by step instructions for using the tool</a:t>
            </a:r>
          </a:p>
          <a:p>
            <a:endParaRPr lang="en-US" dirty="0"/>
          </a:p>
        </p:txBody>
      </p:sp>
      <p:sp>
        <p:nvSpPr>
          <p:cNvPr id="4" name="Dian numeron paikkamerkki 3"/>
          <p:cNvSpPr>
            <a:spLocks noGrp="1"/>
          </p:cNvSpPr>
          <p:nvPr>
            <p:ph type="sldNum" sz="quarter" idx="5"/>
          </p:nvPr>
        </p:nvSpPr>
        <p:spPr/>
        <p:txBody>
          <a:bodyPr/>
          <a:lstStyle/>
          <a:p>
            <a:fld id="{FFD52319-670B-4255-807D-8FCF0F2657C4}" type="slidenum">
              <a:rPr lang="en-US" smtClean="0"/>
              <a:t>14</a:t>
            </a:fld>
            <a:endParaRPr lang="en-US"/>
          </a:p>
        </p:txBody>
      </p:sp>
    </p:spTree>
    <p:extLst>
      <p:ext uri="{BB962C8B-B14F-4D97-AF65-F5344CB8AC3E}">
        <p14:creationId xmlns:p14="http://schemas.microsoft.com/office/powerpoint/2010/main" val="243985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On the second page be filled</a:t>
            </a:r>
          </a:p>
          <a:p>
            <a:endParaRPr lang="en-GB" dirty="0"/>
          </a:p>
          <a:p>
            <a:r>
              <a:rPr lang="en-GB" b="1" dirty="0"/>
              <a:t>-Basic information of the building</a:t>
            </a:r>
          </a:p>
          <a:p>
            <a:r>
              <a:rPr lang="en-GB" dirty="0"/>
              <a:t>-Inputs of energy efficiency measures (which are wanted compare).</a:t>
            </a:r>
          </a:p>
          <a:p>
            <a:endParaRPr lang="en-US" dirty="0"/>
          </a:p>
        </p:txBody>
      </p:sp>
      <p:sp>
        <p:nvSpPr>
          <p:cNvPr id="4" name="Dian numeron paikkamerkki 3"/>
          <p:cNvSpPr>
            <a:spLocks noGrp="1"/>
          </p:cNvSpPr>
          <p:nvPr>
            <p:ph type="sldNum" sz="quarter" idx="5"/>
          </p:nvPr>
        </p:nvSpPr>
        <p:spPr/>
        <p:txBody>
          <a:bodyPr/>
          <a:lstStyle/>
          <a:p>
            <a:fld id="{FFD52319-670B-4255-807D-8FCF0F2657C4}" type="slidenum">
              <a:rPr lang="en-US" smtClean="0"/>
              <a:t>15</a:t>
            </a:fld>
            <a:endParaRPr lang="en-US"/>
          </a:p>
        </p:txBody>
      </p:sp>
    </p:spTree>
    <p:extLst>
      <p:ext uri="{BB962C8B-B14F-4D97-AF65-F5344CB8AC3E}">
        <p14:creationId xmlns:p14="http://schemas.microsoft.com/office/powerpoint/2010/main" val="1704706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dirty="0"/>
              <a:t>On the second page be filled</a:t>
            </a:r>
          </a:p>
          <a:p>
            <a:endParaRPr lang="en-GB" dirty="0"/>
          </a:p>
          <a:p>
            <a:r>
              <a:rPr lang="en-GB" dirty="0"/>
              <a:t>-Basic information of the building</a:t>
            </a:r>
          </a:p>
          <a:p>
            <a:r>
              <a:rPr lang="en-GB" b="1" dirty="0"/>
              <a:t>-Inputs of energy efficiency measures (which are wanted compare).</a:t>
            </a:r>
          </a:p>
          <a:p>
            <a:endParaRPr lang="en-US" sz="1200" b="1" dirty="0"/>
          </a:p>
          <a:p>
            <a:endParaRPr lang="en-US" sz="1200" b="1" dirty="0"/>
          </a:p>
          <a:p>
            <a:r>
              <a:rPr lang="en-US" sz="1200" b="1" dirty="0"/>
              <a:t>Options: </a:t>
            </a:r>
            <a:r>
              <a:rPr lang="en-US" sz="1200" dirty="0"/>
              <a:t>Estimations for energy/water price changes in future</a:t>
            </a:r>
          </a:p>
          <a:p>
            <a:r>
              <a:rPr lang="en-US" sz="1200" b="0" dirty="0"/>
              <a:t>	- &gt; sensitivity analysis</a:t>
            </a:r>
          </a:p>
          <a:p>
            <a:endParaRPr lang="en-US" dirty="0"/>
          </a:p>
        </p:txBody>
      </p:sp>
      <p:sp>
        <p:nvSpPr>
          <p:cNvPr id="4" name="Dian numeron paikkamerkki 3"/>
          <p:cNvSpPr>
            <a:spLocks noGrp="1"/>
          </p:cNvSpPr>
          <p:nvPr>
            <p:ph type="sldNum" sz="quarter" idx="10"/>
          </p:nvPr>
        </p:nvSpPr>
        <p:spPr/>
        <p:txBody>
          <a:bodyPr/>
          <a:lstStyle/>
          <a:p>
            <a:fld id="{6B8EA3EE-8103-4737-9BDC-17B54DC6E768}" type="slidenum">
              <a:rPr lang="sv-SE" smtClean="0">
                <a:solidFill>
                  <a:prstClr val="black"/>
                </a:solidFill>
              </a:rPr>
              <a:pPr/>
              <a:t>16</a:t>
            </a:fld>
            <a:endParaRPr lang="sv-SE">
              <a:solidFill>
                <a:prstClr val="black"/>
              </a:solidFill>
            </a:endParaRPr>
          </a:p>
        </p:txBody>
      </p:sp>
    </p:spTree>
    <p:extLst>
      <p:ext uri="{BB962C8B-B14F-4D97-AF65-F5344CB8AC3E}">
        <p14:creationId xmlns:p14="http://schemas.microsoft.com/office/powerpoint/2010/main" val="592745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Finance interest rate: </a:t>
            </a:r>
            <a:r>
              <a:rPr lang="en-US" sz="1200" dirty="0"/>
              <a:t>If you have for example financed the measure with debt, this is its interest rate</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Discount rate: </a:t>
            </a:r>
            <a:r>
              <a:rPr lang="en-US" sz="1200" dirty="0"/>
              <a:t>Present and future money will be comparable, when future money has been discounted.</a:t>
            </a:r>
          </a:p>
          <a:p>
            <a:endParaRPr lang="fi-FI" dirty="0"/>
          </a:p>
          <a:p>
            <a:r>
              <a:rPr lang="fi-FI" b="1" dirty="0" err="1"/>
              <a:t>Non</a:t>
            </a:r>
            <a:r>
              <a:rPr lang="fi-FI" b="1" dirty="0"/>
              <a:t> </a:t>
            </a:r>
            <a:r>
              <a:rPr lang="fi-FI" b="1" dirty="0" err="1"/>
              <a:t>energy</a:t>
            </a:r>
            <a:r>
              <a:rPr lang="fi-FI" b="1" dirty="0"/>
              <a:t> </a:t>
            </a:r>
            <a:r>
              <a:rPr lang="fi-FI" b="1" dirty="0" err="1"/>
              <a:t>benefits</a:t>
            </a:r>
            <a:r>
              <a:rPr lang="fi-FI" b="1" dirty="0"/>
              <a:t>: </a:t>
            </a:r>
            <a:r>
              <a:rPr lang="fi-FI" dirty="0"/>
              <a:t>Estimate </a:t>
            </a:r>
            <a:r>
              <a:rPr lang="fi-FI" dirty="0" err="1"/>
              <a:t>cost</a:t>
            </a:r>
            <a:r>
              <a:rPr lang="fi-FI" dirty="0"/>
              <a:t> </a:t>
            </a:r>
            <a:r>
              <a:rPr lang="fi-FI" dirty="0" err="1"/>
              <a:t>due</a:t>
            </a:r>
            <a:r>
              <a:rPr lang="fi-FI" dirty="0"/>
              <a:t> to </a:t>
            </a:r>
            <a:r>
              <a:rPr lang="fi-FI" dirty="0" err="1"/>
              <a:t>bad</a:t>
            </a:r>
            <a:r>
              <a:rPr lang="fi-FI" dirty="0"/>
              <a:t> </a:t>
            </a:r>
            <a:r>
              <a:rPr lang="fi-FI" dirty="0" err="1"/>
              <a:t>indoor</a:t>
            </a:r>
            <a:r>
              <a:rPr lang="fi-FI" dirty="0"/>
              <a:t> air </a:t>
            </a:r>
            <a:r>
              <a:rPr lang="fi-FI" dirty="0" err="1"/>
              <a:t>quality</a:t>
            </a:r>
            <a:r>
              <a:rPr lang="fi-FI" dirty="0"/>
              <a:t>, </a:t>
            </a:r>
            <a:r>
              <a:rPr lang="fi-FI" dirty="0" err="1"/>
              <a:t>if</a:t>
            </a:r>
            <a:r>
              <a:rPr lang="fi-FI" dirty="0"/>
              <a:t> </a:t>
            </a:r>
            <a:r>
              <a:rPr lang="fi-FI" dirty="0" err="1"/>
              <a:t>quality</a:t>
            </a:r>
            <a:r>
              <a:rPr lang="fi-FI" dirty="0"/>
              <a:t> </a:t>
            </a:r>
            <a:r>
              <a:rPr lang="fi-FI" dirty="0" err="1"/>
              <a:t>will</a:t>
            </a:r>
            <a:r>
              <a:rPr lang="fi-FI" dirty="0"/>
              <a:t> </a:t>
            </a:r>
            <a:r>
              <a:rPr lang="fi-FI" dirty="0" err="1"/>
              <a:t>became</a:t>
            </a:r>
            <a:r>
              <a:rPr lang="fi-FI" dirty="0"/>
              <a:t> </a:t>
            </a:r>
            <a:r>
              <a:rPr lang="fi-FI" dirty="0" err="1"/>
              <a:t>better</a:t>
            </a:r>
            <a:r>
              <a:rPr lang="fi-FI" dirty="0"/>
              <a:t> </a:t>
            </a:r>
            <a:r>
              <a:rPr lang="fi-FI" dirty="0" err="1"/>
              <a:t>due</a:t>
            </a:r>
            <a:r>
              <a:rPr lang="fi-FI" dirty="0"/>
              <a:t> to </a:t>
            </a:r>
            <a:r>
              <a:rPr lang="fi-FI" dirty="0" err="1"/>
              <a:t>the</a:t>
            </a:r>
            <a:r>
              <a:rPr lang="fi-FI" dirty="0"/>
              <a:t> </a:t>
            </a:r>
            <a:r>
              <a:rPr lang="fi-FI" dirty="0" err="1"/>
              <a:t>measure</a:t>
            </a:r>
            <a:r>
              <a:rPr lang="fi-FI" dirty="0"/>
              <a:t>.</a:t>
            </a:r>
          </a:p>
          <a:p>
            <a:r>
              <a:rPr lang="fi-FI" dirty="0"/>
              <a:t>	</a:t>
            </a:r>
            <a:r>
              <a:rPr lang="fi-FI" dirty="0" err="1"/>
              <a:t>Observe</a:t>
            </a:r>
            <a:r>
              <a:rPr lang="fi-FI" dirty="0"/>
              <a:t>: </a:t>
            </a:r>
            <a:r>
              <a:rPr lang="fi-FI" dirty="0" err="1"/>
              <a:t>this</a:t>
            </a:r>
            <a:r>
              <a:rPr lang="fi-FI" dirty="0"/>
              <a:t> </a:t>
            </a:r>
            <a:r>
              <a:rPr lang="fi-FI" dirty="0" err="1"/>
              <a:t>value</a:t>
            </a:r>
            <a:r>
              <a:rPr lang="fi-FI" dirty="0"/>
              <a:t> </a:t>
            </a:r>
            <a:r>
              <a:rPr lang="fi-FI" dirty="0" err="1"/>
              <a:t>affects</a:t>
            </a:r>
            <a:r>
              <a:rPr lang="fi-FI" dirty="0"/>
              <a:t> </a:t>
            </a:r>
            <a:r>
              <a:rPr lang="fi-FI" dirty="0" err="1"/>
              <a:t>only</a:t>
            </a:r>
            <a:r>
              <a:rPr lang="fi-FI" dirty="0"/>
              <a:t> to ”</a:t>
            </a:r>
            <a:r>
              <a:rPr lang="fi-FI" dirty="0" err="1"/>
              <a:t>Payback</a:t>
            </a:r>
            <a:r>
              <a:rPr lang="fi-FI" dirty="0"/>
              <a:t> </a:t>
            </a:r>
            <a:r>
              <a:rPr lang="fi-FI" dirty="0" err="1"/>
              <a:t>time</a:t>
            </a:r>
            <a:r>
              <a:rPr lang="fi-FI" dirty="0"/>
              <a:t> 2”</a:t>
            </a:r>
            <a:endParaRPr lang="en-US" dirty="0"/>
          </a:p>
          <a:p>
            <a:endParaRPr lang="en-US" dirty="0"/>
          </a:p>
        </p:txBody>
      </p:sp>
      <p:sp>
        <p:nvSpPr>
          <p:cNvPr id="4" name="Dian numeron paikkamerkki 3"/>
          <p:cNvSpPr>
            <a:spLocks noGrp="1"/>
          </p:cNvSpPr>
          <p:nvPr>
            <p:ph type="sldNum" sz="quarter" idx="10"/>
          </p:nvPr>
        </p:nvSpPr>
        <p:spPr/>
        <p:txBody>
          <a:bodyPr/>
          <a:lstStyle/>
          <a:p>
            <a:fld id="{6B8EA3EE-8103-4737-9BDC-17B54DC6E768}" type="slidenum">
              <a:rPr lang="sv-SE" smtClean="0">
                <a:solidFill>
                  <a:prstClr val="black"/>
                </a:solidFill>
              </a:rPr>
              <a:pPr/>
              <a:t>17</a:t>
            </a:fld>
            <a:endParaRPr lang="sv-SE">
              <a:solidFill>
                <a:prstClr val="black"/>
              </a:solidFill>
            </a:endParaRPr>
          </a:p>
        </p:txBody>
      </p:sp>
    </p:spTree>
    <p:extLst>
      <p:ext uri="{BB962C8B-B14F-4D97-AF65-F5344CB8AC3E}">
        <p14:creationId xmlns:p14="http://schemas.microsoft.com/office/powerpoint/2010/main" val="248561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Main </a:t>
            </a:r>
            <a:r>
              <a:rPr lang="fi-FI" dirty="0" err="1"/>
              <a:t>results</a:t>
            </a:r>
            <a:r>
              <a:rPr lang="fi-FI" dirty="0"/>
              <a:t> </a:t>
            </a:r>
            <a:r>
              <a:rPr lang="fi-FI" dirty="0" err="1"/>
              <a:t>are</a:t>
            </a:r>
            <a:r>
              <a:rPr lang="fi-FI" dirty="0"/>
              <a:t> </a:t>
            </a:r>
            <a:r>
              <a:rPr lang="fi-FI" dirty="0" err="1"/>
              <a:t>presented</a:t>
            </a:r>
            <a:r>
              <a:rPr lang="fi-FI" dirty="0"/>
              <a:t> </a:t>
            </a:r>
            <a:r>
              <a:rPr lang="fi-FI" dirty="0" err="1"/>
              <a:t>numbers</a:t>
            </a:r>
            <a:r>
              <a:rPr lang="fi-FI" dirty="0"/>
              <a:t> and/</a:t>
            </a:r>
            <a:r>
              <a:rPr lang="fi-FI" dirty="0" err="1"/>
              <a:t>or</a:t>
            </a:r>
            <a:r>
              <a:rPr lang="fi-FI" dirty="0"/>
              <a:t> </a:t>
            </a:r>
            <a:r>
              <a:rPr lang="fi-FI" dirty="0" err="1"/>
              <a:t>charts</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a:buFont typeface="Arial" panose="020B0604020202020204" pitchFamily="34" charset="0"/>
              <a:buChar char="•"/>
            </a:pPr>
            <a:r>
              <a:rPr lang="en-US" sz="1200" dirty="0"/>
              <a:t>Payback time</a:t>
            </a:r>
          </a:p>
          <a:p>
            <a:pPr>
              <a:buFont typeface="Arial" panose="020B0604020202020204" pitchFamily="34" charset="0"/>
              <a:buChar char="•"/>
            </a:pPr>
            <a:r>
              <a:rPr lang="en-US" sz="1200" dirty="0"/>
              <a:t> Net Present Value</a:t>
            </a:r>
          </a:p>
          <a:p>
            <a:pPr>
              <a:buFont typeface="Arial" panose="020B0604020202020204" pitchFamily="34" charset="0"/>
              <a:buChar char="•"/>
            </a:pPr>
            <a:r>
              <a:rPr lang="en-US" sz="1200" dirty="0"/>
              <a:t> Cash flow</a:t>
            </a:r>
          </a:p>
          <a:p>
            <a:pPr>
              <a:buFont typeface="Arial" panose="020B0604020202020204" pitchFamily="34" charset="0"/>
              <a:buChar char="•"/>
            </a:pPr>
            <a:r>
              <a:rPr lang="en-US" sz="1200" dirty="0"/>
              <a:t> Internal rate of return</a:t>
            </a:r>
          </a:p>
          <a:p>
            <a:pPr>
              <a:buFont typeface="Arial" panose="020B0604020202020204" pitchFamily="34" charset="0"/>
              <a:buChar char="•"/>
            </a:pPr>
            <a:r>
              <a:rPr lang="en-US" sz="1200" dirty="0"/>
              <a:t> CO2-emissions reduction.</a:t>
            </a:r>
            <a:br>
              <a:rPr lang="en-US" sz="1200" dirty="0"/>
            </a:br>
            <a:endParaRPr lang="en-US" sz="1200" dirty="0"/>
          </a:p>
          <a:p>
            <a:pPr marL="0" indent="0">
              <a:buNone/>
            </a:pPr>
            <a:r>
              <a:rPr lang="en-US" sz="1200" dirty="0"/>
              <a:t>In addition</a:t>
            </a:r>
          </a:p>
          <a:p>
            <a:r>
              <a:rPr lang="en-US" sz="1200" dirty="0"/>
              <a:t>Energy / water price changes in future have been estimated for two different yearly price changes to - &gt; Makes it possible to compare the profitability of measures in different scenarios</a:t>
            </a:r>
            <a:br>
              <a:rPr lang="en-US" sz="1200" dirty="0"/>
            </a:br>
            <a:br>
              <a:rPr lang="en-US" sz="1200" dirty="0"/>
            </a:br>
            <a:r>
              <a:rPr lang="en-US" sz="1200" dirty="0"/>
              <a:t>- &gt; Sensitivity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Negative results are on red </a:t>
            </a:r>
            <a:r>
              <a:rPr lang="en-US" sz="1200" b="1" dirty="0" err="1"/>
              <a:t>colour</a:t>
            </a:r>
            <a:r>
              <a:rPr lang="en-US" sz="1200" b="1" dirty="0"/>
              <a:t>. </a:t>
            </a:r>
            <a:endParaRPr lang="fi-FI"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t>Non-</a:t>
            </a:r>
            <a:r>
              <a:rPr lang="fi-FI" sz="1200" b="1" baseline="0" dirty="0"/>
              <a:t> </a:t>
            </a:r>
            <a:r>
              <a:rPr lang="fi-FI" sz="1200" b="1" baseline="0" dirty="0" err="1"/>
              <a:t>energy</a:t>
            </a:r>
            <a:r>
              <a:rPr lang="fi-FI" sz="1200" b="1" baseline="0" dirty="0"/>
              <a:t> </a:t>
            </a:r>
            <a:r>
              <a:rPr lang="fi-FI" sz="1200" b="1" baseline="0" dirty="0" err="1"/>
              <a:t>benefits</a:t>
            </a:r>
            <a:r>
              <a:rPr lang="fi-FI" sz="1200" b="1" baseline="0" dirty="0"/>
              <a:t>: </a:t>
            </a:r>
            <a:r>
              <a:rPr lang="fi-FI" sz="1200" dirty="0"/>
              <a:t>Results, </a:t>
            </a:r>
            <a:r>
              <a:rPr lang="fi-FI" sz="1200" dirty="0" err="1"/>
              <a:t>that</a:t>
            </a:r>
            <a:r>
              <a:rPr lang="fi-FI" sz="1200" dirty="0"/>
              <a:t> </a:t>
            </a:r>
            <a:r>
              <a:rPr lang="fi-FI" sz="1200" dirty="0" err="1"/>
              <a:t>include</a:t>
            </a:r>
            <a:r>
              <a:rPr lang="fi-FI" sz="1200" dirty="0"/>
              <a:t> in </a:t>
            </a:r>
            <a:r>
              <a:rPr lang="fi-FI" sz="1200" dirty="0" err="1"/>
              <a:t>also</a:t>
            </a:r>
            <a:r>
              <a:rPr lang="fi-FI" sz="1200" dirty="0"/>
              <a:t> </a:t>
            </a:r>
            <a:r>
              <a:rPr lang="fi-FI" sz="1200" dirty="0" err="1"/>
              <a:t>the</a:t>
            </a:r>
            <a:r>
              <a:rPr lang="fi-FI" sz="1200" dirty="0"/>
              <a:t> </a:t>
            </a:r>
            <a:r>
              <a:rPr lang="fi-FI" sz="1200" dirty="0" err="1"/>
              <a:t>effects</a:t>
            </a:r>
            <a:r>
              <a:rPr lang="fi-FI" sz="1200" dirty="0"/>
              <a:t> of non-</a:t>
            </a:r>
            <a:r>
              <a:rPr lang="fi-FI" sz="1200" dirty="0" err="1"/>
              <a:t>energy</a:t>
            </a:r>
            <a:r>
              <a:rPr lang="fi-FI" sz="1200" dirty="0"/>
              <a:t> </a:t>
            </a:r>
            <a:r>
              <a:rPr lang="fi-FI" sz="1200" dirty="0" err="1"/>
              <a:t>benefit</a:t>
            </a:r>
            <a:endParaRPr lang="en-US" sz="1200" dirty="0"/>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CO2: </a:t>
            </a:r>
            <a:r>
              <a:rPr lang="en-US" sz="1200" dirty="0"/>
              <a:t>Can be also seen how many percent CO2-emission</a:t>
            </a:r>
            <a:r>
              <a:rPr lang="en-US" sz="1200" i="1" dirty="0"/>
              <a:t>s </a:t>
            </a:r>
            <a:r>
              <a:rPr lang="en-US" sz="1200" dirty="0"/>
              <a:t>have been reduced compared situation before measure.</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err="1"/>
              <a:t>Sensitivity</a:t>
            </a:r>
            <a:r>
              <a:rPr lang="fi-FI" b="1" dirty="0"/>
              <a:t> </a:t>
            </a:r>
            <a:r>
              <a:rPr lang="fi-FI" b="1" dirty="0" err="1"/>
              <a:t>analyse</a:t>
            </a:r>
            <a:r>
              <a:rPr lang="fi-FI" b="1" dirty="0"/>
              <a:t>:</a:t>
            </a:r>
            <a:br>
              <a:rPr lang="fi-FI" dirty="0"/>
            </a:br>
            <a:r>
              <a:rPr lang="fi-FI" dirty="0" err="1"/>
              <a:t>Comparison</a:t>
            </a:r>
            <a:r>
              <a:rPr lang="fi-FI" dirty="0"/>
              <a:t> of </a:t>
            </a:r>
            <a:r>
              <a:rPr lang="fi-FI" dirty="0" err="1"/>
              <a:t>results</a:t>
            </a:r>
            <a:r>
              <a:rPr lang="fi-FI" dirty="0"/>
              <a:t>, </a:t>
            </a:r>
            <a:r>
              <a:rPr lang="fi-FI" dirty="0" err="1"/>
              <a:t>when</a:t>
            </a:r>
            <a:r>
              <a:rPr lang="fi-FI" dirty="0"/>
              <a:t> </a:t>
            </a:r>
            <a:r>
              <a:rPr lang="fi-FI" dirty="0" err="1"/>
              <a:t>prices</a:t>
            </a:r>
            <a:r>
              <a:rPr lang="fi-FI" dirty="0"/>
              <a:t> </a:t>
            </a:r>
            <a:r>
              <a:rPr lang="fi-FI" dirty="0" err="1"/>
              <a:t>change</a:t>
            </a:r>
            <a:r>
              <a:rPr lang="fi-FI" dirty="0"/>
              <a:t> in </a:t>
            </a:r>
            <a:r>
              <a:rPr lang="fi-FI" dirty="0" err="1"/>
              <a:t>future</a:t>
            </a:r>
            <a:r>
              <a:rPr lang="fi-FI" dirty="0"/>
              <a:t> (</a:t>
            </a:r>
            <a:r>
              <a:rPr lang="fi-FI" dirty="0" err="1"/>
              <a:t>two</a:t>
            </a:r>
            <a:r>
              <a:rPr lang="fi-FI" dirty="0"/>
              <a:t> different </a:t>
            </a:r>
            <a:r>
              <a:rPr lang="fi-FI" dirty="0" err="1"/>
              <a:t>estimation</a:t>
            </a:r>
            <a:r>
              <a:rPr lang="fi-FI" dirty="0"/>
              <a:t>) </a:t>
            </a:r>
            <a:r>
              <a:rPr lang="fi-FI" dirty="0" err="1"/>
              <a:t>or</a:t>
            </a:r>
            <a:r>
              <a:rPr lang="fi-FI" dirty="0"/>
              <a:t> </a:t>
            </a:r>
            <a:r>
              <a:rPr lang="fi-FI" dirty="0" err="1"/>
              <a:t>they</a:t>
            </a:r>
            <a:r>
              <a:rPr lang="fi-FI" dirty="0"/>
              <a:t> </a:t>
            </a:r>
            <a:r>
              <a:rPr lang="fi-FI" dirty="0" err="1"/>
              <a:t>will</a:t>
            </a:r>
            <a:r>
              <a:rPr lang="fi-FI" dirty="0"/>
              <a:t> </a:t>
            </a:r>
            <a:r>
              <a:rPr lang="fi-FI" dirty="0" err="1"/>
              <a:t>not</a:t>
            </a:r>
            <a:r>
              <a:rPr lang="fi-FI" dirty="0"/>
              <a:t> </a:t>
            </a:r>
            <a:r>
              <a:rPr lang="fi-FI" dirty="0" err="1"/>
              <a:t>change</a:t>
            </a:r>
            <a:r>
              <a:rPr lang="fi-FI" dirty="0"/>
              <a:t> in </a:t>
            </a:r>
            <a:r>
              <a:rPr lang="fi-FI" dirty="0" err="1"/>
              <a:t>future</a:t>
            </a:r>
            <a:r>
              <a:rPr lang="fi-FI" dirty="0"/>
              <a:t>.</a:t>
            </a:r>
          </a:p>
          <a:p>
            <a:endParaRPr lang="en-US" dirty="0"/>
          </a:p>
        </p:txBody>
      </p:sp>
      <p:sp>
        <p:nvSpPr>
          <p:cNvPr id="4" name="Dian numeron paikkamerkki 3"/>
          <p:cNvSpPr>
            <a:spLocks noGrp="1"/>
          </p:cNvSpPr>
          <p:nvPr>
            <p:ph type="sldNum" sz="quarter" idx="10"/>
          </p:nvPr>
        </p:nvSpPr>
        <p:spPr/>
        <p:txBody>
          <a:bodyPr/>
          <a:lstStyle/>
          <a:p>
            <a:fld id="{6B8EA3EE-8103-4737-9BDC-17B54DC6E768}"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415051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Same</a:t>
            </a:r>
            <a:r>
              <a:rPr lang="fi-FI" baseline="0" dirty="0"/>
              <a:t> </a:t>
            </a:r>
            <a:r>
              <a:rPr lang="fi-FI" baseline="0" dirty="0" err="1"/>
              <a:t>kind</a:t>
            </a:r>
            <a:r>
              <a:rPr lang="fi-FI" baseline="0" dirty="0"/>
              <a:t> of </a:t>
            </a:r>
            <a:r>
              <a:rPr lang="fi-FI" baseline="0" dirty="0" err="1"/>
              <a:t>charts</a:t>
            </a:r>
            <a:r>
              <a:rPr lang="fi-FI" baseline="0" dirty="0"/>
              <a:t> </a:t>
            </a:r>
            <a:r>
              <a:rPr lang="fi-FI" baseline="0" dirty="0" err="1"/>
              <a:t>also</a:t>
            </a:r>
            <a:r>
              <a:rPr lang="fi-FI" baseline="0" dirty="0"/>
              <a:t> for Cash </a:t>
            </a:r>
            <a:r>
              <a:rPr lang="fi-FI" baseline="0" dirty="0" err="1"/>
              <a:t>flow</a:t>
            </a:r>
            <a:r>
              <a:rPr lang="fi-FI" baseline="0" dirty="0"/>
              <a:t>, </a:t>
            </a:r>
            <a:r>
              <a:rPr lang="fi-FI" baseline="0" dirty="0" err="1"/>
              <a:t>Pay</a:t>
            </a:r>
            <a:r>
              <a:rPr lang="fi-FI" baseline="0" dirty="0"/>
              <a:t> </a:t>
            </a:r>
            <a:r>
              <a:rPr lang="fi-FI" baseline="0" dirty="0" err="1"/>
              <a:t>back</a:t>
            </a:r>
            <a:r>
              <a:rPr lang="fi-FI" baseline="0" dirty="0"/>
              <a:t> </a:t>
            </a:r>
            <a:r>
              <a:rPr lang="fi-FI" baseline="0" dirty="0" err="1"/>
              <a:t>perion</a:t>
            </a:r>
            <a:r>
              <a:rPr lang="fi-FI" baseline="0" dirty="0"/>
              <a:t> and </a:t>
            </a:r>
            <a:r>
              <a:rPr lang="fi-FI" baseline="0" dirty="0" err="1"/>
              <a:t>Reduction</a:t>
            </a:r>
            <a:r>
              <a:rPr lang="fi-FI" baseline="0" dirty="0"/>
              <a:t> of CO2 </a:t>
            </a:r>
            <a:r>
              <a:rPr lang="fi-FI" baseline="0" dirty="0" err="1"/>
              <a:t>emissions</a:t>
            </a:r>
            <a:endParaRPr lang="fi-FI" baseline="0" dirty="0"/>
          </a:p>
          <a:p>
            <a:endParaRPr lang="fi-FI" baseline="0" dirty="0"/>
          </a:p>
          <a:p>
            <a:r>
              <a:rPr lang="en-US" dirty="0"/>
              <a:t>The results of the second procedure are shown with </a:t>
            </a:r>
            <a:r>
              <a:rPr lang="en-US" b="1" dirty="0"/>
              <a:t>dashed lines </a:t>
            </a:r>
            <a:r>
              <a:rPr lang="en-US" dirty="0"/>
              <a:t>- - - -, which make reading easier, especially in the center chart where both measures are in same chart.</a:t>
            </a:r>
          </a:p>
          <a:p>
            <a:endParaRPr lang="en-US" dirty="0"/>
          </a:p>
          <a:p>
            <a:r>
              <a:rPr lang="en-US" dirty="0"/>
              <a:t>In these example cases:</a:t>
            </a:r>
          </a:p>
          <a:p>
            <a:r>
              <a:rPr lang="en-US" b="1" dirty="0"/>
              <a:t>Green </a:t>
            </a:r>
            <a:r>
              <a:rPr lang="en-US" dirty="0"/>
              <a:t>line presents a situation where energy prices will not increase in the future</a:t>
            </a:r>
          </a:p>
          <a:p>
            <a:r>
              <a:rPr lang="en-US" b="1" dirty="0"/>
              <a:t>Purple</a:t>
            </a:r>
            <a:r>
              <a:rPr lang="en-US" dirty="0"/>
              <a:t>: Prices will increase by 3% per year</a:t>
            </a:r>
          </a:p>
          <a:p>
            <a:r>
              <a:rPr lang="en-US" b="1" dirty="0"/>
              <a:t>Grey: </a:t>
            </a:r>
            <a:r>
              <a:rPr lang="en-US" dirty="0"/>
              <a:t>Prices will increase by 6% per year</a:t>
            </a:r>
          </a:p>
        </p:txBody>
      </p:sp>
      <p:sp>
        <p:nvSpPr>
          <p:cNvPr id="4" name="Dian numeron paikkamerkki 3"/>
          <p:cNvSpPr>
            <a:spLocks noGrp="1"/>
          </p:cNvSpPr>
          <p:nvPr>
            <p:ph type="sldNum" sz="quarter" idx="10"/>
          </p:nvPr>
        </p:nvSpPr>
        <p:spPr/>
        <p:txBody>
          <a:bodyPr/>
          <a:lstStyle/>
          <a:p>
            <a:fld id="{6B8EA3EE-8103-4737-9BDC-17B54DC6E768}" type="slidenum">
              <a:rPr lang="sv-SE" smtClean="0">
                <a:solidFill>
                  <a:prstClr val="black"/>
                </a:solidFill>
              </a:rPr>
              <a:pPr/>
              <a:t>19</a:t>
            </a:fld>
            <a:endParaRPr lang="sv-SE">
              <a:solidFill>
                <a:prstClr val="black"/>
              </a:solidFill>
            </a:endParaRPr>
          </a:p>
        </p:txBody>
      </p:sp>
    </p:spTree>
    <p:extLst>
      <p:ext uri="{BB962C8B-B14F-4D97-AF65-F5344CB8AC3E}">
        <p14:creationId xmlns:p14="http://schemas.microsoft.com/office/powerpoint/2010/main" val="3718068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Simplified web-tool</a:t>
            </a:r>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19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5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web tool describes the different calculation methods in pedagogic graphs.</a:t>
            </a:r>
            <a:endParaRPr lang="en-US" dirty="0"/>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solidFill>
                  <a:prstClr val="black"/>
                </a:solidFill>
              </a:rPr>
              <a:pPr/>
              <a:t>21</a:t>
            </a:fld>
            <a:endParaRPr lang="sv-SE">
              <a:solidFill>
                <a:prstClr val="black"/>
              </a:solidFill>
            </a:endParaRPr>
          </a:p>
        </p:txBody>
      </p:sp>
    </p:spTree>
    <p:extLst>
      <p:ext uri="{BB962C8B-B14F-4D97-AF65-F5344CB8AC3E}">
        <p14:creationId xmlns:p14="http://schemas.microsoft.com/office/powerpoint/2010/main" val="1625696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lv-LV" sz="1200" b="1" kern="1200" dirty="0">
                <a:solidFill>
                  <a:schemeClr val="tx1"/>
                </a:solidFill>
                <a:effectLst/>
                <a:latin typeface="+mn-lt"/>
                <a:ea typeface="+mn-ea"/>
                <a:cs typeface="+mn-cs"/>
              </a:rPr>
              <a:t>Simplified web</a:t>
            </a:r>
            <a:r>
              <a:rPr lang="fi-FI" sz="1200" b="1" kern="1200" dirty="0">
                <a:solidFill>
                  <a:schemeClr val="tx1"/>
                </a:solidFill>
                <a:effectLst/>
                <a:latin typeface="+mn-lt"/>
                <a:ea typeface="+mn-ea"/>
                <a:cs typeface="+mn-cs"/>
              </a:rPr>
              <a:t>-</a:t>
            </a:r>
            <a:r>
              <a:rPr lang="lv-LV" sz="1200" b="1" kern="1200" dirty="0">
                <a:solidFill>
                  <a:schemeClr val="tx1"/>
                </a:solidFill>
                <a:effectLst/>
                <a:latin typeface="+mn-lt"/>
                <a:ea typeface="+mn-ea"/>
                <a:cs typeface="+mn-cs"/>
              </a:rPr>
              <a:t>tool</a:t>
            </a:r>
            <a:br>
              <a:rPr lang="fi-FI" sz="1200" b="1" kern="1200" dirty="0">
                <a:solidFill>
                  <a:schemeClr val="tx1"/>
                </a:solidFill>
                <a:effectLst/>
                <a:latin typeface="+mn-lt"/>
                <a:ea typeface="+mn-ea"/>
                <a:cs typeface="+mn-cs"/>
              </a:rPr>
            </a:br>
            <a:br>
              <a:rPr lang="lv-LV" sz="1200" b="1"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web tool for financial calculations of profitability is presented at EFFECT4buildings web site.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you can easily calculate individual investments with the different calculation methods, to get a rough estimation of profitability. </a:t>
            </a:r>
          </a:p>
          <a:p>
            <a:endParaRPr lang="en-GB"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FFD52319-670B-4255-807D-8FCF0F2657C4}" type="slidenum">
              <a:rPr lang="en-US" smtClean="0"/>
              <a:t>22</a:t>
            </a:fld>
            <a:endParaRPr lang="en-US"/>
          </a:p>
        </p:txBody>
      </p:sp>
    </p:spTree>
    <p:extLst>
      <p:ext uri="{BB962C8B-B14F-4D97-AF65-F5344CB8AC3E}">
        <p14:creationId xmlns:p14="http://schemas.microsoft.com/office/powerpoint/2010/main" val="724821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47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solidFill>
                  <a:prstClr val="black"/>
                </a:solidFill>
              </a:rPr>
              <a:pPr/>
              <a:t>24</a:t>
            </a:fld>
            <a:endParaRPr lang="sv-SE">
              <a:solidFill>
                <a:prstClr val="black"/>
              </a:solidFill>
            </a:endParaRPr>
          </a:p>
        </p:txBody>
      </p:sp>
    </p:spTree>
    <p:extLst>
      <p:ext uri="{BB962C8B-B14F-4D97-AF65-F5344CB8AC3E}">
        <p14:creationId xmlns:p14="http://schemas.microsoft.com/office/powerpoint/2010/main" val="3843084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By using different financial calculation methods, results will be different on what solution is the most profitable. </a:t>
            </a:r>
          </a:p>
          <a:p>
            <a:endParaRPr lang="fi-FI" dirty="0"/>
          </a:p>
          <a:p>
            <a:r>
              <a:rPr lang="en-GB" sz="1200" kern="1200" dirty="0">
                <a:solidFill>
                  <a:schemeClr val="tx1"/>
                </a:solidFill>
                <a:effectLst/>
                <a:latin typeface="+mn-lt"/>
                <a:ea typeface="+mn-ea"/>
                <a:cs typeface="+mn-cs"/>
              </a:rPr>
              <a:t>The table simplify the conclusions of analyse, showing that pay-back-time is not taking in consideration the technical lifetime of the investment.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using net present value method, investments with longer lifetime will benefit.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many cases the use of internal rate of return will show that many more measures is profitable than when using only pay-back-time.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planning new EE investment, it is beneficial to calculate life cycle costs of investment. Life cycle costs could be estimated with cash flow analysis by simply calculating all costs and benefits during the investments life cycle. For the investments with long life cycle, it is beneficial to use discounted cash flows, which called Net present value (NPV).</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Alternative economic method is Internal rate of return (IRR). Internal rate of return is the discount rate, which makes investments net present value to 0. IRR is the very useful method for decision makers to estimate profitability of investment. </a:t>
            </a:r>
            <a:endParaRPr lang="en-US"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r>
              <a:rPr lang="lv-LV" sz="1200" kern="1200" dirty="0">
                <a:solidFill>
                  <a:schemeClr val="tx1"/>
                </a:solidFill>
                <a:effectLst/>
                <a:latin typeface="+mn-lt"/>
                <a:ea typeface="+mn-ea"/>
                <a:cs typeface="+mn-cs"/>
              </a:rPr>
              <a:t>These methods are particularly suitable for choosing different kind of technical solutions for energy efficiency in buildings that may have different initial investment costs, different operating, maintenance and repair costs, and possibly different technical lifetime.</a:t>
            </a:r>
            <a:br>
              <a:rPr lang="lv-LV"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Complementary calculation methods should been implemented as a standard also for ESCOs presenting for example energy audits.</a:t>
            </a:r>
            <a:endParaRPr lang="en-US" dirty="0"/>
          </a:p>
        </p:txBody>
      </p:sp>
      <p:sp>
        <p:nvSpPr>
          <p:cNvPr id="4" name="Dian numeron paikkamerkki 3"/>
          <p:cNvSpPr>
            <a:spLocks noGrp="1"/>
          </p:cNvSpPr>
          <p:nvPr>
            <p:ph type="sldNum" sz="quarter" idx="10"/>
          </p:nvPr>
        </p:nvSpPr>
        <p:spPr/>
        <p:txBody>
          <a:bodyPr/>
          <a:lstStyle/>
          <a:p>
            <a:fld id="{FFD52319-670B-4255-807D-8FCF0F2657C4}" type="slidenum">
              <a:rPr lang="en-US" smtClean="0"/>
              <a:t>25</a:t>
            </a:fld>
            <a:endParaRPr lang="en-US"/>
          </a:p>
        </p:txBody>
      </p:sp>
    </p:spTree>
    <p:extLst>
      <p:ext uri="{BB962C8B-B14F-4D97-AF65-F5344CB8AC3E}">
        <p14:creationId xmlns:p14="http://schemas.microsoft.com/office/powerpoint/2010/main" val="2784891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26</a:t>
            </a:fld>
            <a:endParaRPr lang="en-GB"/>
          </a:p>
        </p:txBody>
      </p:sp>
    </p:spTree>
    <p:extLst>
      <p:ext uri="{BB962C8B-B14F-4D97-AF65-F5344CB8AC3E}">
        <p14:creationId xmlns:p14="http://schemas.microsoft.com/office/powerpoint/2010/main" val="2950692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27</a:t>
            </a:fld>
            <a:endParaRPr lang="en-GB"/>
          </a:p>
        </p:txBody>
      </p:sp>
    </p:spTree>
    <p:extLst>
      <p:ext uri="{BB962C8B-B14F-4D97-AF65-F5344CB8AC3E}">
        <p14:creationId xmlns:p14="http://schemas.microsoft.com/office/powerpoint/2010/main" val="361195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See more on </a:t>
            </a:r>
            <a:r>
              <a:rPr lang="en-GB" dirty="0" err="1"/>
              <a:t>ProjectPlace</a:t>
            </a:r>
            <a:r>
              <a:rPr lang="en-GB" dirty="0"/>
              <a:t> </a:t>
            </a:r>
            <a:r>
              <a:rPr lang="en-GB" dirty="0">
                <a:sym typeface="Wingdings" panose="05000000000000000000" pitchFamily="2" charset="2"/>
              </a:rPr>
              <a:t></a:t>
            </a:r>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28</a:t>
            </a:fld>
            <a:endParaRPr lang="en-GB"/>
          </a:p>
        </p:txBody>
      </p:sp>
    </p:spTree>
    <p:extLst>
      <p:ext uri="{BB962C8B-B14F-4D97-AF65-F5344CB8AC3E}">
        <p14:creationId xmlns:p14="http://schemas.microsoft.com/office/powerpoint/2010/main" val="1700747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620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A93AC654-FC00-4BD7-AB9D-1C98C56A00B3}" type="slidenum">
              <a:rPr lang="en-GB" smtClean="0"/>
              <a:t>30</a:t>
            </a:fld>
            <a:endParaRPr lang="en-GB"/>
          </a:p>
        </p:txBody>
      </p:sp>
    </p:spTree>
    <p:extLst>
      <p:ext uri="{BB962C8B-B14F-4D97-AF65-F5344CB8AC3E}">
        <p14:creationId xmlns:p14="http://schemas.microsoft.com/office/powerpoint/2010/main" val="840887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FFD52319-670B-4255-807D-8FCF0F2657C4}" type="slidenum">
              <a:rPr lang="en-US" smtClean="0"/>
              <a:t>4</a:t>
            </a:fld>
            <a:endParaRPr lang="en-US"/>
          </a:p>
        </p:txBody>
      </p:sp>
    </p:spTree>
    <p:extLst>
      <p:ext uri="{BB962C8B-B14F-4D97-AF65-F5344CB8AC3E}">
        <p14:creationId xmlns:p14="http://schemas.microsoft.com/office/powerpoint/2010/main" val="305395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39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Training building managers, energy auditors and other </a:t>
            </a:r>
            <a:r>
              <a:rPr lang="lv-LV" sz="1200" kern="1200" dirty="0">
                <a:solidFill>
                  <a:schemeClr val="tx1"/>
                </a:solidFill>
                <a:effectLst/>
                <a:latin typeface="+mn-lt"/>
                <a:ea typeface="+mn-ea"/>
                <a:cs typeface="+mn-cs"/>
              </a:rPr>
              <a:t>to evaluate diverse options for</a:t>
            </a:r>
            <a:r>
              <a:rPr lang="en-US" sz="1200" kern="1200" dirty="0">
                <a:solidFill>
                  <a:schemeClr val="tx1"/>
                </a:solidFill>
                <a:effectLst/>
                <a:latin typeface="+mn-lt"/>
                <a:ea typeface="+mn-ea"/>
                <a:cs typeface="+mn-cs"/>
              </a:rPr>
              <a:t> decision making process to actually implement energy efficiency investments. </a:t>
            </a:r>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6</a:t>
            </a:fld>
            <a:endParaRPr lang="sv-SE"/>
          </a:p>
        </p:txBody>
      </p:sp>
    </p:spTree>
    <p:extLst>
      <p:ext uri="{BB962C8B-B14F-4D97-AF65-F5344CB8AC3E}">
        <p14:creationId xmlns:p14="http://schemas.microsoft.com/office/powerpoint/2010/main" val="24602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04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lvl="0" indent="0">
              <a:buClr>
                <a:srgbClr val="99CB38"/>
              </a:buClr>
              <a:buNone/>
            </a:pPr>
            <a:r>
              <a:rPr lang="en-GB" sz="3200" b="0" dirty="0">
                <a:solidFill>
                  <a:srgbClr val="99CB38">
                    <a:lumMod val="75000"/>
                  </a:srgbClr>
                </a:solidFill>
              </a:rPr>
              <a:t>For example building manager</a:t>
            </a:r>
          </a:p>
          <a:p>
            <a:pPr marL="0" lvl="0" indent="0">
              <a:buClr>
                <a:srgbClr val="99CB38"/>
              </a:buClr>
              <a:buNone/>
            </a:pPr>
            <a:endParaRPr lang="en-GB" sz="3200" b="0" dirty="0">
              <a:solidFill>
                <a:srgbClr val="99CB38">
                  <a:lumMod val="75000"/>
                </a:srgbClr>
              </a:solidFill>
            </a:endParaRPr>
          </a:p>
          <a:p>
            <a:pPr lvl="1"/>
            <a:r>
              <a:rPr lang="en-US" sz="2400" dirty="0"/>
              <a:t>- who are planning energy efficiency investments</a:t>
            </a:r>
          </a:p>
          <a:p>
            <a:pPr marL="201168" lvl="1" indent="0">
              <a:buNone/>
            </a:pPr>
            <a:endParaRPr lang="en-US" sz="2400" dirty="0"/>
          </a:p>
          <a:p>
            <a:pPr lvl="1"/>
            <a:r>
              <a:rPr lang="fi-FI" sz="2400" dirty="0"/>
              <a:t>- </a:t>
            </a:r>
            <a:r>
              <a:rPr lang="fi-FI" sz="2400" dirty="0" err="1"/>
              <a:t>who</a:t>
            </a:r>
            <a:r>
              <a:rPr lang="fi-FI" sz="2400" dirty="0"/>
              <a:t> </a:t>
            </a:r>
            <a:r>
              <a:rPr lang="fi-FI" sz="2400" dirty="0" err="1"/>
              <a:t>are</a:t>
            </a:r>
            <a:r>
              <a:rPr lang="fi-FI" sz="2400" dirty="0"/>
              <a:t> </a:t>
            </a:r>
            <a:r>
              <a:rPr lang="fi-FI" sz="2400" dirty="0" err="1"/>
              <a:t>trying</a:t>
            </a:r>
            <a:r>
              <a:rPr lang="fi-FI" sz="2400" dirty="0"/>
              <a:t> to </a:t>
            </a:r>
            <a:r>
              <a:rPr lang="fi-FI" sz="2400" dirty="0" err="1"/>
              <a:t>calculate</a:t>
            </a:r>
            <a:r>
              <a:rPr lang="fi-FI" sz="2400" dirty="0"/>
              <a:t> and </a:t>
            </a:r>
            <a:r>
              <a:rPr lang="fi-FI" sz="2400" dirty="0" err="1"/>
              <a:t>compare</a:t>
            </a:r>
            <a:r>
              <a:rPr lang="fi-FI" sz="2400" dirty="0"/>
              <a:t> </a:t>
            </a:r>
            <a:r>
              <a:rPr lang="fi-FI" sz="2400" dirty="0" err="1"/>
              <a:t>the</a:t>
            </a:r>
            <a:r>
              <a:rPr lang="fi-FI" sz="2400" dirty="0"/>
              <a:t> </a:t>
            </a:r>
            <a:r>
              <a:rPr lang="fi-FI" sz="2400" dirty="0" err="1"/>
              <a:t>profitability</a:t>
            </a:r>
            <a:r>
              <a:rPr lang="fi-FI" sz="2400" dirty="0"/>
              <a:t> of different </a:t>
            </a:r>
            <a:r>
              <a:rPr lang="fi-FI" sz="2400" dirty="0" err="1"/>
              <a:t>measures</a:t>
            </a:r>
            <a:endParaRPr lang="fi-FI" sz="2400" dirty="0"/>
          </a:p>
          <a:p>
            <a:pPr marL="201168" lvl="1" indent="0">
              <a:buNone/>
            </a:pPr>
            <a:endParaRPr lang="en-US" sz="2400" dirty="0"/>
          </a:p>
          <a:p>
            <a:pPr lvl="1"/>
            <a:r>
              <a:rPr lang="en-US" sz="2400" dirty="0"/>
              <a:t>- who should be able to present and prepare plans for decision makers </a:t>
            </a:r>
          </a:p>
          <a:p>
            <a:pPr marL="201168" lvl="1" indent="0">
              <a:buNone/>
            </a:pPr>
            <a:endParaRPr lang="en-US" sz="2400" dirty="0"/>
          </a:p>
          <a:p>
            <a:pPr lvl="1"/>
            <a:r>
              <a:rPr lang="fi-FI" sz="2400" dirty="0"/>
              <a:t>- </a:t>
            </a:r>
            <a:r>
              <a:rPr lang="fi-FI" sz="2400" dirty="0" err="1"/>
              <a:t>who</a:t>
            </a:r>
            <a:r>
              <a:rPr lang="fi-FI" sz="2400" dirty="0"/>
              <a:t> </a:t>
            </a:r>
            <a:r>
              <a:rPr lang="fi-FI" sz="2400" dirty="0" err="1"/>
              <a:t>should</a:t>
            </a:r>
            <a:r>
              <a:rPr lang="fi-FI" sz="2400" dirty="0"/>
              <a:t> </a:t>
            </a:r>
            <a:r>
              <a:rPr lang="fi-FI" sz="2400" dirty="0" err="1"/>
              <a:t>be</a:t>
            </a:r>
            <a:r>
              <a:rPr lang="fi-FI" sz="2400" dirty="0"/>
              <a:t> </a:t>
            </a:r>
            <a:r>
              <a:rPr lang="fi-FI" sz="2400" dirty="0" err="1"/>
              <a:t>able</a:t>
            </a:r>
            <a:r>
              <a:rPr lang="fi-FI" sz="2400" dirty="0"/>
              <a:t> to </a:t>
            </a:r>
            <a:r>
              <a:rPr lang="fi-FI" sz="2400" dirty="0" err="1"/>
              <a:t>clarify</a:t>
            </a:r>
            <a:r>
              <a:rPr lang="fi-FI" sz="2400" dirty="0"/>
              <a:t> and </a:t>
            </a:r>
            <a:r>
              <a:rPr lang="fi-FI" sz="2400" dirty="0" err="1"/>
              <a:t>justify</a:t>
            </a:r>
            <a:r>
              <a:rPr lang="fi-FI" sz="2400" dirty="0"/>
              <a:t> </a:t>
            </a:r>
            <a:r>
              <a:rPr lang="fi-FI" sz="2400" dirty="0" err="1"/>
              <a:t>further</a:t>
            </a:r>
            <a:r>
              <a:rPr lang="fi-FI" sz="2400" dirty="0"/>
              <a:t> </a:t>
            </a:r>
            <a:r>
              <a:rPr lang="fi-FI" sz="2400" dirty="0" err="1"/>
              <a:t>questions</a:t>
            </a:r>
            <a:r>
              <a:rPr lang="fi-FI" sz="2400" dirty="0"/>
              <a:t> set </a:t>
            </a:r>
            <a:r>
              <a:rPr lang="fi-FI" sz="2400" dirty="0" err="1"/>
              <a:t>by</a:t>
            </a:r>
            <a:r>
              <a:rPr lang="fi-FI" sz="2400" dirty="0"/>
              <a:t> </a:t>
            </a:r>
            <a:r>
              <a:rPr lang="fi-FI" sz="2400" dirty="0" err="1"/>
              <a:t>decision</a:t>
            </a:r>
            <a:r>
              <a:rPr lang="fi-FI" sz="2400" dirty="0"/>
              <a:t> </a:t>
            </a:r>
            <a:r>
              <a:rPr lang="fi-FI" sz="2400" dirty="0" err="1"/>
              <a:t>makers</a:t>
            </a:r>
            <a:r>
              <a:rPr lang="fi-FI" sz="2400" dirty="0"/>
              <a:t> and </a:t>
            </a:r>
            <a:r>
              <a:rPr lang="fi-FI" sz="2400" dirty="0" err="1"/>
              <a:t>other</a:t>
            </a:r>
            <a:r>
              <a:rPr lang="fi-FI" sz="2400" dirty="0"/>
              <a:t> </a:t>
            </a:r>
            <a:r>
              <a:rPr lang="fi-FI" sz="2400" dirty="0" err="1"/>
              <a:t>stakeholders</a:t>
            </a:r>
            <a:r>
              <a:rPr lang="fi-FI" sz="2400" dirty="0"/>
              <a:t> </a:t>
            </a:r>
            <a:endParaRPr lang="en-US" sz="2400" dirty="0"/>
          </a:p>
          <a:p>
            <a:endParaRPr lang="en-US" dirty="0"/>
          </a:p>
        </p:txBody>
      </p:sp>
      <p:sp>
        <p:nvSpPr>
          <p:cNvPr id="4" name="Dian numeron paikkamerkki 3"/>
          <p:cNvSpPr>
            <a:spLocks noGrp="1"/>
          </p:cNvSpPr>
          <p:nvPr>
            <p:ph type="sldNum" sz="quarter" idx="5"/>
          </p:nvPr>
        </p:nvSpPr>
        <p:spPr/>
        <p:txBody>
          <a:bodyPr/>
          <a:lstStyle/>
          <a:p>
            <a:fld id="{FFD52319-670B-4255-807D-8FCF0F2657C4}" type="slidenum">
              <a:rPr lang="en-US" smtClean="0"/>
              <a:t>8</a:t>
            </a:fld>
            <a:endParaRPr lang="en-US"/>
          </a:p>
        </p:txBody>
      </p:sp>
    </p:spTree>
    <p:extLst>
      <p:ext uri="{BB962C8B-B14F-4D97-AF65-F5344CB8AC3E}">
        <p14:creationId xmlns:p14="http://schemas.microsoft.com/office/powerpoint/2010/main" val="127287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EA3EE-8103-4737-9BDC-17B54DC6E7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92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kern="1200" dirty="0">
                <a:solidFill>
                  <a:schemeClr val="tx1"/>
                </a:solidFill>
                <a:effectLst/>
                <a:latin typeface="+mn-lt"/>
                <a:ea typeface="+mn-ea"/>
                <a:cs typeface="+mn-cs"/>
              </a:rPr>
              <a:t>Both</a:t>
            </a:r>
            <a:r>
              <a:rPr lang="en-US" sz="1200" kern="1200" baseline="0" dirty="0">
                <a:solidFill>
                  <a:schemeClr val="tx1"/>
                </a:solidFill>
                <a:effectLst/>
                <a:latin typeface="+mn-lt"/>
                <a:ea typeface="+mn-ea"/>
                <a:cs typeface="+mn-cs"/>
              </a:rPr>
              <a:t> are u</a:t>
            </a:r>
            <a:r>
              <a:rPr lang="en-US" sz="1200" kern="1200" dirty="0">
                <a:solidFill>
                  <a:schemeClr val="tx1"/>
                </a:solidFill>
                <a:effectLst/>
                <a:latin typeface="+mn-lt"/>
                <a:ea typeface="+mn-ea"/>
                <a:cs typeface="+mn-cs"/>
              </a:rPr>
              <a:t>nderstandable</a:t>
            </a:r>
            <a:r>
              <a:rPr lang="lv-LV" sz="1200" kern="1200" dirty="0">
                <a:solidFill>
                  <a:schemeClr val="tx1"/>
                </a:solidFill>
                <a:effectLst/>
                <a:latin typeface="+mn-lt"/>
                <a:ea typeface="+mn-ea"/>
                <a:cs typeface="+mn-cs"/>
              </a:rPr>
              <a:t> and useful alternative financial calculation tools, which are easily available for building managers to study the profitability of different energy efficiency investments and other signified aspects</a:t>
            </a:r>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Excel based financial calculation tool combines the different kind of calculation methods making it possible to use for deeper analyse and for comparing different calculation methods.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Web-based and it include also Training material/ Guide for different calculation methods.</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10"/>
          </p:nvPr>
        </p:nvSpPr>
        <p:spPr/>
        <p:txBody>
          <a:bodyPr/>
          <a:lstStyle/>
          <a:p>
            <a:fld id="{FFD52319-670B-4255-807D-8FCF0F2657C4}" type="slidenum">
              <a:rPr lang="en-US" smtClean="0"/>
              <a:t>10</a:t>
            </a:fld>
            <a:endParaRPr lang="en-US"/>
          </a:p>
        </p:txBody>
      </p:sp>
    </p:spTree>
    <p:extLst>
      <p:ext uri="{BB962C8B-B14F-4D97-AF65-F5344CB8AC3E}">
        <p14:creationId xmlns:p14="http://schemas.microsoft.com/office/powerpoint/2010/main" val="38307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556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742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862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374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6667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4342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10128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61195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86289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5483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172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370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03973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1220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079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20768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401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5499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631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7620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13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2785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1041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626127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0678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7375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955367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01671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06739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35415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9220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7897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7277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94227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66861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640036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1771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83889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171201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9822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69773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564093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09009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6372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18171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442767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78626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2904277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77784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84434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09.09.2020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8897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6F9-33F4-4E4D-B9C7-0656C2F70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338276F-9598-422D-8052-DFAA2C60B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A13080F-7F2F-4C5F-AEBE-300D4D20706D}"/>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C0EB1792-1CA6-4126-A829-DF162A9741D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E24DBC-8AB9-4BD8-89FF-AFA4FB61EB8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49014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B148-7840-4EC4-9992-C72DB9577DD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CD9744B-B3ED-4846-9D27-9186F4965D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59DED39-69E7-49F2-9ED2-4B710A172377}"/>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21760668-4C26-44DC-B700-BF6AAB7FDD7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8A0B3DF-CBAF-4648-977F-032F456A251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16121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544C-E10C-4EA2-8BE4-3A18E5AA4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D650F71-0619-4A20-B859-C3F591CA5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DF2C0-31FB-4179-BE6B-5344A0A9566D}"/>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EA1F0F97-78C2-4EEA-BEC9-0300F6E08C1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B449305-8F66-470F-82B6-B1B0D6073D9E}"/>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028876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0E39-D5DE-4E5B-931D-A32D6C5DB50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AB19E82-849A-4900-93F9-7B5F6154A3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1DB2A45-04E5-4E4A-89C5-BED46AD03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7E6D840-7306-46D5-979B-58936E058916}"/>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6" name="Footer Placeholder 5">
            <a:extLst>
              <a:ext uri="{FF2B5EF4-FFF2-40B4-BE49-F238E27FC236}">
                <a16:creationId xmlns:a16="http://schemas.microsoft.com/office/drawing/2014/main" id="{5241BCE7-AC3B-4504-B5DE-6E77CB965C6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B74FF43-786E-4571-852B-42E07A7C17D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26206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09.09.2020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692041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E94-B363-4850-BF55-6365CEAFBA2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51351B9-00CB-4B7E-B85B-3E549058B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7E7E9C-6E71-4351-B07D-C403EDEAA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3DE4BC4-51F0-4172-ABCE-D1C715099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DDF1B9-BC42-4A11-B645-97323511E2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93029C6-A7E5-42EC-AC8E-063E7E2868C3}"/>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8" name="Footer Placeholder 7">
            <a:extLst>
              <a:ext uri="{FF2B5EF4-FFF2-40B4-BE49-F238E27FC236}">
                <a16:creationId xmlns:a16="http://schemas.microsoft.com/office/drawing/2014/main" id="{8BEA9ECA-DA5D-446D-954D-B5914E44F4D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1684530-8D35-4A62-8929-10B5C4F93DB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1367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9D63-8EE1-4DBD-A50F-AB50A23600D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3811D76-270A-4E70-B88E-6A08150FBC54}"/>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4" name="Footer Placeholder 3">
            <a:extLst>
              <a:ext uri="{FF2B5EF4-FFF2-40B4-BE49-F238E27FC236}">
                <a16:creationId xmlns:a16="http://schemas.microsoft.com/office/drawing/2014/main" id="{EB16D5CC-06E0-4DF2-A999-4D79599F4A8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11409F0-7F1D-454F-A69F-A1581E9F53BF}"/>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223558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66BE0-0A5D-4C6F-B13E-79AB9217FD9E}"/>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3" name="Footer Placeholder 2">
            <a:extLst>
              <a:ext uri="{FF2B5EF4-FFF2-40B4-BE49-F238E27FC236}">
                <a16:creationId xmlns:a16="http://schemas.microsoft.com/office/drawing/2014/main" id="{35D3E914-69CC-4594-ABA9-6FBF09FB1AD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D22D1AF-0321-4152-BDDF-1CB0315198C7}"/>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3102749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E17E-1744-4EC2-8C75-88DAF61A7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E20059C-0E93-4DF3-A2F1-972EED2B6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79D3B7F9-AFD7-40DA-AE53-80FBE0FC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2A05A0-261D-4A40-97C1-5673411BD5B5}"/>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6" name="Footer Placeholder 5">
            <a:extLst>
              <a:ext uri="{FF2B5EF4-FFF2-40B4-BE49-F238E27FC236}">
                <a16:creationId xmlns:a16="http://schemas.microsoft.com/office/drawing/2014/main" id="{2E35164D-5561-43F5-9AB4-ED5F25E4697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42C5D0C-CC73-475F-BE3E-16874B18F2A6}"/>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63383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BC87-E2BD-44D8-84AA-81DEE1B90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EF85F48-2D70-4467-A072-F4FDC5E86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FFC6EF5-13EE-453A-9936-2DDB8CF7C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87B09-87BF-4E9C-8AEF-369B4B94D75D}"/>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6" name="Footer Placeholder 5">
            <a:extLst>
              <a:ext uri="{FF2B5EF4-FFF2-40B4-BE49-F238E27FC236}">
                <a16:creationId xmlns:a16="http://schemas.microsoft.com/office/drawing/2014/main" id="{6D039D51-1509-4959-A06D-FCD45BA70EB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E08FFCA-37FE-4030-8E9C-8755C232721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74394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8210-F5B0-4D3A-905A-6F2980B68C0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EBDDF36-9EA6-4758-826F-75E1DBCC2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35B5C3-487C-4707-B5FE-926B74A40716}"/>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B1687924-0331-41F8-8DB0-0A981AC3D55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A39CEF8-27F2-4FDF-B7D2-37DC34D5E30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61451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77B8C-C8EF-4176-B212-F741A27929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A998FD6-483C-4A1A-B32E-166AA700F9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C47EC76-EF80-4E5E-B050-C9CAA19570B0}"/>
              </a:ext>
            </a:extLst>
          </p:cNvPr>
          <p:cNvSpPr>
            <a:spLocks noGrp="1"/>
          </p:cNvSpPr>
          <p:nvPr>
            <p:ph type="dt" sz="half" idx="10"/>
          </p:nvPr>
        </p:nvSpPr>
        <p:spPr/>
        <p:txBody>
          <a:body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07C8CF84-E93B-48C7-8185-7DCE9A8D056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33EA5B-8F13-455D-870D-3392DB723C44}"/>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1675115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14F7-415C-4130-A288-EE5DEF1EE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DADD7BC-DDCC-4196-A5AA-D6CB26E1B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73F937B-61AA-42C4-9AFF-33E60B7C1BC4}"/>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E4620A5A-1AD7-4422-AD7E-69ED264DCE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8E0D30-DA00-4BFF-A2C6-F28E3F9CAC4C}"/>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172180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E6E3-2072-44A7-952B-AE6749E2F30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93E3A44-1F67-4643-B5DF-EE8A773B3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212B96C-3FD3-4C3A-B41F-ECD687A534A7}"/>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A262D0FB-0B25-488B-AFDD-440177B0399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2F80EFA-EB02-46C8-B126-ED5D5C2D557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61491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261-62EB-47D6-87FB-4545FE58C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F241F11-4D15-43FC-B7F2-C8BC45153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10B30E-B743-40B4-9DFB-C2800C11BD15}"/>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B367967B-4CB4-44C2-9277-9343315F6B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C2CF35C-5433-45AC-9788-E3A227D9FAF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9003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09.09.2020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4543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3319-C022-43CD-975A-018B2C845A8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112D8B4-0CDC-4F9F-A4E7-C03973148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C359865-7725-4648-8BB5-2D890D4E15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F4B4072-4AB5-4CE8-A74C-1A41B5148351}"/>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6" name="Footer Placeholder 5">
            <a:extLst>
              <a:ext uri="{FF2B5EF4-FFF2-40B4-BE49-F238E27FC236}">
                <a16:creationId xmlns:a16="http://schemas.microsoft.com/office/drawing/2014/main" id="{F989C681-C318-4FB4-9EC3-84D23C26E26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3720293-E10D-4116-948B-95E15C94A93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284918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73BE-9BD4-43E4-BC23-DE391E81B2DC}"/>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4EE4774-7F93-4632-806D-BF1A15145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1DA8E-436E-4C5C-826C-57AF247407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8F7D9FE-8A85-4893-89C6-B9CEDD76F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7AF9B4-D6D0-4591-A187-0380C8D120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37413AB-C84D-49A6-9E23-390D96B7CCF9}"/>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8" name="Footer Placeholder 7">
            <a:extLst>
              <a:ext uri="{FF2B5EF4-FFF2-40B4-BE49-F238E27FC236}">
                <a16:creationId xmlns:a16="http://schemas.microsoft.com/office/drawing/2014/main" id="{A9538181-9F64-40FE-90A3-FE850301C424}"/>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E98A1D4-799C-4FB9-9836-2AD5AA095F8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10298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1F2F-BE9E-426E-A94D-E58DB9F395B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C83D9A8-D64A-44E2-8681-B2D77D3C2C0A}"/>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4" name="Footer Placeholder 3">
            <a:extLst>
              <a:ext uri="{FF2B5EF4-FFF2-40B4-BE49-F238E27FC236}">
                <a16:creationId xmlns:a16="http://schemas.microsoft.com/office/drawing/2014/main" id="{3F000B19-480B-40A6-AFE5-0852BC71F149}"/>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4AD5AAB-A30A-45EE-BA27-6B679B2736A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01925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B9C1-C8FA-40CE-9BFF-A4CDD4F6A155}"/>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3" name="Footer Placeholder 2">
            <a:extLst>
              <a:ext uri="{FF2B5EF4-FFF2-40B4-BE49-F238E27FC236}">
                <a16:creationId xmlns:a16="http://schemas.microsoft.com/office/drawing/2014/main" id="{297D2884-838F-427B-A5E9-119F30C5C18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C399B24-BB34-47D2-8427-30089272385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2252560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D715-AA26-4AFC-AC37-91F3F0EE1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CFE515B-947A-4D7D-84D9-E74F82F5C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6607BD6-442E-402B-964F-EF0F8A455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0A370-0D99-494B-B26F-29C6D6902216}"/>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6" name="Footer Placeholder 5">
            <a:extLst>
              <a:ext uri="{FF2B5EF4-FFF2-40B4-BE49-F238E27FC236}">
                <a16:creationId xmlns:a16="http://schemas.microsoft.com/office/drawing/2014/main" id="{48C9743A-3001-4401-92DD-D22E4FE934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7D02B90-710F-4367-A84E-BEA9935F93D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587593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44F7-B156-4B6A-B86C-FA5EAAA74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867B6B2-362D-4445-B4B4-DABA2A915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1B9171E-C060-4BEA-9B11-88DA2E0F4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7DE68-18B8-4179-9A49-5119B7A7D86A}"/>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6" name="Footer Placeholder 5">
            <a:extLst>
              <a:ext uri="{FF2B5EF4-FFF2-40B4-BE49-F238E27FC236}">
                <a16:creationId xmlns:a16="http://schemas.microsoft.com/office/drawing/2014/main" id="{B8A32C83-0AC8-4FBD-8FA1-6B4C200691B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73DF13A-728C-4AF0-B070-188279E48D5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487310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2264-253C-40C5-9136-5E5630DC542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2B3F8EC-C33D-4663-83B4-6384C2C885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9340EE9-FE25-431E-85AD-8CF84CA07B10}"/>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84705702-E59B-43F6-A99A-46F7C2B944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88E69F0-7489-47D2-80EE-B476BC45C071}"/>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603151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90BFC-97E0-4E2C-A9FE-692B8FFA70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476F748-E716-4A07-B510-474335924C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45EF17D-4099-4621-831A-9ECE0FCB91A4}"/>
              </a:ext>
            </a:extLst>
          </p:cNvPr>
          <p:cNvSpPr>
            <a:spLocks noGrp="1"/>
          </p:cNvSpPr>
          <p:nvPr>
            <p:ph type="dt" sz="half" idx="10"/>
          </p:nvPr>
        </p:nvSpPr>
        <p:spPr/>
        <p:txBody>
          <a:body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A58D2CBA-C4D7-4029-B163-5A004CD771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391E948-A771-4F17-BD3C-97BC1AC35896}"/>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863455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B410-AF88-43F6-A165-31B56AC93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AD91D79-B864-4295-A25B-813B114A6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BB31853-B1D2-4473-805A-A178C11ED381}"/>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4B20D80B-C8E2-4FA1-BFDF-F38557716FA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4CA0832-82C7-48A5-85FD-BF05D49CC4C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883079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1E13-CD4C-45D8-8245-106C97618AA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2817742-FF44-4228-9119-692A9AAA84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910B584-9651-46C6-AD2D-9DA8DCF5A088}"/>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3F36F89F-6911-4291-A1B7-11B0F02D3D7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43DDBAD-84AB-4AAE-8AE9-51AE6D3FEBE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61611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8785092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F739-F63E-49E5-B4B0-656B215F3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1517A2FA-8514-4BA5-A3E6-F3546E16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45CC9A-0C37-4885-8D76-46EAF5B87B38}"/>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EA84874F-81D1-46FC-A9D5-C571F4C7238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F109B69-2799-4D58-9A87-67FA6A301F8A}"/>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69696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5E9B-B10C-44D9-A8D1-DB9EECAC580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38F8752-118E-431F-8F01-933760A0EE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4CA0E16-F253-4A8F-9EF1-2A529C9A82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EC142E9A-483B-43AC-873D-1B51BD45CBC3}"/>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6" name="Footer Placeholder 5">
            <a:extLst>
              <a:ext uri="{FF2B5EF4-FFF2-40B4-BE49-F238E27FC236}">
                <a16:creationId xmlns:a16="http://schemas.microsoft.com/office/drawing/2014/main" id="{04DA6C61-016C-43D5-9D92-97928F306D7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1077FBB-CC6B-497C-B919-19301812B96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156810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E5EA-4DC1-4041-AF87-B93148F98EC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C72073-94E9-422C-8A6B-621C225CE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F27E25-D14C-452F-BD86-BF5AD3CC8C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BC4850-F030-4CA6-A14D-B51B6C4EE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58F4DE-75C0-46E6-AA11-FCCE7EC53A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584AE89-709C-4816-99AB-B9013C755F1F}"/>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8" name="Footer Placeholder 7">
            <a:extLst>
              <a:ext uri="{FF2B5EF4-FFF2-40B4-BE49-F238E27FC236}">
                <a16:creationId xmlns:a16="http://schemas.microsoft.com/office/drawing/2014/main" id="{82149EF3-F070-43FA-BFD8-B5D0C371D17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33A140C-D203-4FF5-9F0E-B1D92EFC9C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973915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B607-99F5-41C1-AC9C-402D876728C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9426743-527A-4C2B-872E-47A3AD2BAC3F}"/>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4" name="Footer Placeholder 3">
            <a:extLst>
              <a:ext uri="{FF2B5EF4-FFF2-40B4-BE49-F238E27FC236}">
                <a16:creationId xmlns:a16="http://schemas.microsoft.com/office/drawing/2014/main" id="{65EBB31A-C805-4E32-BE41-34670C2E8F6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72BFC12-E19C-4113-8490-CD4B0B28A0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85868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90216-ADCA-4F80-B8E8-66E62543DBB2}"/>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3" name="Footer Placeholder 2">
            <a:extLst>
              <a:ext uri="{FF2B5EF4-FFF2-40B4-BE49-F238E27FC236}">
                <a16:creationId xmlns:a16="http://schemas.microsoft.com/office/drawing/2014/main" id="{FBE78071-DC72-4EB4-8733-B728F61418A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3D5480C-9FEA-48F5-A163-FE098425B219}"/>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11365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DDD-C965-4838-9671-A4BD95A92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7F1CD93-DA53-4947-9022-514C828FE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D8A237-F162-4053-83FF-3691CD870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E8BDD5-D706-4004-951C-881FC2A6AA97}"/>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6" name="Footer Placeholder 5">
            <a:extLst>
              <a:ext uri="{FF2B5EF4-FFF2-40B4-BE49-F238E27FC236}">
                <a16:creationId xmlns:a16="http://schemas.microsoft.com/office/drawing/2014/main" id="{4DCC8453-6A11-4443-917D-D3751CE21CA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A28935F-AD97-417F-9F62-6E1E8109AD6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74728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655E-35DD-4FBA-AD41-5D0044EBC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45F8DD35-06AB-4640-AA3A-E23071D18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F665153-EB51-4F81-9931-078DED3A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02D4F-C241-4AC6-A957-E90BAAB8DC16}"/>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6" name="Footer Placeholder 5">
            <a:extLst>
              <a:ext uri="{FF2B5EF4-FFF2-40B4-BE49-F238E27FC236}">
                <a16:creationId xmlns:a16="http://schemas.microsoft.com/office/drawing/2014/main" id="{FEEB5BC0-2261-4422-8ACC-1453FA3B3EC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B35605-5DF0-44B5-BB67-EDB12493C6E8}"/>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4018884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4378-88E4-43BC-8725-B17D7EEE855D}"/>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350ADE1-05F0-4460-AC54-149F2781DC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D2C1038-111C-4B84-B6CF-C90566431946}"/>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400ACCA1-90BA-40A8-B657-9B140C2525C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5B761ED-91AC-4B4F-A5A2-90AE46EBAC9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380430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07CE0-BE11-4A0D-9839-6E88560B1F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1D8DAC5-547E-4C74-90A1-CA96EDA0DA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F530DD8-6C1D-4938-9DF0-938C4B6D2A1E}"/>
              </a:ext>
            </a:extLst>
          </p:cNvPr>
          <p:cNvSpPr>
            <a:spLocks noGrp="1"/>
          </p:cNvSpPr>
          <p:nvPr>
            <p:ph type="dt" sz="half" idx="10"/>
          </p:nvPr>
        </p:nvSpPr>
        <p:spPr/>
        <p:txBody>
          <a:body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EBABBDC4-C9C0-49B1-BDD4-72073BBBFBF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D14A1F0-3AF3-495D-99F4-E28DD62F3A20}"/>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673735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C993-9FF0-41FD-A592-43FFAEEAB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49BB76A1-B5B5-4580-A8D5-2D2CBF6AF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A8955F-EFAB-412A-B679-80910A84511E}"/>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08584E81-F68D-490C-999F-81574AA714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8E6366-CDF0-44C6-A6A2-B103C254587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9517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09.09.2020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259131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ED03-6253-4620-9D03-E7E2793FC63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6E2F57D-09D3-485B-9510-0C104FE2D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EDF1400-C814-4744-BC2F-8EEA4B9C7594}"/>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8B7C4C59-2EC4-46BF-91DD-A13E95FE90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DAF18B-C900-4D45-B376-56726A032C3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8763439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C3AD-144D-4400-8F9E-45B6F54162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6A00C33-B6D8-4F14-9302-1F352F0DC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9A1F6E-B5E5-42E5-B9B0-C13061072C86}"/>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C5E4F4D5-24EE-48B1-8D6A-F6FB80E00B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230E77-1C3A-40AC-BDAC-91F7E6B6A0B5}"/>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641575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C2C4-4DFB-4A23-8F81-D61A94EF4E9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E56CE01-009A-4DA0-B71E-6E2D797AE7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959DECA-4154-42E7-B22D-CE415807F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9EDCB53-E43C-43A6-9CF3-458BF78888F1}"/>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6" name="Footer Placeholder 5">
            <a:extLst>
              <a:ext uri="{FF2B5EF4-FFF2-40B4-BE49-F238E27FC236}">
                <a16:creationId xmlns:a16="http://schemas.microsoft.com/office/drawing/2014/main" id="{E61113BC-3C5C-441F-8544-B37736B5FD5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5EDA37-B9E9-4322-9CDF-4D98CF08A812}"/>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91683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4A5-B906-4843-A3CC-3F4BFEB0DA9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31BCEC1-B303-45C8-AADE-46ABA08F2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B53BC1-8780-4D77-B3EE-D48D9F2B73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466FD34-52A6-4622-B65C-2767A417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5FD75E-5ECD-4E2D-95F3-CC2614E52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174D552-27EF-4B33-B51B-C9A337833463}"/>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8" name="Footer Placeholder 7">
            <a:extLst>
              <a:ext uri="{FF2B5EF4-FFF2-40B4-BE49-F238E27FC236}">
                <a16:creationId xmlns:a16="http://schemas.microsoft.com/office/drawing/2014/main" id="{3EC21BB8-7255-43DC-843E-2ED3767408B8}"/>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3BE45494-A143-44A1-903D-5F185D53345B}"/>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20983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6AC8-03F2-4D68-97CB-FBD55A1964C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5CB9B72-081D-4107-90D6-84CCE3FBA403}"/>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4" name="Footer Placeholder 3">
            <a:extLst>
              <a:ext uri="{FF2B5EF4-FFF2-40B4-BE49-F238E27FC236}">
                <a16:creationId xmlns:a16="http://schemas.microsoft.com/office/drawing/2014/main" id="{416673EC-1565-4449-8612-E57E4D8EDFF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C053D9E-C8B1-4FCF-94DA-BF1F1B76F679}"/>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29920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0ACA1-7911-46D8-8E99-01F2253D8F83}"/>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3" name="Footer Placeholder 2">
            <a:extLst>
              <a:ext uri="{FF2B5EF4-FFF2-40B4-BE49-F238E27FC236}">
                <a16:creationId xmlns:a16="http://schemas.microsoft.com/office/drawing/2014/main" id="{CB2A7C57-EBFF-4BD7-A832-6842E16BBDA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9FF140F-A3E6-411E-A8F6-7EFD47184C1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517326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03AD-536A-4F62-AFA6-B682C6A46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FC2C4F1-8C34-4BB3-92AE-AC4F3F7C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B29377C7-A1BE-4E2C-82AF-AF2FF7D4B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A9C7C-39D0-411F-8D8A-84C518BAD34B}"/>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6" name="Footer Placeholder 5">
            <a:extLst>
              <a:ext uri="{FF2B5EF4-FFF2-40B4-BE49-F238E27FC236}">
                <a16:creationId xmlns:a16="http://schemas.microsoft.com/office/drawing/2014/main" id="{6E513641-6137-436D-8ACB-DED29EBADF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A4724F8-33E3-4A75-BF88-25484CBCD8D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30348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4C9F-5ACA-471E-85CD-E2950EAB4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583AEB4-DB15-40E8-9DCB-DF526400C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C0193F1-B7D7-4FAE-BF01-FDC7B867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2926C-0049-4E08-BB90-E120895EC248}"/>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6" name="Footer Placeholder 5">
            <a:extLst>
              <a:ext uri="{FF2B5EF4-FFF2-40B4-BE49-F238E27FC236}">
                <a16:creationId xmlns:a16="http://schemas.microsoft.com/office/drawing/2014/main" id="{4EFB0A5D-079E-4ABD-B337-97CCB8BA415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8DDAE2D-EA03-4CBA-B4C9-0E705A76683E}"/>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4124949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DFC1-5A48-4B2B-A780-A902D0257E1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C9A3E71-09D6-4E9C-826C-C9F12E8B4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93B89DD-74A8-40BE-82D1-21C8C06B898B}"/>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38448AA2-981C-495F-A087-B993D91AB2C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F652A1A-3F9A-4ABD-9F99-CACC67B4488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781044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FED50-A60B-4E98-880E-BBC51768CB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B67BE28-FEBD-4C5A-8C47-5B95D7662A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45BBDFA-C241-4D41-9DC5-8342C5F24196}"/>
              </a:ext>
            </a:extLst>
          </p:cNvPr>
          <p:cNvSpPr>
            <a:spLocks noGrp="1"/>
          </p:cNvSpPr>
          <p:nvPr>
            <p:ph type="dt" sz="half" idx="10"/>
          </p:nvPr>
        </p:nvSpPr>
        <p:spPr/>
        <p:txBody>
          <a:body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6E76D802-202D-4926-99C3-3C31564F30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E659321-FE13-401B-9223-17A418FB6337}"/>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06566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66677" y="178229"/>
            <a:ext cx="3925323" cy="1059119"/>
          </a:xfrm>
          <a:prstGeom prst="rect">
            <a:avLst/>
          </a:prstGeom>
        </p:spPr>
      </p:pic>
    </p:spTree>
    <p:extLst>
      <p:ext uri="{BB962C8B-B14F-4D97-AF65-F5344CB8AC3E}">
        <p14:creationId xmlns:p14="http://schemas.microsoft.com/office/powerpoint/2010/main" val="5743475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96739" y="130671"/>
            <a:ext cx="4661912" cy="1257863"/>
          </a:xfrm>
          <a:prstGeom prst="rect">
            <a:avLst/>
          </a:prstGeom>
        </p:spPr>
      </p:pic>
    </p:spTree>
    <p:extLst>
      <p:ext uri="{BB962C8B-B14F-4D97-AF65-F5344CB8AC3E}">
        <p14:creationId xmlns:p14="http://schemas.microsoft.com/office/powerpoint/2010/main" val="244731249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5865829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56442082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09.09.2020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0" name="Picture 9">
            <a:extLst>
              <a:ext uri="{FF2B5EF4-FFF2-40B4-BE49-F238E27FC236}">
                <a16:creationId xmlns:a16="http://schemas.microsoft.com/office/drawing/2014/main" id="{9BFA7474-B1E0-4E2C-84A5-1AACFEF1D1B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34475" y="121932"/>
            <a:ext cx="3057525" cy="824973"/>
          </a:xfrm>
          <a:prstGeom prst="rect">
            <a:avLst/>
          </a:prstGeom>
        </p:spPr>
      </p:pic>
    </p:spTree>
    <p:extLst>
      <p:ext uri="{BB962C8B-B14F-4D97-AF65-F5344CB8AC3E}">
        <p14:creationId xmlns:p14="http://schemas.microsoft.com/office/powerpoint/2010/main" val="30916389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B6E08-61E0-47DC-8C22-05F2F3FFE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2DC4E11-2E90-481C-8157-9F38BAF99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D20287-FEAF-4044-9322-B4DDA9547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54110-B569-452E-8A85-7882D56B37A7}" type="datetimeFigureOut">
              <a:rPr lang="lv-LV" smtClean="0"/>
              <a:t>09.09.2020</a:t>
            </a:fld>
            <a:endParaRPr lang="lv-LV"/>
          </a:p>
        </p:txBody>
      </p:sp>
      <p:sp>
        <p:nvSpPr>
          <p:cNvPr id="5" name="Footer Placeholder 4">
            <a:extLst>
              <a:ext uri="{FF2B5EF4-FFF2-40B4-BE49-F238E27FC236}">
                <a16:creationId xmlns:a16="http://schemas.microsoft.com/office/drawing/2014/main" id="{233B1941-C5B1-4A03-8A3A-ED5C74C32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7628A93-06D7-4E36-B039-D341E4AD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15E3A-76C8-4EB8-ABE1-059F23EAFE5B}" type="slidenum">
              <a:rPr lang="lv-LV" smtClean="0"/>
              <a:t>‹#›</a:t>
            </a:fld>
            <a:endParaRPr lang="lv-LV"/>
          </a:p>
        </p:txBody>
      </p:sp>
    </p:spTree>
    <p:extLst>
      <p:ext uri="{BB962C8B-B14F-4D97-AF65-F5344CB8AC3E}">
        <p14:creationId xmlns:p14="http://schemas.microsoft.com/office/powerpoint/2010/main" val="370924133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C49F-5B01-487A-A008-013562F37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7AD53AE-D654-43CF-84B5-1DB4A4EC3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3AD72CE-4AD0-4983-9682-FFC9EFAD5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E4C94-8B7B-45BA-A06B-B15A3B0199A1}" type="datetimeFigureOut">
              <a:rPr lang="lv-LV" smtClean="0"/>
              <a:t>09.09.2020</a:t>
            </a:fld>
            <a:endParaRPr lang="lv-LV"/>
          </a:p>
        </p:txBody>
      </p:sp>
      <p:sp>
        <p:nvSpPr>
          <p:cNvPr id="5" name="Footer Placeholder 4">
            <a:extLst>
              <a:ext uri="{FF2B5EF4-FFF2-40B4-BE49-F238E27FC236}">
                <a16:creationId xmlns:a16="http://schemas.microsoft.com/office/drawing/2014/main" id="{9B7B16DD-F51B-413D-BD6A-A03663B3C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BBC2343-0B19-44C5-8C6A-3C15B1576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64B8-F1C7-4620-B23A-5BAA1BF681F3}" type="slidenum">
              <a:rPr lang="lv-LV" smtClean="0"/>
              <a:t>‹#›</a:t>
            </a:fld>
            <a:endParaRPr lang="lv-LV"/>
          </a:p>
        </p:txBody>
      </p:sp>
    </p:spTree>
    <p:extLst>
      <p:ext uri="{BB962C8B-B14F-4D97-AF65-F5344CB8AC3E}">
        <p14:creationId xmlns:p14="http://schemas.microsoft.com/office/powerpoint/2010/main" val="180667419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106E4-BADE-43D2-822A-DE4F2F891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7FDD96-18AE-433D-A7FF-51A5F08C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39CA3BD-B590-4123-9479-C4797B877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AFA9-4AFB-4421-B5B7-3EF71FABA1AD}" type="datetimeFigureOut">
              <a:rPr lang="lv-LV" smtClean="0"/>
              <a:t>09.09.2020</a:t>
            </a:fld>
            <a:endParaRPr lang="lv-LV"/>
          </a:p>
        </p:txBody>
      </p:sp>
      <p:sp>
        <p:nvSpPr>
          <p:cNvPr id="5" name="Footer Placeholder 4">
            <a:extLst>
              <a:ext uri="{FF2B5EF4-FFF2-40B4-BE49-F238E27FC236}">
                <a16:creationId xmlns:a16="http://schemas.microsoft.com/office/drawing/2014/main" id="{8DD589FE-561F-4AC4-9027-7F0F2BC87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902E332-BEE6-42EE-AFA6-E5632EE36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7DE7B-1178-4D98-9FF9-DBF78739D060}" type="slidenum">
              <a:rPr lang="lv-LV" smtClean="0"/>
              <a:t>‹#›</a:t>
            </a:fld>
            <a:endParaRPr lang="lv-LV"/>
          </a:p>
        </p:txBody>
      </p:sp>
    </p:spTree>
    <p:extLst>
      <p:ext uri="{BB962C8B-B14F-4D97-AF65-F5344CB8AC3E}">
        <p14:creationId xmlns:p14="http://schemas.microsoft.com/office/powerpoint/2010/main" val="420877420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910D1-8A8C-4E17-B58C-9F39644DF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23C74AF-06EE-4C54-8D59-DE1B01EE1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A99E648-9855-4C44-96E7-A43CC8C2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3AC4D-9FE6-4FD3-AE43-65826DA6619D}" type="datetimeFigureOut">
              <a:rPr lang="lv-LV" smtClean="0"/>
              <a:t>09.09.2020</a:t>
            </a:fld>
            <a:endParaRPr lang="lv-LV"/>
          </a:p>
        </p:txBody>
      </p:sp>
      <p:sp>
        <p:nvSpPr>
          <p:cNvPr id="5" name="Footer Placeholder 4">
            <a:extLst>
              <a:ext uri="{FF2B5EF4-FFF2-40B4-BE49-F238E27FC236}">
                <a16:creationId xmlns:a16="http://schemas.microsoft.com/office/drawing/2014/main" id="{BC6E3B2F-5CF4-4206-820D-B4DA53B9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57AB8B8-A105-4B43-A848-C6344BE7B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AA974-02C3-4265-8074-C2A66A90B2A4}" type="slidenum">
              <a:rPr lang="lv-LV" smtClean="0"/>
              <a:t>‹#›</a:t>
            </a:fld>
            <a:endParaRPr lang="lv-LV"/>
          </a:p>
        </p:txBody>
      </p:sp>
    </p:spTree>
    <p:extLst>
      <p:ext uri="{BB962C8B-B14F-4D97-AF65-F5344CB8AC3E}">
        <p14:creationId xmlns:p14="http://schemas.microsoft.com/office/powerpoint/2010/main" val="10078359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fi/palapeli-yhteisty%C3%B6-yhdess%C3%A4-yhteys-102042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ervice.projectplace.com/#project/1431491357/documents/660268013/70599357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fi/pakolaiset-taloudelliset-pakolaiset-1020274/" TargetMode="External"/><Relationship Id="rId3" Type="http://schemas.openxmlformats.org/officeDocument/2006/relationships/hyperlink" Target="https://service.projectplace.com/#project/1431491357/documents/660268013/905477044" TargetMode="External"/><Relationship Id="rId7"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Financial%20calculation%20tool.xls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ergi.jahopp.com/energy.html" TargetMode="External"/><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s://energi.jahopp.com/energ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hyperlink" Target="http://www.effect4buildings.s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energi.jahopp.com/energy.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C5o6U7zOeb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9.jp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hyperlink" Target="https://pixabay.com/fi/luonto-syksy-puut-j%C3%A4rvi-63531/" TargetMode="External"/><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group-discussion-human-personal-196259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1031972" y="1644877"/>
            <a:ext cx="10648951" cy="1642050"/>
          </a:xfrm>
        </p:spPr>
        <p:txBody>
          <a:bodyPr>
            <a:normAutofit fontScale="90000"/>
          </a:bodyPr>
          <a:lstStyle/>
          <a:p>
            <a:pPr algn="ctr"/>
            <a:r>
              <a:rPr lang="fi-FI" sz="6600" b="1" dirty="0">
                <a:latin typeface="+mn-lt"/>
              </a:rPr>
              <a:t>FINANCIAL CALCULATION</a:t>
            </a:r>
            <a:br>
              <a:rPr lang="fi-FI" sz="6600" b="1" dirty="0">
                <a:latin typeface="+mn-lt"/>
              </a:rPr>
            </a:br>
            <a:r>
              <a:rPr lang="fi-FI" sz="6600" b="1" dirty="0">
                <a:latin typeface="+mn-lt"/>
              </a:rPr>
              <a:t>TRAINING MATERIAL</a:t>
            </a:r>
            <a:endParaRPr lang="lv-LV" sz="6600" b="1" dirty="0">
              <a:latin typeface="+mn-lt"/>
            </a:endParaRP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410581" y="4280396"/>
            <a:ext cx="10196600" cy="1819274"/>
          </a:xfrm>
        </p:spPr>
        <p:txBody>
          <a:bodyPr>
            <a:noAutofit/>
          </a:bodyPr>
          <a:lstStyle/>
          <a:p>
            <a:r>
              <a:rPr lang="lv-LV" sz="2800" cap="none" dirty="0">
                <a:solidFill>
                  <a:schemeClr val="tx1"/>
                </a:solidFill>
                <a:latin typeface="+mn-lt"/>
              </a:rPr>
              <a:t>Name, Organisation</a:t>
            </a:r>
          </a:p>
          <a:p>
            <a:r>
              <a:rPr lang="lv-LV" sz="2800" cap="none" dirty="0" err="1">
                <a:solidFill>
                  <a:schemeClr val="tx1"/>
                </a:solidFill>
                <a:latin typeface="+mn-lt"/>
              </a:rPr>
              <a:t>Event</a:t>
            </a:r>
            <a:r>
              <a:rPr lang="lv-LV" sz="2800" cap="none" dirty="0">
                <a:solidFill>
                  <a:schemeClr val="tx1"/>
                </a:solidFill>
                <a:latin typeface="+mn-lt"/>
              </a:rPr>
              <a:t> </a:t>
            </a:r>
          </a:p>
          <a:p>
            <a:r>
              <a:rPr lang="lv-LV" sz="2800" cap="none" dirty="0" err="1">
                <a:solidFill>
                  <a:schemeClr val="tx1"/>
                </a:solidFill>
                <a:latin typeface="+mn-lt"/>
              </a:rPr>
              <a:t>Location</a:t>
            </a:r>
            <a:r>
              <a:rPr lang="lv-LV" sz="2800" cap="none" dirty="0">
                <a:solidFill>
                  <a:schemeClr val="tx1"/>
                </a:solidFill>
                <a:latin typeface="+mn-lt"/>
              </a:rPr>
              <a:t>, </a:t>
            </a:r>
            <a:r>
              <a:rPr lang="lv-LV" sz="2800" cap="none" dirty="0" err="1">
                <a:solidFill>
                  <a:schemeClr val="tx1"/>
                </a:solidFill>
                <a:latin typeface="+mn-lt"/>
              </a:rPr>
              <a:t>Date</a:t>
            </a:r>
            <a:endParaRPr lang="lv-LV" sz="2800"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5438055" y="308637"/>
            <a:ext cx="4301563"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3" y="168147"/>
            <a:ext cx="4134662" cy="1116359"/>
          </a:xfrm>
          <a:prstGeom prst="rect">
            <a:avLst/>
          </a:prstGeom>
        </p:spPr>
      </p:pic>
      <p:sp>
        <p:nvSpPr>
          <p:cNvPr id="16" name="Flowchart: Process 15">
            <a:extLst>
              <a:ext uri="{FF2B5EF4-FFF2-40B4-BE49-F238E27FC236}">
                <a16:creationId xmlns:a16="http://schemas.microsoft.com/office/drawing/2014/main" id="{3F04701E-9AA8-423E-8614-F7E4B689E530}"/>
              </a:ext>
            </a:extLst>
          </p:cNvPr>
          <p:cNvSpPr/>
          <p:nvPr/>
        </p:nvSpPr>
        <p:spPr>
          <a:xfrm>
            <a:off x="9465625" y="456356"/>
            <a:ext cx="1834111" cy="539940"/>
          </a:xfrm>
          <a:prstGeom prst="flowChartProcess">
            <a:avLst/>
          </a:prstGeom>
          <a:noFill/>
          <a:ln>
            <a:noFill/>
            <a:prstDash val="dash"/>
          </a:ln>
        </p:spPr>
        <p:style>
          <a:lnRef idx="0">
            <a:scrgbClr r="0" g="0" b="0"/>
          </a:lnRef>
          <a:fillRef idx="0">
            <a:scrgbClr r="0" g="0" b="0"/>
          </a:fillRef>
          <a:effectRef idx="0">
            <a:scrgbClr r="0" g="0" b="0"/>
          </a:effectRef>
          <a:fontRef idx="minor">
            <a:schemeClr val="dk1"/>
          </a:fontRef>
        </p:style>
        <p:txBody>
          <a:bodyPr rtlCol="0" anchor="ctr"/>
          <a:lstStyle/>
          <a:p>
            <a:pPr algn="ctr"/>
            <a:endParaRPr lang="lv-LV" sz="900" dirty="0"/>
          </a:p>
        </p:txBody>
      </p:sp>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3"/>
          <a:stretch>
            <a:fillRect/>
          </a:stretch>
        </p:blipFill>
        <p:spPr>
          <a:xfrm>
            <a:off x="4504014" y="308637"/>
            <a:ext cx="739114" cy="739114"/>
          </a:xfrm>
          <a:prstGeom prst="rect">
            <a:avLst/>
          </a:prstGeom>
        </p:spPr>
      </p:pic>
      <p:pic>
        <p:nvPicPr>
          <p:cNvPr id="6" name="Picture 5" descr="A close up of a sign&#10;&#10;Description automatically generated">
            <a:extLst>
              <a:ext uri="{FF2B5EF4-FFF2-40B4-BE49-F238E27FC236}">
                <a16:creationId xmlns:a16="http://schemas.microsoft.com/office/drawing/2014/main" id="{5CC932B7-A5F7-4340-B27B-E95343DCC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191" y="3380918"/>
            <a:ext cx="2737980" cy="2737980"/>
          </a:xfrm>
          <a:prstGeom prst="rect">
            <a:avLst/>
          </a:prstGeom>
        </p:spPr>
      </p:pic>
      <p:pic>
        <p:nvPicPr>
          <p:cNvPr id="9" name="Picture 8" descr="A picture containing drawing, plate, room&#10;&#10;Description automatically generated">
            <a:extLst>
              <a:ext uri="{FF2B5EF4-FFF2-40B4-BE49-F238E27FC236}">
                <a16:creationId xmlns:a16="http://schemas.microsoft.com/office/drawing/2014/main" id="{DA8A02DD-7980-44B9-9FF5-2D1A0B0944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403" y="1629861"/>
            <a:ext cx="1469139" cy="1469139"/>
          </a:xfrm>
          <a:prstGeom prst="rect">
            <a:avLst/>
          </a:prstGeom>
        </p:spPr>
      </p:pic>
      <p:pic>
        <p:nvPicPr>
          <p:cNvPr id="5" name="Kuva 4">
            <a:extLst>
              <a:ext uri="{FF2B5EF4-FFF2-40B4-BE49-F238E27FC236}">
                <a16:creationId xmlns:a16="http://schemas.microsoft.com/office/drawing/2014/main" id="{D8774316-9DC1-4FCD-BEB9-9C797F623400}"/>
              </a:ext>
            </a:extLst>
          </p:cNvPr>
          <p:cNvPicPr>
            <a:picLocks noChangeAspect="1"/>
          </p:cNvPicPr>
          <p:nvPr/>
        </p:nvPicPr>
        <p:blipFill>
          <a:blip r:embed="rId6"/>
          <a:stretch>
            <a:fillRect/>
          </a:stretch>
        </p:blipFill>
        <p:spPr>
          <a:xfrm>
            <a:off x="9654108" y="501007"/>
            <a:ext cx="1457143" cy="476190"/>
          </a:xfrm>
          <a:prstGeom prst="rect">
            <a:avLst/>
          </a:prstGeom>
        </p:spPr>
      </p:pic>
    </p:spTree>
    <p:extLst>
      <p:ext uri="{BB962C8B-B14F-4D97-AF65-F5344CB8AC3E}">
        <p14:creationId xmlns:p14="http://schemas.microsoft.com/office/powerpoint/2010/main" val="379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5266" y="294842"/>
            <a:ext cx="9697583" cy="759602"/>
          </a:xfrm>
        </p:spPr>
        <p:txBody>
          <a:bodyPr/>
          <a:lstStyle/>
          <a:p>
            <a:r>
              <a:rPr lang="fi-FI" b="1" dirty="0">
                <a:solidFill>
                  <a:schemeClr val="accent1">
                    <a:lumMod val="75000"/>
                  </a:schemeClr>
                </a:solidFill>
              </a:rPr>
              <a:t>4. Financial </a:t>
            </a:r>
            <a:r>
              <a:rPr lang="fi-FI" b="1" dirty="0" err="1">
                <a:solidFill>
                  <a:schemeClr val="accent1">
                    <a:lumMod val="75000"/>
                  </a:schemeClr>
                </a:solidFill>
              </a:rPr>
              <a:t>calculation</a:t>
            </a:r>
            <a:r>
              <a:rPr lang="fi-FI" b="1" dirty="0">
                <a:solidFill>
                  <a:schemeClr val="accent1">
                    <a:lumMod val="75000"/>
                  </a:schemeClr>
                </a:solidFill>
              </a:rPr>
              <a:t> </a:t>
            </a:r>
            <a:r>
              <a:rPr lang="fi-FI" b="1" dirty="0" err="1">
                <a:solidFill>
                  <a:schemeClr val="accent1">
                    <a:lumMod val="75000"/>
                  </a:schemeClr>
                </a:solidFill>
              </a:rPr>
              <a:t>tools</a:t>
            </a:r>
            <a:endParaRPr lang="en-US" b="1" dirty="0">
              <a:solidFill>
                <a:schemeClr val="accent1">
                  <a:lumMod val="75000"/>
                </a:schemeClr>
              </a:solidFill>
            </a:endParaRPr>
          </a:p>
        </p:txBody>
      </p:sp>
      <p:sp>
        <p:nvSpPr>
          <p:cNvPr id="3" name="Sisällön paikkamerkki 2"/>
          <p:cNvSpPr>
            <a:spLocks noGrp="1"/>
          </p:cNvSpPr>
          <p:nvPr>
            <p:ph idx="1"/>
          </p:nvPr>
        </p:nvSpPr>
        <p:spPr>
          <a:xfrm>
            <a:off x="652437" y="1223889"/>
            <a:ext cx="10503243" cy="5078057"/>
          </a:xfrm>
          <a:ln>
            <a:noFill/>
          </a:ln>
        </p:spPr>
        <p:txBody>
          <a:bodyPr>
            <a:normAutofit fontScale="55000" lnSpcReduction="20000"/>
          </a:bodyPr>
          <a:lstStyle/>
          <a:p>
            <a:pPr marL="0" indent="0">
              <a:buNone/>
            </a:pPr>
            <a:endParaRPr lang="fi-FI" sz="3600" dirty="0"/>
          </a:p>
          <a:p>
            <a:pPr marL="0" indent="0">
              <a:buNone/>
            </a:pPr>
            <a:r>
              <a:rPr lang="lv-LV" sz="3600" dirty="0"/>
              <a:t>EFFECT4buildings</a:t>
            </a:r>
            <a:r>
              <a:rPr lang="fi-FI" sz="3600" dirty="0"/>
              <a:t>-</a:t>
            </a:r>
            <a:r>
              <a:rPr lang="fi-FI" sz="3600" dirty="0" err="1"/>
              <a:t>project</a:t>
            </a:r>
            <a:r>
              <a:rPr lang="lv-LV" sz="3600" dirty="0"/>
              <a:t> has developed </a:t>
            </a:r>
            <a:r>
              <a:rPr lang="en-US" sz="3600" dirty="0"/>
              <a:t>two </a:t>
            </a:r>
            <a:r>
              <a:rPr lang="lv-LV" sz="3600" dirty="0"/>
              <a:t>financial calculation tools</a:t>
            </a:r>
            <a:endParaRPr lang="fi-FI" sz="3600" dirty="0"/>
          </a:p>
          <a:p>
            <a:pPr>
              <a:buFont typeface="Wingdings" panose="05000000000000000000" pitchFamily="2" charset="2"/>
              <a:buChar char="Ø"/>
            </a:pPr>
            <a:r>
              <a:rPr lang="fi-FI" sz="3600" dirty="0" err="1"/>
              <a:t>Excel-</a:t>
            </a:r>
            <a:r>
              <a:rPr lang="fi-FI" sz="3600" dirty="0"/>
              <a:t> </a:t>
            </a:r>
            <a:r>
              <a:rPr lang="fi-FI" sz="3600" dirty="0" err="1"/>
              <a:t>based</a:t>
            </a:r>
            <a:r>
              <a:rPr lang="fi-FI" sz="3600" dirty="0"/>
              <a:t> </a:t>
            </a:r>
            <a:r>
              <a:rPr lang="fi-FI" sz="3600" dirty="0" err="1"/>
              <a:t>tool</a:t>
            </a:r>
            <a:endParaRPr lang="fi-FI" sz="3600" dirty="0"/>
          </a:p>
          <a:p>
            <a:pPr>
              <a:buFont typeface="Wingdings" panose="05000000000000000000" pitchFamily="2" charset="2"/>
              <a:buChar char="Ø"/>
            </a:pPr>
            <a:r>
              <a:rPr lang="fi-FI" sz="3600" dirty="0"/>
              <a:t>Web- </a:t>
            </a:r>
            <a:r>
              <a:rPr lang="fi-FI" sz="3600" dirty="0" err="1"/>
              <a:t>based</a:t>
            </a:r>
            <a:r>
              <a:rPr lang="fi-FI" sz="3600" dirty="0"/>
              <a:t> </a:t>
            </a:r>
            <a:r>
              <a:rPr lang="fi-FI" sz="3600" dirty="0" err="1"/>
              <a:t>tool</a:t>
            </a:r>
            <a:r>
              <a:rPr lang="lv-LV" sz="3600" dirty="0"/>
              <a:t> </a:t>
            </a:r>
            <a:br>
              <a:rPr lang="fi-FI" sz="3600" dirty="0"/>
            </a:br>
            <a:endParaRPr lang="fi-FI" sz="3600" dirty="0"/>
          </a:p>
          <a:p>
            <a:pPr marL="0" indent="0">
              <a:buNone/>
            </a:pPr>
            <a:r>
              <a:rPr lang="en-US" sz="3600" dirty="0"/>
              <a:t>	 facilitate to compare energy efficiency measures </a:t>
            </a:r>
          </a:p>
          <a:p>
            <a:pPr marL="0" indent="0">
              <a:buNone/>
            </a:pPr>
            <a:endParaRPr lang="en-US" sz="3600" dirty="0"/>
          </a:p>
          <a:p>
            <a:pPr marL="0" indent="0">
              <a:buNone/>
            </a:pPr>
            <a:r>
              <a:rPr lang="en-US" sz="3600" dirty="0"/>
              <a:t>Both include in also </a:t>
            </a:r>
            <a:r>
              <a:rPr lang="en-US" sz="3600" dirty="0" err="1"/>
              <a:t>Guidances</a:t>
            </a:r>
            <a:r>
              <a:rPr lang="en-US" sz="3600" dirty="0"/>
              <a:t>/guidelines, which explain method details</a:t>
            </a:r>
            <a:br>
              <a:rPr lang="en-US" sz="3600" dirty="0"/>
            </a:br>
            <a:r>
              <a:rPr lang="en-US" sz="3600" dirty="0"/>
              <a:t> </a:t>
            </a:r>
            <a:br>
              <a:rPr lang="en-US" sz="3600" dirty="0"/>
            </a:br>
            <a:endParaRPr lang="en-US" sz="3600" dirty="0"/>
          </a:p>
          <a:p>
            <a:pPr marL="0" indent="0">
              <a:buNone/>
            </a:pPr>
            <a:r>
              <a:rPr lang="en-US" sz="3600" dirty="0"/>
              <a:t>Guidelines can be used as an additional supporting material, when studying and sharing information regarding calculation method for stakeholders. </a:t>
            </a:r>
            <a:endParaRPr lang="sv-SE" sz="3600" dirty="0"/>
          </a:p>
          <a:p>
            <a:pPr marL="0" indent="0">
              <a:buNone/>
            </a:pPr>
            <a:endParaRPr lang="en-US" sz="3600" dirty="0"/>
          </a:p>
          <a:p>
            <a:pPr marL="0" indent="0">
              <a:buNone/>
            </a:pPr>
            <a:br>
              <a:rPr lang="en-US" sz="2400" dirty="0"/>
            </a:br>
            <a:endParaRPr lang="en-US" sz="2400" dirty="0"/>
          </a:p>
          <a:p>
            <a:endParaRPr lang="en-US" sz="2400" dirty="0"/>
          </a:p>
          <a:p>
            <a:endParaRPr lang="en-US" sz="1800" dirty="0"/>
          </a:p>
          <a:p>
            <a:endParaRPr lang="en-US" dirty="0"/>
          </a:p>
        </p:txBody>
      </p:sp>
      <p:sp>
        <p:nvSpPr>
          <p:cNvPr id="4" name="Nuoli: Oikea 3">
            <a:extLst>
              <a:ext uri="{FF2B5EF4-FFF2-40B4-BE49-F238E27FC236}">
                <a16:creationId xmlns:a16="http://schemas.microsoft.com/office/drawing/2014/main" id="{71A046F0-92D4-4575-B189-41204A318DF3}"/>
              </a:ext>
            </a:extLst>
          </p:cNvPr>
          <p:cNvSpPr/>
          <p:nvPr/>
        </p:nvSpPr>
        <p:spPr>
          <a:xfrm>
            <a:off x="655080" y="2859012"/>
            <a:ext cx="818707" cy="482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lelu, kakku, istuminen, seisominen&#10;&#10;Kuvaus luotu automaattisesti">
            <a:extLst>
              <a:ext uri="{FF2B5EF4-FFF2-40B4-BE49-F238E27FC236}">
                <a16:creationId xmlns:a16="http://schemas.microsoft.com/office/drawing/2014/main" id="{06775490-27E7-4BD2-9642-90AF6624889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52636" y="1333690"/>
            <a:ext cx="3203044" cy="3203044"/>
          </a:xfrm>
          <a:prstGeom prst="rect">
            <a:avLst/>
          </a:prstGeom>
        </p:spPr>
      </p:pic>
    </p:spTree>
    <p:extLst>
      <p:ext uri="{BB962C8B-B14F-4D97-AF65-F5344CB8AC3E}">
        <p14:creationId xmlns:p14="http://schemas.microsoft.com/office/powerpoint/2010/main" val="315883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4. Financial calculation tools</a:t>
            </a:r>
          </a:p>
          <a:p>
            <a:pPr lvl="1">
              <a:spcBef>
                <a:spcPts val="600"/>
              </a:spcBef>
              <a:buFont typeface="Wingdings" panose="05000000000000000000" pitchFamily="2" charset="2"/>
              <a:buChar char="Ø"/>
            </a:pPr>
            <a:r>
              <a:rPr lang="en-GB" sz="3400" b="1" dirty="0">
                <a:solidFill>
                  <a:schemeClr val="tx1"/>
                </a:solidFill>
              </a:rPr>
              <a:t>Excel-based tool</a:t>
            </a:r>
          </a:p>
          <a:p>
            <a:pPr lvl="2">
              <a:spcBef>
                <a:spcPts val="600"/>
              </a:spcBef>
              <a:buFont typeface="Wingdings" panose="05000000000000000000" pitchFamily="2" charset="2"/>
              <a:buChar char="§"/>
            </a:pPr>
            <a:r>
              <a:rPr lang="en-GB" sz="2800" b="1" dirty="0">
                <a:solidFill>
                  <a:schemeClr val="tx1"/>
                </a:solidFill>
              </a:rPr>
              <a:t>Calculation methods</a:t>
            </a:r>
          </a:p>
          <a:p>
            <a:pPr lvl="2">
              <a:spcBef>
                <a:spcPts val="600"/>
              </a:spcBef>
              <a:buFont typeface="Wingdings" panose="05000000000000000000" pitchFamily="2" charset="2"/>
              <a:buChar char="§"/>
            </a:pPr>
            <a:r>
              <a:rPr lang="en-GB" sz="2800" b="1" dirty="0">
                <a:solidFill>
                  <a:schemeClr val="tx1"/>
                </a:solidFill>
              </a:rPr>
              <a:t>Tool</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6180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8903" y="28608"/>
            <a:ext cx="10058400" cy="1450757"/>
          </a:xfrm>
        </p:spPr>
        <p:txBody>
          <a:bodyPr>
            <a:normAutofit/>
          </a:bodyPr>
          <a:lstStyle/>
          <a:p>
            <a:r>
              <a:rPr lang="en-US" b="1" dirty="0">
                <a:solidFill>
                  <a:schemeClr val="accent1">
                    <a:lumMod val="75000"/>
                  </a:schemeClr>
                </a:solidFill>
                <a:hlinkClick r:id="rId3">
                  <a:extLst>
                    <a:ext uri="{A12FA001-AC4F-418D-AE19-62706E023703}">
                      <ahyp:hlinkClr xmlns:ahyp="http://schemas.microsoft.com/office/drawing/2018/hyperlinkcolor" val="tx"/>
                    </a:ext>
                  </a:extLst>
                </a:hlinkClick>
              </a:rPr>
              <a:t>Calculation methods/example case</a:t>
            </a:r>
            <a:endParaRPr lang="en-US" sz="2200" dirty="0">
              <a:solidFill>
                <a:schemeClr val="accent1">
                  <a:lumMod val="75000"/>
                </a:schemeClr>
              </a:solidFill>
            </a:endParaRPr>
          </a:p>
        </p:txBody>
      </p:sp>
      <p:sp>
        <p:nvSpPr>
          <p:cNvPr id="3" name="Sisällön paikkamerkki 2"/>
          <p:cNvSpPr>
            <a:spLocks noGrp="1"/>
          </p:cNvSpPr>
          <p:nvPr>
            <p:ph idx="1"/>
          </p:nvPr>
        </p:nvSpPr>
        <p:spPr>
          <a:xfrm>
            <a:off x="1113609" y="1845734"/>
            <a:ext cx="9963694" cy="4481914"/>
          </a:xfrm>
        </p:spPr>
        <p:txBody>
          <a:bodyPr>
            <a:noAutofit/>
          </a:bodyPr>
          <a:lstStyle/>
          <a:p>
            <a:pPr marL="0" indent="0">
              <a:buNone/>
            </a:pPr>
            <a:r>
              <a:rPr lang="en-US" sz="2200" b="1" dirty="0"/>
              <a:t>Discount rate</a:t>
            </a:r>
            <a:br>
              <a:rPr lang="en-US" sz="2200" b="1" dirty="0"/>
            </a:br>
            <a:r>
              <a:rPr lang="en-US" sz="2200" dirty="0"/>
              <a:t>Value of money decreases in time (inflation)</a:t>
            </a:r>
            <a:br>
              <a:rPr lang="en-US" sz="2200" dirty="0"/>
            </a:br>
            <a:r>
              <a:rPr lang="en-US" sz="2200" dirty="0"/>
              <a:t>We prefer having money today over getting it later</a:t>
            </a:r>
            <a:br>
              <a:rPr lang="en-US" sz="2200" dirty="0"/>
            </a:br>
            <a:r>
              <a:rPr lang="en-US" sz="2200" dirty="0"/>
              <a:t>The rate between our valuation for todays money over next year’s money.</a:t>
            </a:r>
          </a:p>
          <a:p>
            <a:pPr marL="0" indent="0">
              <a:buNone/>
            </a:pPr>
            <a:r>
              <a:rPr lang="en-US" sz="2200" b="1" dirty="0"/>
              <a:t>Cash flow</a:t>
            </a:r>
            <a:br>
              <a:rPr lang="en-US" sz="2200" b="1" dirty="0"/>
            </a:br>
            <a:r>
              <a:rPr lang="en-US" sz="2200" dirty="0"/>
              <a:t>The sum of costs and profits for </a:t>
            </a:r>
            <a:br>
              <a:rPr lang="en-US" sz="2200" dirty="0"/>
            </a:br>
            <a:r>
              <a:rPr lang="en-US" sz="2200" dirty="0"/>
              <a:t>each time period</a:t>
            </a:r>
            <a:endParaRPr lang="en-US" sz="2200" b="1" dirty="0"/>
          </a:p>
          <a:p>
            <a:pPr marL="0" indent="0">
              <a:buNone/>
            </a:pPr>
            <a:r>
              <a:rPr lang="en-US" sz="2200" b="1" dirty="0"/>
              <a:t>NPV, net present value</a:t>
            </a:r>
            <a:br>
              <a:rPr lang="en-US" sz="2200" b="1" dirty="0"/>
            </a:br>
            <a:r>
              <a:rPr lang="en-US" sz="2200" dirty="0"/>
              <a:t>Sum of all future discounted cash </a:t>
            </a:r>
            <a:br>
              <a:rPr lang="en-US" sz="2200" dirty="0"/>
            </a:br>
            <a:r>
              <a:rPr lang="en-US" sz="2200" dirty="0"/>
              <a:t>flows is called net present value</a:t>
            </a:r>
          </a:p>
          <a:p>
            <a:pPr marL="0" indent="0">
              <a:buNone/>
            </a:pPr>
            <a:r>
              <a:rPr lang="en-US" sz="2200" b="1" dirty="0"/>
              <a:t>IRR, internal rate of return</a:t>
            </a:r>
            <a:br>
              <a:rPr lang="en-US" sz="2200" b="1" dirty="0"/>
            </a:br>
            <a:r>
              <a:rPr lang="en-US" sz="2200" dirty="0"/>
              <a:t>The discount rate that makes </a:t>
            </a:r>
            <a:br>
              <a:rPr lang="en-US" sz="2200" dirty="0"/>
            </a:br>
            <a:r>
              <a:rPr lang="en-US" sz="2200" dirty="0"/>
              <a:t>investments net present value to 0.</a:t>
            </a:r>
          </a:p>
        </p:txBody>
      </p:sp>
      <p:pic>
        <p:nvPicPr>
          <p:cNvPr id="4" name="Kuva 3"/>
          <p:cNvPicPr>
            <a:picLocks noChangeAspect="1"/>
          </p:cNvPicPr>
          <p:nvPr/>
        </p:nvPicPr>
        <p:blipFill>
          <a:blip r:embed="rId4"/>
          <a:stretch>
            <a:fillRect/>
          </a:stretch>
        </p:blipFill>
        <p:spPr>
          <a:xfrm>
            <a:off x="5912946" y="3073685"/>
            <a:ext cx="6279054" cy="3253963"/>
          </a:xfrm>
          <a:prstGeom prst="rect">
            <a:avLst/>
          </a:prstGeom>
          <a:ln>
            <a:solidFill>
              <a:schemeClr val="tx1"/>
            </a:solidFill>
          </a:ln>
        </p:spPr>
      </p:pic>
      <p:pic>
        <p:nvPicPr>
          <p:cNvPr id="5" name="Kuva 4" descr="Professori">
            <a:extLst>
              <a:ext uri="{FF2B5EF4-FFF2-40B4-BE49-F238E27FC236}">
                <a16:creationId xmlns:a16="http://schemas.microsoft.com/office/drawing/2014/main" id="{C787DDA8-D8D8-4C08-8ECE-089ED379D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28903" y="1193149"/>
            <a:ext cx="1514168" cy="1514168"/>
          </a:xfrm>
          <a:prstGeom prst="rect">
            <a:avLst/>
          </a:prstGeom>
        </p:spPr>
      </p:pic>
    </p:spTree>
    <p:extLst>
      <p:ext uri="{BB962C8B-B14F-4D97-AF65-F5344CB8AC3E}">
        <p14:creationId xmlns:p14="http://schemas.microsoft.com/office/powerpoint/2010/main" val="422286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903890" y="74141"/>
            <a:ext cx="10447282" cy="1642043"/>
          </a:xfrm>
        </p:spPr>
        <p:txBody>
          <a:bodyPr>
            <a:normAutofit/>
          </a:bodyPr>
          <a:lstStyle/>
          <a:p>
            <a:r>
              <a:rPr lang="sv-SE" b="1" dirty="0" err="1"/>
              <a:t>Tool</a:t>
            </a:r>
            <a:r>
              <a:rPr lang="sv-SE" b="1" dirty="0"/>
              <a:t> 1</a:t>
            </a:r>
            <a:r>
              <a:rPr lang="en-GB" b="1" dirty="0"/>
              <a:t> </a:t>
            </a:r>
            <a:r>
              <a:rPr lang="en-GB" b="1" dirty="0">
                <a:hlinkClick r:id="rId3"/>
              </a:rPr>
              <a:t>Excel based Financial calculation tool</a:t>
            </a:r>
            <a:br>
              <a:rPr lang="en-GB" sz="4000" b="1" dirty="0">
                <a:hlinkClick r:id="rId4" action="ppaction://hlinkfile"/>
              </a:rPr>
            </a:br>
            <a:endParaRPr lang="lv-LV" sz="2000"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179538" y="1992991"/>
            <a:ext cx="9992438" cy="4304940"/>
          </a:xfrm>
        </p:spPr>
        <p:txBody>
          <a:bodyPr>
            <a:normAutofit/>
          </a:bodyPr>
          <a:lstStyle/>
          <a:p>
            <a:r>
              <a:rPr lang="en-US" sz="2400" b="1" dirty="0"/>
              <a:t>Several calculation methods </a:t>
            </a:r>
            <a:r>
              <a:rPr lang="en-US" sz="2400" dirty="0"/>
              <a:t>for comparing alternative energy efficiency measures: </a:t>
            </a:r>
            <a:endParaRPr lang="en-GB" sz="2400" b="1" dirty="0"/>
          </a:p>
          <a:p>
            <a:r>
              <a:rPr lang="en-GB" sz="2400" dirty="0"/>
              <a:t>1) make it </a:t>
            </a:r>
            <a:r>
              <a:rPr lang="en-GB" sz="2400" b="1" dirty="0"/>
              <a:t>easier </a:t>
            </a:r>
            <a:r>
              <a:rPr lang="en-GB" sz="2400" dirty="0"/>
              <a:t>to compare different possible solutions</a:t>
            </a:r>
          </a:p>
          <a:p>
            <a:r>
              <a:rPr lang="en-GB" sz="2400" dirty="0"/>
              <a:t>2)</a:t>
            </a:r>
            <a:r>
              <a:rPr lang="en-GB" sz="2400" b="1" dirty="0"/>
              <a:t> visualize </a:t>
            </a:r>
            <a:r>
              <a:rPr lang="en-GB" sz="2400" dirty="0"/>
              <a:t>the benefits of energy saving measures</a:t>
            </a:r>
          </a:p>
          <a:p>
            <a:r>
              <a:rPr lang="en-GB" sz="2400" dirty="0"/>
              <a:t>3) </a:t>
            </a:r>
            <a:r>
              <a:rPr lang="en-GB" sz="2400" b="1" dirty="0"/>
              <a:t>facilitate</a:t>
            </a:r>
            <a:r>
              <a:rPr lang="en-GB" sz="2400" dirty="0"/>
              <a:t> energy efficiency decision making</a:t>
            </a:r>
            <a:br>
              <a:rPr lang="en-GB" sz="2400" dirty="0"/>
            </a:br>
            <a:endParaRPr lang="en-US" sz="2400" dirty="0"/>
          </a:p>
          <a:p>
            <a:pPr marL="0" indent="0">
              <a:buNone/>
            </a:pPr>
            <a:r>
              <a:rPr lang="en-US" sz="2400" dirty="0"/>
              <a:t>Results presented in numbers and as visual clear charts. </a:t>
            </a:r>
          </a:p>
        </p:txBody>
      </p:sp>
      <p:pic>
        <p:nvPicPr>
          <p:cNvPr id="14" name="Kuva 13" descr="Matematiikka">
            <a:extLst>
              <a:ext uri="{FF2B5EF4-FFF2-40B4-BE49-F238E27FC236}">
                <a16:creationId xmlns:a16="http://schemas.microsoft.com/office/drawing/2014/main" id="{D0751CD3-1618-4D71-894F-E59D9B4D1F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6951" y="1774562"/>
            <a:ext cx="823939" cy="823939"/>
          </a:xfrm>
          <a:prstGeom prst="rect">
            <a:avLst/>
          </a:prstGeom>
        </p:spPr>
      </p:pic>
      <p:pic>
        <p:nvPicPr>
          <p:cNvPr id="5" name="Kuva 4" descr="Kuva, joka sisältää kohteen lelu&#10;&#10;Kuvaus luotu automaattisesti">
            <a:extLst>
              <a:ext uri="{FF2B5EF4-FFF2-40B4-BE49-F238E27FC236}">
                <a16:creationId xmlns:a16="http://schemas.microsoft.com/office/drawing/2014/main" id="{18A372B6-02C9-4450-BF6C-C5EE2CB80FD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67260" y="2491541"/>
            <a:ext cx="3307839" cy="3307839"/>
          </a:xfrm>
          <a:prstGeom prst="rect">
            <a:avLst/>
          </a:prstGeom>
        </p:spPr>
      </p:pic>
    </p:spTree>
    <p:extLst>
      <p:ext uri="{BB962C8B-B14F-4D97-AF65-F5344CB8AC3E}">
        <p14:creationId xmlns:p14="http://schemas.microsoft.com/office/powerpoint/2010/main" val="369285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D4FEA9-C4CE-44F1-9BCD-57818DB54C0A}"/>
              </a:ext>
            </a:extLst>
          </p:cNvPr>
          <p:cNvSpPr>
            <a:spLocks noGrp="1"/>
          </p:cNvSpPr>
          <p:nvPr>
            <p:ph type="title"/>
          </p:nvPr>
        </p:nvSpPr>
        <p:spPr>
          <a:xfrm>
            <a:off x="1097280" y="86578"/>
            <a:ext cx="10058400" cy="963289"/>
          </a:xfrm>
        </p:spPr>
        <p:txBody>
          <a:bodyPr/>
          <a:lstStyle/>
          <a:p>
            <a:r>
              <a:rPr lang="fi-FI" dirty="0"/>
              <a:t>1.st </a:t>
            </a:r>
            <a:r>
              <a:rPr lang="fi-FI" dirty="0" err="1"/>
              <a:t>page</a:t>
            </a:r>
            <a:r>
              <a:rPr lang="fi-FI" dirty="0"/>
              <a:t> of </a:t>
            </a:r>
            <a:r>
              <a:rPr lang="fi-FI" dirty="0" err="1"/>
              <a:t>tool</a:t>
            </a:r>
            <a:endParaRPr lang="en-US" dirty="0"/>
          </a:p>
        </p:txBody>
      </p:sp>
      <p:pic>
        <p:nvPicPr>
          <p:cNvPr id="4" name="Sisällön paikkamerkki 3">
            <a:extLst>
              <a:ext uri="{FF2B5EF4-FFF2-40B4-BE49-F238E27FC236}">
                <a16:creationId xmlns:a16="http://schemas.microsoft.com/office/drawing/2014/main" id="{6E332EDA-D685-4515-A196-DD51B7409FA6}"/>
              </a:ext>
            </a:extLst>
          </p:cNvPr>
          <p:cNvPicPr>
            <a:picLocks noGrp="1" noChangeAspect="1"/>
          </p:cNvPicPr>
          <p:nvPr>
            <p:ph idx="1"/>
          </p:nvPr>
        </p:nvPicPr>
        <p:blipFill>
          <a:blip r:embed="rId3"/>
          <a:stretch>
            <a:fillRect/>
          </a:stretch>
        </p:blipFill>
        <p:spPr>
          <a:xfrm>
            <a:off x="2562578" y="1163986"/>
            <a:ext cx="6321778" cy="5021091"/>
          </a:xfrm>
          <a:prstGeom prst="rect">
            <a:avLst/>
          </a:prstGeom>
        </p:spPr>
      </p:pic>
    </p:spTree>
    <p:extLst>
      <p:ext uri="{BB962C8B-B14F-4D97-AF65-F5344CB8AC3E}">
        <p14:creationId xmlns:p14="http://schemas.microsoft.com/office/powerpoint/2010/main" val="81336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6E6A8-D93C-49EE-9788-3292F7EBBE94}"/>
              </a:ext>
            </a:extLst>
          </p:cNvPr>
          <p:cNvSpPr>
            <a:spLocks noGrp="1"/>
          </p:cNvSpPr>
          <p:nvPr>
            <p:ph type="title"/>
          </p:nvPr>
        </p:nvSpPr>
        <p:spPr>
          <a:xfrm>
            <a:off x="1097280" y="86579"/>
            <a:ext cx="10058400" cy="1031022"/>
          </a:xfrm>
        </p:spPr>
        <p:txBody>
          <a:bodyPr/>
          <a:lstStyle/>
          <a:p>
            <a:r>
              <a:rPr lang="fi-FI" dirty="0"/>
              <a:t>2.nd </a:t>
            </a:r>
            <a:r>
              <a:rPr lang="fi-FI" dirty="0" err="1"/>
              <a:t>page</a:t>
            </a:r>
            <a:r>
              <a:rPr lang="fi-FI" dirty="0"/>
              <a:t> of </a:t>
            </a:r>
            <a:r>
              <a:rPr lang="fi-FI" dirty="0" err="1"/>
              <a:t>tool</a:t>
            </a:r>
            <a:endParaRPr lang="en-US" dirty="0"/>
          </a:p>
        </p:txBody>
      </p:sp>
      <p:pic>
        <p:nvPicPr>
          <p:cNvPr id="4" name="Sisällön paikkamerkki 3">
            <a:extLst>
              <a:ext uri="{FF2B5EF4-FFF2-40B4-BE49-F238E27FC236}">
                <a16:creationId xmlns:a16="http://schemas.microsoft.com/office/drawing/2014/main" id="{5FC6221D-0857-4761-B4ED-09138BAC4D3D}"/>
              </a:ext>
            </a:extLst>
          </p:cNvPr>
          <p:cNvPicPr>
            <a:picLocks noGrp="1" noChangeAspect="1"/>
          </p:cNvPicPr>
          <p:nvPr>
            <p:ph idx="1"/>
          </p:nvPr>
        </p:nvPicPr>
        <p:blipFill>
          <a:blip r:embed="rId3"/>
          <a:stretch>
            <a:fillRect/>
          </a:stretch>
        </p:blipFill>
        <p:spPr>
          <a:xfrm>
            <a:off x="1243687" y="1486505"/>
            <a:ext cx="8950180" cy="4376927"/>
          </a:xfrm>
          <a:prstGeom prst="rect">
            <a:avLst/>
          </a:prstGeom>
        </p:spPr>
      </p:pic>
    </p:spTree>
    <p:extLst>
      <p:ext uri="{BB962C8B-B14F-4D97-AF65-F5344CB8AC3E}">
        <p14:creationId xmlns:p14="http://schemas.microsoft.com/office/powerpoint/2010/main" val="338971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798682-C062-4EBE-BFD9-E044ED93C9C1}"/>
              </a:ext>
            </a:extLst>
          </p:cNvPr>
          <p:cNvSpPr>
            <a:spLocks noGrp="1"/>
          </p:cNvSpPr>
          <p:nvPr>
            <p:ph type="title"/>
          </p:nvPr>
        </p:nvSpPr>
        <p:spPr/>
        <p:txBody>
          <a:bodyPr/>
          <a:lstStyle/>
          <a:p>
            <a:r>
              <a:rPr lang="fi-FI" dirty="0"/>
              <a:t>2.nd </a:t>
            </a:r>
            <a:r>
              <a:rPr lang="fi-FI" dirty="0" err="1"/>
              <a:t>page</a:t>
            </a:r>
            <a:r>
              <a:rPr lang="fi-FI" dirty="0"/>
              <a:t> of </a:t>
            </a:r>
            <a:r>
              <a:rPr lang="fi-FI" dirty="0" err="1"/>
              <a:t>tool</a:t>
            </a:r>
            <a:r>
              <a:rPr lang="fi-FI" dirty="0"/>
              <a:t> (</a:t>
            </a:r>
            <a:r>
              <a:rPr lang="fi-FI" dirty="0" err="1"/>
              <a:t>continued</a:t>
            </a:r>
            <a:r>
              <a:rPr lang="fi-FI" dirty="0"/>
              <a:t>)</a:t>
            </a:r>
            <a:endParaRPr lang="en-US" dirty="0"/>
          </a:p>
        </p:txBody>
      </p:sp>
      <p:pic>
        <p:nvPicPr>
          <p:cNvPr id="6" name="Sisällön paikkamerkki 3"/>
          <p:cNvPicPr>
            <a:picLocks noGrp="1" noChangeAspect="1"/>
          </p:cNvPicPr>
          <p:nvPr>
            <p:ph idx="1"/>
          </p:nvPr>
        </p:nvPicPr>
        <p:blipFill>
          <a:blip r:embed="rId3"/>
          <a:stretch>
            <a:fillRect/>
          </a:stretch>
        </p:blipFill>
        <p:spPr>
          <a:xfrm>
            <a:off x="1875561" y="1687168"/>
            <a:ext cx="7844171" cy="4512742"/>
          </a:xfrm>
          <a:prstGeom prst="rect">
            <a:avLst/>
          </a:prstGeom>
        </p:spPr>
      </p:pic>
      <p:sp>
        <p:nvSpPr>
          <p:cNvPr id="4" name="Tekstiruutu 3"/>
          <p:cNvSpPr txBox="1"/>
          <p:nvPr/>
        </p:nvSpPr>
        <p:spPr>
          <a:xfrm>
            <a:off x="9876501" y="3171025"/>
            <a:ext cx="2023001" cy="1077217"/>
          </a:xfrm>
          <a:prstGeom prst="rect">
            <a:avLst/>
          </a:prstGeom>
          <a:noFill/>
          <a:ln w="28575">
            <a:solidFill>
              <a:srgbClr val="92D050"/>
            </a:solidFill>
          </a:ln>
        </p:spPr>
        <p:txBody>
          <a:bodyPr wrap="square" rtlCol="0">
            <a:spAutoFit/>
          </a:bodyPr>
          <a:lstStyle/>
          <a:p>
            <a:pPr defTabSz="457200"/>
            <a:r>
              <a:rPr lang="en-US" sz="1600" dirty="0">
                <a:solidFill>
                  <a:prstClr val="black"/>
                </a:solidFill>
              </a:rPr>
              <a:t>Estimations for energy/water price changes in future</a:t>
            </a:r>
          </a:p>
          <a:p>
            <a:pPr defTabSz="457200"/>
            <a:r>
              <a:rPr lang="en-US" sz="1600" b="1" dirty="0">
                <a:solidFill>
                  <a:prstClr val="black"/>
                </a:solidFill>
              </a:rPr>
              <a:t>- &gt; sensitivity analysis</a:t>
            </a:r>
            <a:endParaRPr lang="en-US" sz="1600" dirty="0">
              <a:solidFill>
                <a:prstClr val="black"/>
              </a:solidFill>
            </a:endParaRPr>
          </a:p>
        </p:txBody>
      </p:sp>
    </p:spTree>
    <p:extLst>
      <p:ext uri="{BB962C8B-B14F-4D97-AF65-F5344CB8AC3E}">
        <p14:creationId xmlns:p14="http://schemas.microsoft.com/office/powerpoint/2010/main" val="235575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8CBE1-8876-49D1-AF77-45B1636C88C8}"/>
              </a:ext>
            </a:extLst>
          </p:cNvPr>
          <p:cNvSpPr>
            <a:spLocks noGrp="1"/>
          </p:cNvSpPr>
          <p:nvPr>
            <p:ph type="title"/>
          </p:nvPr>
        </p:nvSpPr>
        <p:spPr>
          <a:xfrm>
            <a:off x="1097280" y="86578"/>
            <a:ext cx="9999698" cy="1212609"/>
          </a:xfrm>
        </p:spPr>
        <p:txBody>
          <a:bodyPr/>
          <a:lstStyle/>
          <a:p>
            <a:r>
              <a:rPr lang="fi-FI" dirty="0"/>
              <a:t>2.nd </a:t>
            </a:r>
            <a:r>
              <a:rPr lang="fi-FI" dirty="0" err="1"/>
              <a:t>page</a:t>
            </a:r>
            <a:r>
              <a:rPr lang="fi-FI" dirty="0"/>
              <a:t> of </a:t>
            </a:r>
            <a:r>
              <a:rPr lang="fi-FI" dirty="0" err="1"/>
              <a:t>tool</a:t>
            </a:r>
            <a:r>
              <a:rPr lang="fi-FI" dirty="0"/>
              <a:t> (</a:t>
            </a:r>
            <a:r>
              <a:rPr lang="fi-FI" dirty="0" err="1"/>
              <a:t>continued</a:t>
            </a:r>
            <a:r>
              <a:rPr lang="fi-FI" dirty="0"/>
              <a:t>)</a:t>
            </a:r>
            <a:endParaRPr lang="en-US" dirty="0"/>
          </a:p>
        </p:txBody>
      </p:sp>
      <p:pic>
        <p:nvPicPr>
          <p:cNvPr id="4" name="Sisällön paikkamerkki 3"/>
          <p:cNvPicPr>
            <a:picLocks noGrp="1" noChangeAspect="1"/>
          </p:cNvPicPr>
          <p:nvPr>
            <p:ph idx="1"/>
          </p:nvPr>
        </p:nvPicPr>
        <p:blipFill>
          <a:blip r:embed="rId3"/>
          <a:stretch>
            <a:fillRect/>
          </a:stretch>
        </p:blipFill>
        <p:spPr>
          <a:xfrm>
            <a:off x="2128968" y="1475375"/>
            <a:ext cx="6951237" cy="4083438"/>
          </a:xfrm>
          <a:prstGeom prst="rect">
            <a:avLst/>
          </a:prstGeom>
        </p:spPr>
      </p:pic>
      <p:pic>
        <p:nvPicPr>
          <p:cNvPr id="9" name="Kuva 8"/>
          <p:cNvPicPr>
            <a:picLocks noChangeAspect="1"/>
          </p:cNvPicPr>
          <p:nvPr/>
        </p:nvPicPr>
        <p:blipFill>
          <a:blip r:embed="rId4"/>
          <a:stretch>
            <a:fillRect/>
          </a:stretch>
        </p:blipFill>
        <p:spPr>
          <a:xfrm>
            <a:off x="2137989" y="5621610"/>
            <a:ext cx="6942216" cy="694129"/>
          </a:xfrm>
          <a:prstGeom prst="rect">
            <a:avLst/>
          </a:prstGeom>
        </p:spPr>
      </p:pic>
      <p:sp>
        <p:nvSpPr>
          <p:cNvPr id="5" name="Tekstiruutu 4"/>
          <p:cNvSpPr txBox="1"/>
          <p:nvPr/>
        </p:nvSpPr>
        <p:spPr>
          <a:xfrm>
            <a:off x="10028605" y="3164766"/>
            <a:ext cx="2011806" cy="2862322"/>
          </a:xfrm>
          <a:prstGeom prst="rect">
            <a:avLst/>
          </a:prstGeom>
          <a:noFill/>
          <a:ln w="28575">
            <a:solidFill>
              <a:schemeClr val="accent1"/>
            </a:solidFill>
          </a:ln>
        </p:spPr>
        <p:txBody>
          <a:bodyPr wrap="square" rtlCol="0">
            <a:spAutoFit/>
          </a:bodyPr>
          <a:lstStyle/>
          <a:p>
            <a:pPr defTabSz="457200"/>
            <a:r>
              <a:rPr lang="fi-FI" dirty="0">
                <a:solidFill>
                  <a:prstClr val="black"/>
                </a:solidFill>
              </a:rPr>
              <a:t>Estimate </a:t>
            </a:r>
            <a:r>
              <a:rPr lang="fi-FI" dirty="0" err="1">
                <a:solidFill>
                  <a:prstClr val="black"/>
                </a:solidFill>
              </a:rPr>
              <a:t>cost</a:t>
            </a:r>
            <a:r>
              <a:rPr lang="fi-FI" dirty="0">
                <a:solidFill>
                  <a:prstClr val="black"/>
                </a:solidFill>
              </a:rPr>
              <a:t> </a:t>
            </a:r>
            <a:r>
              <a:rPr lang="fi-FI" dirty="0" err="1">
                <a:solidFill>
                  <a:prstClr val="black"/>
                </a:solidFill>
              </a:rPr>
              <a:t>due</a:t>
            </a:r>
            <a:r>
              <a:rPr lang="fi-FI" dirty="0">
                <a:solidFill>
                  <a:prstClr val="black"/>
                </a:solidFill>
              </a:rPr>
              <a:t> to </a:t>
            </a:r>
            <a:r>
              <a:rPr lang="fi-FI" dirty="0" err="1">
                <a:solidFill>
                  <a:prstClr val="black"/>
                </a:solidFill>
              </a:rPr>
              <a:t>bad</a:t>
            </a:r>
            <a:r>
              <a:rPr lang="fi-FI" dirty="0">
                <a:solidFill>
                  <a:prstClr val="black"/>
                </a:solidFill>
              </a:rPr>
              <a:t> </a:t>
            </a:r>
            <a:r>
              <a:rPr lang="fi-FI" dirty="0" err="1">
                <a:solidFill>
                  <a:prstClr val="black"/>
                </a:solidFill>
              </a:rPr>
              <a:t>indoor</a:t>
            </a:r>
            <a:r>
              <a:rPr lang="fi-FI" dirty="0">
                <a:solidFill>
                  <a:prstClr val="black"/>
                </a:solidFill>
              </a:rPr>
              <a:t> air </a:t>
            </a:r>
            <a:r>
              <a:rPr lang="fi-FI" dirty="0" err="1">
                <a:solidFill>
                  <a:prstClr val="black"/>
                </a:solidFill>
              </a:rPr>
              <a:t>quality</a:t>
            </a:r>
            <a:r>
              <a:rPr lang="fi-FI" dirty="0">
                <a:solidFill>
                  <a:prstClr val="black"/>
                </a:solidFill>
              </a:rPr>
              <a:t>, </a:t>
            </a:r>
            <a:r>
              <a:rPr lang="fi-FI" dirty="0" err="1">
                <a:solidFill>
                  <a:prstClr val="black"/>
                </a:solidFill>
              </a:rPr>
              <a:t>if</a:t>
            </a:r>
            <a:r>
              <a:rPr lang="fi-FI" dirty="0">
                <a:solidFill>
                  <a:prstClr val="black"/>
                </a:solidFill>
              </a:rPr>
              <a:t> </a:t>
            </a:r>
            <a:r>
              <a:rPr lang="fi-FI" dirty="0" err="1">
                <a:solidFill>
                  <a:prstClr val="black"/>
                </a:solidFill>
              </a:rPr>
              <a:t>quality</a:t>
            </a:r>
            <a:r>
              <a:rPr lang="fi-FI" dirty="0">
                <a:solidFill>
                  <a:prstClr val="black"/>
                </a:solidFill>
              </a:rPr>
              <a:t> </a:t>
            </a:r>
            <a:r>
              <a:rPr lang="fi-FI" dirty="0" err="1">
                <a:solidFill>
                  <a:prstClr val="black"/>
                </a:solidFill>
              </a:rPr>
              <a:t>will</a:t>
            </a:r>
            <a:r>
              <a:rPr lang="fi-FI" dirty="0">
                <a:solidFill>
                  <a:prstClr val="black"/>
                </a:solidFill>
              </a:rPr>
              <a:t> </a:t>
            </a:r>
            <a:r>
              <a:rPr lang="fi-FI" dirty="0" err="1">
                <a:solidFill>
                  <a:prstClr val="black"/>
                </a:solidFill>
              </a:rPr>
              <a:t>became</a:t>
            </a:r>
            <a:r>
              <a:rPr lang="fi-FI" dirty="0">
                <a:solidFill>
                  <a:prstClr val="black"/>
                </a:solidFill>
              </a:rPr>
              <a:t> </a:t>
            </a:r>
            <a:r>
              <a:rPr lang="fi-FI" dirty="0" err="1">
                <a:solidFill>
                  <a:prstClr val="black"/>
                </a:solidFill>
              </a:rPr>
              <a:t>better</a:t>
            </a:r>
            <a:r>
              <a:rPr lang="fi-FI" dirty="0">
                <a:solidFill>
                  <a:prstClr val="black"/>
                </a:solidFill>
              </a:rPr>
              <a:t> </a:t>
            </a:r>
            <a:r>
              <a:rPr lang="fi-FI" dirty="0" err="1">
                <a:solidFill>
                  <a:prstClr val="black"/>
                </a:solidFill>
              </a:rPr>
              <a:t>due</a:t>
            </a:r>
            <a:r>
              <a:rPr lang="fi-FI" dirty="0">
                <a:solidFill>
                  <a:prstClr val="black"/>
                </a:solidFill>
              </a:rPr>
              <a:t> to </a:t>
            </a:r>
            <a:r>
              <a:rPr lang="fi-FI" dirty="0" err="1">
                <a:solidFill>
                  <a:prstClr val="black"/>
                </a:solidFill>
              </a:rPr>
              <a:t>the</a:t>
            </a:r>
            <a:r>
              <a:rPr lang="fi-FI" dirty="0">
                <a:solidFill>
                  <a:prstClr val="black"/>
                </a:solidFill>
              </a:rPr>
              <a:t> </a:t>
            </a:r>
            <a:r>
              <a:rPr lang="fi-FI" dirty="0" err="1">
                <a:solidFill>
                  <a:prstClr val="black"/>
                </a:solidFill>
              </a:rPr>
              <a:t>measure</a:t>
            </a:r>
            <a:r>
              <a:rPr lang="fi-FI" dirty="0">
                <a:solidFill>
                  <a:prstClr val="black"/>
                </a:solidFill>
              </a:rPr>
              <a:t>.</a:t>
            </a:r>
          </a:p>
          <a:p>
            <a:pPr defTabSz="457200"/>
            <a:endParaRPr lang="fi-FI" dirty="0">
              <a:solidFill>
                <a:prstClr val="black"/>
              </a:solidFill>
            </a:endParaRPr>
          </a:p>
          <a:p>
            <a:pPr defTabSz="457200"/>
            <a:r>
              <a:rPr lang="fi-FI" dirty="0" err="1">
                <a:solidFill>
                  <a:prstClr val="black"/>
                </a:solidFill>
              </a:rPr>
              <a:t>Observe</a:t>
            </a:r>
            <a:r>
              <a:rPr lang="fi-FI" dirty="0">
                <a:solidFill>
                  <a:prstClr val="black"/>
                </a:solidFill>
              </a:rPr>
              <a:t>: </a:t>
            </a:r>
            <a:r>
              <a:rPr lang="fi-FI" dirty="0" err="1">
                <a:solidFill>
                  <a:prstClr val="black"/>
                </a:solidFill>
              </a:rPr>
              <a:t>this</a:t>
            </a:r>
            <a:r>
              <a:rPr lang="fi-FI" dirty="0">
                <a:solidFill>
                  <a:prstClr val="black"/>
                </a:solidFill>
              </a:rPr>
              <a:t> </a:t>
            </a:r>
            <a:r>
              <a:rPr lang="fi-FI" dirty="0" err="1">
                <a:solidFill>
                  <a:prstClr val="black"/>
                </a:solidFill>
              </a:rPr>
              <a:t>value</a:t>
            </a:r>
            <a:r>
              <a:rPr lang="fi-FI" dirty="0">
                <a:solidFill>
                  <a:prstClr val="black"/>
                </a:solidFill>
              </a:rPr>
              <a:t> </a:t>
            </a:r>
            <a:r>
              <a:rPr lang="fi-FI" dirty="0" err="1">
                <a:solidFill>
                  <a:prstClr val="black"/>
                </a:solidFill>
              </a:rPr>
              <a:t>affects</a:t>
            </a:r>
            <a:r>
              <a:rPr lang="fi-FI" dirty="0">
                <a:solidFill>
                  <a:prstClr val="black"/>
                </a:solidFill>
              </a:rPr>
              <a:t> </a:t>
            </a:r>
            <a:r>
              <a:rPr lang="fi-FI" dirty="0" err="1">
                <a:solidFill>
                  <a:prstClr val="black"/>
                </a:solidFill>
              </a:rPr>
              <a:t>only</a:t>
            </a:r>
            <a:r>
              <a:rPr lang="fi-FI" dirty="0">
                <a:solidFill>
                  <a:prstClr val="black"/>
                </a:solidFill>
              </a:rPr>
              <a:t> to ”</a:t>
            </a:r>
            <a:r>
              <a:rPr lang="fi-FI" dirty="0" err="1">
                <a:solidFill>
                  <a:prstClr val="black"/>
                </a:solidFill>
              </a:rPr>
              <a:t>Payback</a:t>
            </a:r>
            <a:r>
              <a:rPr lang="fi-FI" dirty="0">
                <a:solidFill>
                  <a:prstClr val="black"/>
                </a:solidFill>
              </a:rPr>
              <a:t> </a:t>
            </a:r>
            <a:r>
              <a:rPr lang="fi-FI" dirty="0" err="1">
                <a:solidFill>
                  <a:prstClr val="black"/>
                </a:solidFill>
              </a:rPr>
              <a:t>time</a:t>
            </a:r>
            <a:r>
              <a:rPr lang="fi-FI" dirty="0">
                <a:solidFill>
                  <a:prstClr val="black"/>
                </a:solidFill>
              </a:rPr>
              <a:t> 2”</a:t>
            </a:r>
            <a:endParaRPr lang="en-US" dirty="0">
              <a:solidFill>
                <a:prstClr val="black"/>
              </a:solidFill>
            </a:endParaRPr>
          </a:p>
        </p:txBody>
      </p:sp>
      <p:sp>
        <p:nvSpPr>
          <p:cNvPr id="6" name="Tekstiruutu 5"/>
          <p:cNvSpPr txBox="1"/>
          <p:nvPr/>
        </p:nvSpPr>
        <p:spPr>
          <a:xfrm>
            <a:off x="121674" y="2379936"/>
            <a:ext cx="1380700" cy="1569660"/>
          </a:xfrm>
          <a:prstGeom prst="rect">
            <a:avLst/>
          </a:prstGeom>
          <a:noFill/>
          <a:ln w="28575">
            <a:solidFill>
              <a:schemeClr val="accent1"/>
            </a:solidFill>
          </a:ln>
        </p:spPr>
        <p:txBody>
          <a:bodyPr wrap="square" rtlCol="0">
            <a:spAutoFit/>
          </a:bodyPr>
          <a:lstStyle/>
          <a:p>
            <a:pPr defTabSz="457200"/>
            <a:r>
              <a:rPr lang="en-US" sz="1600" dirty="0">
                <a:solidFill>
                  <a:prstClr val="black"/>
                </a:solidFill>
              </a:rPr>
              <a:t>If you have for example financed the measure with debt, this is its interest rate</a:t>
            </a:r>
          </a:p>
        </p:txBody>
      </p:sp>
      <p:sp>
        <p:nvSpPr>
          <p:cNvPr id="7" name="Tekstiruutu 6"/>
          <p:cNvSpPr txBox="1"/>
          <p:nvPr/>
        </p:nvSpPr>
        <p:spPr>
          <a:xfrm>
            <a:off x="121674" y="4065525"/>
            <a:ext cx="1377028" cy="2062103"/>
          </a:xfrm>
          <a:prstGeom prst="rect">
            <a:avLst/>
          </a:prstGeom>
          <a:noFill/>
          <a:ln w="28575">
            <a:solidFill>
              <a:srgbClr val="92D050"/>
            </a:solidFill>
          </a:ln>
        </p:spPr>
        <p:txBody>
          <a:bodyPr wrap="square" rtlCol="0">
            <a:spAutoFit/>
          </a:bodyPr>
          <a:lstStyle/>
          <a:p>
            <a:pPr defTabSz="457200"/>
            <a:r>
              <a:rPr lang="en-US" sz="1600" dirty="0">
                <a:solidFill>
                  <a:prstClr val="black"/>
                </a:solidFill>
              </a:rPr>
              <a:t>Present and future money will be comparable, when future money has been discounted.</a:t>
            </a:r>
          </a:p>
        </p:txBody>
      </p:sp>
      <p:cxnSp>
        <p:nvCxnSpPr>
          <p:cNvPr id="8" name="Suora nuoliyhdysviiva 7"/>
          <p:cNvCxnSpPr>
            <a:cxnSpLocks/>
          </p:cNvCxnSpPr>
          <p:nvPr/>
        </p:nvCxnSpPr>
        <p:spPr>
          <a:xfrm>
            <a:off x="1505724" y="3801443"/>
            <a:ext cx="616222" cy="14345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p:cNvCxnSpPr>
            <a:cxnSpLocks/>
          </p:cNvCxnSpPr>
          <p:nvPr/>
        </p:nvCxnSpPr>
        <p:spPr>
          <a:xfrm>
            <a:off x="1505724" y="5460274"/>
            <a:ext cx="616222" cy="79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p:cNvCxnSpPr>
            <a:cxnSpLocks/>
          </p:cNvCxnSpPr>
          <p:nvPr/>
        </p:nvCxnSpPr>
        <p:spPr>
          <a:xfrm flipH="1">
            <a:off x="9080205" y="5621609"/>
            <a:ext cx="948400" cy="3426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56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8206" y="75087"/>
            <a:ext cx="10058400" cy="918385"/>
          </a:xfrm>
        </p:spPr>
        <p:txBody>
          <a:bodyPr>
            <a:normAutofit/>
          </a:bodyPr>
          <a:lstStyle/>
          <a:p>
            <a:r>
              <a:rPr lang="fi-FI" dirty="0"/>
              <a:t>2.nd </a:t>
            </a:r>
            <a:r>
              <a:rPr lang="fi-FI" dirty="0" err="1"/>
              <a:t>page</a:t>
            </a:r>
            <a:r>
              <a:rPr lang="fi-FI" dirty="0"/>
              <a:t> of </a:t>
            </a:r>
            <a:r>
              <a:rPr lang="fi-FI" dirty="0" err="1"/>
              <a:t>tool</a:t>
            </a:r>
            <a:r>
              <a:rPr lang="fi-FI" dirty="0"/>
              <a:t> -&gt; Results</a:t>
            </a:r>
            <a:endParaRPr lang="en-US" dirty="0"/>
          </a:p>
        </p:txBody>
      </p:sp>
      <p:pic>
        <p:nvPicPr>
          <p:cNvPr id="4" name="Sisällön paikkamerkki 5"/>
          <p:cNvPicPr>
            <a:picLocks noGrp="1" noChangeAspect="1"/>
          </p:cNvPicPr>
          <p:nvPr>
            <p:ph idx="1"/>
          </p:nvPr>
        </p:nvPicPr>
        <p:blipFill>
          <a:blip r:embed="rId3"/>
          <a:stretch>
            <a:fillRect/>
          </a:stretch>
        </p:blipFill>
        <p:spPr>
          <a:xfrm>
            <a:off x="1513658" y="918384"/>
            <a:ext cx="9015005" cy="2229764"/>
          </a:xfrm>
          <a:prstGeom prst="rect">
            <a:avLst/>
          </a:prstGeom>
        </p:spPr>
      </p:pic>
      <p:pic>
        <p:nvPicPr>
          <p:cNvPr id="6" name="Kuva 5"/>
          <p:cNvPicPr>
            <a:picLocks noChangeAspect="1"/>
          </p:cNvPicPr>
          <p:nvPr/>
        </p:nvPicPr>
        <p:blipFill>
          <a:blip r:embed="rId4"/>
          <a:stretch>
            <a:fillRect/>
          </a:stretch>
        </p:blipFill>
        <p:spPr>
          <a:xfrm>
            <a:off x="1513658" y="3148148"/>
            <a:ext cx="9015005" cy="3226526"/>
          </a:xfrm>
          <a:prstGeom prst="rect">
            <a:avLst/>
          </a:prstGeom>
        </p:spPr>
      </p:pic>
      <p:sp>
        <p:nvSpPr>
          <p:cNvPr id="5" name="Tekstiruutu 4"/>
          <p:cNvSpPr txBox="1"/>
          <p:nvPr/>
        </p:nvSpPr>
        <p:spPr>
          <a:xfrm>
            <a:off x="0" y="1371547"/>
            <a:ext cx="1376413" cy="1323439"/>
          </a:xfrm>
          <a:prstGeom prst="rect">
            <a:avLst/>
          </a:prstGeom>
          <a:noFill/>
          <a:ln w="28575">
            <a:solidFill>
              <a:schemeClr val="accent1"/>
            </a:solidFill>
          </a:ln>
        </p:spPr>
        <p:txBody>
          <a:bodyPr wrap="square" rtlCol="0">
            <a:spAutoFit/>
          </a:bodyPr>
          <a:lstStyle/>
          <a:p>
            <a:pPr defTabSz="457200"/>
            <a:r>
              <a:rPr lang="fi-FI" sz="1600" dirty="0">
                <a:solidFill>
                  <a:prstClr val="black"/>
                </a:solidFill>
              </a:rPr>
              <a:t>Results, </a:t>
            </a:r>
            <a:r>
              <a:rPr lang="fi-FI" sz="1600" dirty="0" err="1">
                <a:solidFill>
                  <a:prstClr val="black"/>
                </a:solidFill>
              </a:rPr>
              <a:t>that</a:t>
            </a:r>
            <a:r>
              <a:rPr lang="fi-FI" sz="1600" dirty="0">
                <a:solidFill>
                  <a:prstClr val="black"/>
                </a:solidFill>
              </a:rPr>
              <a:t> </a:t>
            </a:r>
            <a:r>
              <a:rPr lang="fi-FI" sz="1600" dirty="0" err="1">
                <a:solidFill>
                  <a:prstClr val="black"/>
                </a:solidFill>
              </a:rPr>
              <a:t>include</a:t>
            </a:r>
            <a:r>
              <a:rPr lang="fi-FI" sz="1600" dirty="0">
                <a:solidFill>
                  <a:prstClr val="black"/>
                </a:solidFill>
              </a:rPr>
              <a:t> in </a:t>
            </a:r>
            <a:r>
              <a:rPr lang="fi-FI" sz="1600" dirty="0" err="1">
                <a:solidFill>
                  <a:prstClr val="black"/>
                </a:solidFill>
              </a:rPr>
              <a:t>also</a:t>
            </a:r>
            <a:r>
              <a:rPr lang="fi-FI" sz="1600" dirty="0">
                <a:solidFill>
                  <a:prstClr val="black"/>
                </a:solidFill>
              </a:rPr>
              <a:t> </a:t>
            </a:r>
            <a:r>
              <a:rPr lang="fi-FI" sz="1600" dirty="0" err="1">
                <a:solidFill>
                  <a:prstClr val="black"/>
                </a:solidFill>
              </a:rPr>
              <a:t>the</a:t>
            </a:r>
            <a:r>
              <a:rPr lang="fi-FI" sz="1600" dirty="0">
                <a:solidFill>
                  <a:prstClr val="black"/>
                </a:solidFill>
              </a:rPr>
              <a:t> </a:t>
            </a:r>
            <a:r>
              <a:rPr lang="fi-FI" sz="1600" dirty="0" err="1">
                <a:solidFill>
                  <a:prstClr val="black"/>
                </a:solidFill>
              </a:rPr>
              <a:t>effects</a:t>
            </a:r>
            <a:r>
              <a:rPr lang="fi-FI" sz="1600" dirty="0">
                <a:solidFill>
                  <a:prstClr val="black"/>
                </a:solidFill>
              </a:rPr>
              <a:t> of non-</a:t>
            </a:r>
            <a:r>
              <a:rPr lang="fi-FI" sz="1600" dirty="0" err="1">
                <a:solidFill>
                  <a:prstClr val="black"/>
                </a:solidFill>
              </a:rPr>
              <a:t>energy</a:t>
            </a:r>
            <a:r>
              <a:rPr lang="fi-FI" sz="1600" dirty="0">
                <a:solidFill>
                  <a:prstClr val="black"/>
                </a:solidFill>
              </a:rPr>
              <a:t> </a:t>
            </a:r>
            <a:r>
              <a:rPr lang="fi-FI" sz="1600" dirty="0" err="1">
                <a:solidFill>
                  <a:prstClr val="black"/>
                </a:solidFill>
              </a:rPr>
              <a:t>benefit</a:t>
            </a:r>
            <a:endParaRPr lang="en-US" sz="1600" dirty="0">
              <a:solidFill>
                <a:prstClr val="black"/>
              </a:solidFill>
            </a:endParaRPr>
          </a:p>
        </p:txBody>
      </p:sp>
      <p:cxnSp>
        <p:nvCxnSpPr>
          <p:cNvPr id="7" name="Suora nuoliyhdysviiva 6"/>
          <p:cNvCxnSpPr>
            <a:stCxn id="5" idx="3"/>
          </p:cNvCxnSpPr>
          <p:nvPr/>
        </p:nvCxnSpPr>
        <p:spPr>
          <a:xfrm>
            <a:off x="1376413" y="2033267"/>
            <a:ext cx="137245" cy="18681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kstiruutu 7"/>
          <p:cNvSpPr txBox="1"/>
          <p:nvPr/>
        </p:nvSpPr>
        <p:spPr>
          <a:xfrm>
            <a:off x="10781757" y="1245942"/>
            <a:ext cx="1209718" cy="1815882"/>
          </a:xfrm>
          <a:prstGeom prst="rect">
            <a:avLst/>
          </a:prstGeom>
          <a:noFill/>
          <a:ln w="28575">
            <a:solidFill>
              <a:schemeClr val="accent1"/>
            </a:solidFill>
          </a:ln>
        </p:spPr>
        <p:txBody>
          <a:bodyPr wrap="square" rtlCol="0">
            <a:spAutoFit/>
          </a:bodyPr>
          <a:lstStyle/>
          <a:p>
            <a:pPr defTabSz="457200"/>
            <a:r>
              <a:rPr lang="en-US" sz="1600" dirty="0">
                <a:solidFill>
                  <a:prstClr val="black"/>
                </a:solidFill>
              </a:rPr>
              <a:t>Reduction of CO2-emissions compared to situation before measure</a:t>
            </a:r>
          </a:p>
        </p:txBody>
      </p:sp>
      <p:sp>
        <p:nvSpPr>
          <p:cNvPr id="9" name="Tekstiruutu 8"/>
          <p:cNvSpPr txBox="1"/>
          <p:nvPr/>
        </p:nvSpPr>
        <p:spPr>
          <a:xfrm>
            <a:off x="10644597" y="4358283"/>
            <a:ext cx="1519646" cy="1477328"/>
          </a:xfrm>
          <a:prstGeom prst="rect">
            <a:avLst/>
          </a:prstGeom>
          <a:noFill/>
          <a:ln w="28575">
            <a:solidFill>
              <a:schemeClr val="accent1"/>
            </a:solidFill>
          </a:ln>
        </p:spPr>
        <p:txBody>
          <a:bodyPr wrap="square" rtlCol="0">
            <a:spAutoFit/>
          </a:bodyPr>
          <a:lstStyle/>
          <a:p>
            <a:pPr defTabSz="457200"/>
            <a:r>
              <a:rPr lang="en-US" dirty="0">
                <a:solidFill>
                  <a:prstClr val="black"/>
                </a:solidFill>
              </a:rPr>
              <a:t>Fluctuations in results depending on energy price developments</a:t>
            </a:r>
          </a:p>
        </p:txBody>
      </p:sp>
      <p:cxnSp>
        <p:nvCxnSpPr>
          <p:cNvPr id="12" name="Suora nuoliyhdysviiva 11"/>
          <p:cNvCxnSpPr/>
          <p:nvPr/>
        </p:nvCxnSpPr>
        <p:spPr>
          <a:xfrm flipH="1" flipV="1">
            <a:off x="10507437" y="1595547"/>
            <a:ext cx="274320" cy="1698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474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1186" y="0"/>
            <a:ext cx="10058400" cy="771488"/>
          </a:xfrm>
        </p:spPr>
        <p:txBody>
          <a:bodyPr/>
          <a:lstStyle/>
          <a:p>
            <a:r>
              <a:rPr lang="fi-FI" dirty="0"/>
              <a:t>Net </a:t>
            </a:r>
            <a:r>
              <a:rPr lang="fi-FI" dirty="0" err="1"/>
              <a:t>present</a:t>
            </a:r>
            <a:r>
              <a:rPr lang="fi-FI" dirty="0"/>
              <a:t> </a:t>
            </a:r>
            <a:r>
              <a:rPr lang="fi-FI" dirty="0" err="1"/>
              <a:t>value</a:t>
            </a:r>
            <a:r>
              <a:rPr lang="fi-FI" dirty="0"/>
              <a:t> </a:t>
            </a:r>
            <a:r>
              <a:rPr lang="fi-FI" dirty="0" err="1"/>
              <a:t>charts</a:t>
            </a:r>
            <a:endParaRPr lang="en-US" dirty="0"/>
          </a:p>
        </p:txBody>
      </p:sp>
      <p:pic>
        <p:nvPicPr>
          <p:cNvPr id="4" name="Sisällön paikkamerkki 4"/>
          <p:cNvPicPr>
            <a:picLocks noGrp="1" noChangeAspect="1"/>
          </p:cNvPicPr>
          <p:nvPr>
            <p:ph idx="1"/>
          </p:nvPr>
        </p:nvPicPr>
        <p:blipFill>
          <a:blip r:embed="rId3"/>
          <a:stretch>
            <a:fillRect/>
          </a:stretch>
        </p:blipFill>
        <p:spPr>
          <a:xfrm>
            <a:off x="0" y="901337"/>
            <a:ext cx="12191999" cy="5447211"/>
          </a:xfrm>
          <a:prstGeom prst="rect">
            <a:avLst/>
          </a:prstGeom>
        </p:spPr>
      </p:pic>
    </p:spTree>
    <p:extLst>
      <p:ext uri="{BB962C8B-B14F-4D97-AF65-F5344CB8AC3E}">
        <p14:creationId xmlns:p14="http://schemas.microsoft.com/office/powerpoint/2010/main" val="214407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fontScale="77500" lnSpcReduction="20000"/>
          </a:bodyPr>
          <a:lstStyle/>
          <a:p>
            <a:pPr>
              <a:spcBef>
                <a:spcPts val="600"/>
              </a:spcBef>
            </a:pPr>
            <a:r>
              <a:rPr lang="en-GB" sz="4000" b="1" dirty="0">
                <a:solidFill>
                  <a:schemeClr val="tx1"/>
                </a:solidFill>
              </a:rPr>
              <a:t>1. Justifying of Financial calculation</a:t>
            </a:r>
          </a:p>
          <a:p>
            <a:pPr>
              <a:spcBef>
                <a:spcPts val="600"/>
              </a:spcBef>
            </a:pPr>
            <a:r>
              <a:rPr lang="en-GB" sz="4000" b="1" dirty="0">
                <a:solidFill>
                  <a:schemeClr val="tx1"/>
                </a:solidFill>
              </a:rPr>
              <a:t>2. Aim of Financial calculation training</a:t>
            </a:r>
          </a:p>
          <a:p>
            <a:pPr>
              <a:spcBef>
                <a:spcPts val="600"/>
              </a:spcBef>
            </a:pPr>
            <a:r>
              <a:rPr lang="en-GB" sz="4000" b="1" dirty="0">
                <a:solidFill>
                  <a:schemeClr val="tx1"/>
                </a:solidFill>
              </a:rPr>
              <a:t>3. Target group</a:t>
            </a:r>
          </a:p>
          <a:p>
            <a:pPr>
              <a:spcBef>
                <a:spcPts val="600"/>
              </a:spcBef>
            </a:pPr>
            <a:r>
              <a:rPr lang="en-GB" sz="4000" b="1" dirty="0">
                <a:solidFill>
                  <a:schemeClr val="tx1"/>
                </a:solidFill>
              </a:rPr>
              <a:t>4. Financial calculation tools</a:t>
            </a:r>
          </a:p>
          <a:p>
            <a:pPr lvl="1">
              <a:spcBef>
                <a:spcPts val="600"/>
              </a:spcBef>
              <a:buFont typeface="Wingdings" panose="05000000000000000000" pitchFamily="2" charset="2"/>
              <a:buChar char="Ø"/>
            </a:pPr>
            <a:r>
              <a:rPr lang="en-GB" sz="3400" b="1" dirty="0">
                <a:solidFill>
                  <a:schemeClr val="tx1"/>
                </a:solidFill>
              </a:rPr>
              <a:t>Excel-based tool</a:t>
            </a:r>
          </a:p>
          <a:p>
            <a:pPr lvl="2">
              <a:spcBef>
                <a:spcPts val="600"/>
              </a:spcBef>
              <a:buFont typeface="Wingdings" panose="05000000000000000000" pitchFamily="2" charset="2"/>
              <a:buChar char="§"/>
            </a:pPr>
            <a:r>
              <a:rPr lang="en-GB" sz="2800" b="1" dirty="0">
                <a:solidFill>
                  <a:schemeClr val="tx1"/>
                </a:solidFill>
              </a:rPr>
              <a:t>Calculation methods</a:t>
            </a:r>
          </a:p>
          <a:p>
            <a:pPr lvl="2">
              <a:spcBef>
                <a:spcPts val="600"/>
              </a:spcBef>
              <a:buFont typeface="Wingdings" panose="05000000000000000000" pitchFamily="2" charset="2"/>
              <a:buChar char="§"/>
            </a:pPr>
            <a:r>
              <a:rPr lang="en-GB" sz="2800" b="1" dirty="0">
                <a:solidFill>
                  <a:schemeClr val="tx1"/>
                </a:solidFill>
              </a:rPr>
              <a:t>Tool</a:t>
            </a:r>
          </a:p>
          <a:p>
            <a:pPr lvl="1">
              <a:spcBef>
                <a:spcPts val="600"/>
              </a:spcBef>
              <a:buFont typeface="Wingdings" panose="05000000000000000000" pitchFamily="2" charset="2"/>
              <a:buChar char="Ø"/>
            </a:pPr>
            <a:r>
              <a:rPr lang="en-GB" sz="3400" b="1" dirty="0">
                <a:solidFill>
                  <a:schemeClr val="tx1"/>
                </a:solidFill>
              </a:rPr>
              <a:t>Web-tool</a:t>
            </a:r>
          </a:p>
          <a:p>
            <a:pPr lvl="2">
              <a:spcBef>
                <a:spcPts val="600"/>
              </a:spcBef>
              <a:buFont typeface="Wingdings" panose="05000000000000000000" pitchFamily="2" charset="2"/>
              <a:buChar char="§"/>
            </a:pPr>
            <a:r>
              <a:rPr lang="en-GB" sz="2800" b="1" dirty="0">
                <a:solidFill>
                  <a:schemeClr val="tx1"/>
                </a:solidFill>
              </a:rPr>
              <a:t>Calculation methods</a:t>
            </a:r>
          </a:p>
          <a:p>
            <a:pPr lvl="2">
              <a:spcBef>
                <a:spcPts val="600"/>
              </a:spcBef>
              <a:buFont typeface="Wingdings" panose="05000000000000000000" pitchFamily="2" charset="2"/>
              <a:buChar char="§"/>
            </a:pPr>
            <a:r>
              <a:rPr lang="en-GB" sz="2800" b="1" dirty="0">
                <a:solidFill>
                  <a:schemeClr val="tx1"/>
                </a:solidFill>
              </a:rPr>
              <a:t>Tool</a:t>
            </a:r>
          </a:p>
          <a:p>
            <a:pPr marL="91440" lvl="1" indent="-91440">
              <a:spcBef>
                <a:spcPts val="600"/>
              </a:spcBef>
              <a:spcAft>
                <a:spcPts val="200"/>
              </a:spcAft>
              <a:buSzPct val="100000"/>
              <a:buFont typeface="Calibri" panose="020F0502020204030204" pitchFamily="34" charset="0"/>
              <a:buChar char=" "/>
            </a:pPr>
            <a:r>
              <a:rPr lang="en-GB" sz="4000" b="1" dirty="0">
                <a:solidFill>
                  <a:schemeClr val="tx1"/>
                </a:solidFill>
              </a:rPr>
              <a:t>5. Training/workshop themes</a:t>
            </a:r>
          </a:p>
          <a:p>
            <a:pPr marL="91440" lvl="1" indent="-91440">
              <a:spcBef>
                <a:spcPts val="600"/>
              </a:spcBef>
              <a:spcAft>
                <a:spcPts val="200"/>
              </a:spcAft>
              <a:buSzPct val="100000"/>
              <a:buFont typeface="Calibri" panose="020F0502020204030204" pitchFamily="34" charset="0"/>
              <a:buChar char=" "/>
            </a:pPr>
            <a:r>
              <a:rPr lang="en-GB" sz="4000" b="1" dirty="0">
                <a:solidFill>
                  <a:schemeClr val="tx1"/>
                </a:solidFill>
              </a:rPr>
              <a:t>6. Summary and conclusions </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2937412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4. Financial calculation tools</a:t>
            </a:r>
          </a:p>
          <a:p>
            <a:pPr lvl="1">
              <a:spcBef>
                <a:spcPts val="600"/>
              </a:spcBef>
              <a:buFont typeface="Wingdings" panose="05000000000000000000" pitchFamily="2" charset="2"/>
              <a:buChar char="Ø"/>
            </a:pPr>
            <a:r>
              <a:rPr lang="en-GB" sz="3400" b="1" dirty="0">
                <a:solidFill>
                  <a:schemeClr val="tx1"/>
                </a:solidFill>
              </a:rPr>
              <a:t>Web-tool</a:t>
            </a:r>
          </a:p>
          <a:p>
            <a:pPr lvl="2">
              <a:spcBef>
                <a:spcPts val="600"/>
              </a:spcBef>
              <a:buFont typeface="Wingdings" panose="05000000000000000000" pitchFamily="2" charset="2"/>
              <a:buChar char="§"/>
            </a:pPr>
            <a:r>
              <a:rPr lang="en-GB" sz="2800" b="1" dirty="0">
                <a:solidFill>
                  <a:schemeClr val="tx1"/>
                </a:solidFill>
              </a:rPr>
              <a:t>Calculation method</a:t>
            </a:r>
          </a:p>
          <a:p>
            <a:pPr lvl="2">
              <a:spcBef>
                <a:spcPts val="600"/>
              </a:spcBef>
              <a:buFont typeface="Wingdings" panose="05000000000000000000" pitchFamily="2" charset="2"/>
              <a:buChar char="§"/>
            </a:pPr>
            <a:r>
              <a:rPr lang="en-GB" sz="2800" b="1" dirty="0">
                <a:solidFill>
                  <a:schemeClr val="tx1"/>
                </a:solidFill>
              </a:rPr>
              <a:t>Tool</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132838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99697" y="1"/>
            <a:ext cx="11771586" cy="1148942"/>
          </a:xfrm>
        </p:spPr>
        <p:txBody>
          <a:bodyPr>
            <a:noAutofit/>
          </a:bodyPr>
          <a:lstStyle/>
          <a:p>
            <a:r>
              <a:rPr lang="en-US" b="1" dirty="0"/>
              <a:t>Web-tool: Calculation methods </a:t>
            </a:r>
            <a:r>
              <a:rPr lang="en-US" sz="2400" b="1" dirty="0">
                <a:solidFill>
                  <a:schemeClr val="tx1"/>
                </a:solidFill>
                <a:hlinkClick r:id="rId3"/>
              </a:rPr>
              <a:t>https://energi.jahopp.com/energy.html</a:t>
            </a:r>
            <a:endParaRPr lang="en-US" sz="2400" b="1" dirty="0">
              <a:solidFill>
                <a:schemeClr val="tx1"/>
              </a:solidFill>
            </a:endParaRPr>
          </a:p>
        </p:txBody>
      </p:sp>
      <p:pic>
        <p:nvPicPr>
          <p:cNvPr id="12" name="Bildobjekt 10">
            <a:extLst>
              <a:ext uri="{FF2B5EF4-FFF2-40B4-BE49-F238E27FC236}">
                <a16:creationId xmlns:a16="http://schemas.microsoft.com/office/drawing/2014/main" id="{2836EE27-1471-4317-BC22-C96C55E0FD89}"/>
              </a:ext>
            </a:extLst>
          </p:cNvPr>
          <p:cNvPicPr>
            <a:picLocks noGrp="1" noChangeAspect="1"/>
          </p:cNvPicPr>
          <p:nvPr>
            <p:ph idx="1"/>
          </p:nvPr>
        </p:nvPicPr>
        <p:blipFill>
          <a:blip r:embed="rId4"/>
          <a:stretch>
            <a:fillRect/>
          </a:stretch>
        </p:blipFill>
        <p:spPr>
          <a:xfrm>
            <a:off x="761986" y="1148943"/>
            <a:ext cx="4177875" cy="2508657"/>
          </a:xfrm>
          <a:prstGeom prst="rect">
            <a:avLst/>
          </a:prstGeom>
        </p:spPr>
      </p:pic>
      <p:pic>
        <p:nvPicPr>
          <p:cNvPr id="13" name="Bildobjekt 8">
            <a:extLst>
              <a:ext uri="{FF2B5EF4-FFF2-40B4-BE49-F238E27FC236}">
                <a16:creationId xmlns:a16="http://schemas.microsoft.com/office/drawing/2014/main" id="{BAC5CE8C-52E6-431E-AA20-CB77D450144C}"/>
              </a:ext>
            </a:extLst>
          </p:cNvPr>
          <p:cNvPicPr>
            <a:picLocks noChangeAspect="1"/>
          </p:cNvPicPr>
          <p:nvPr/>
        </p:nvPicPr>
        <p:blipFill>
          <a:blip r:embed="rId5"/>
          <a:stretch>
            <a:fillRect/>
          </a:stretch>
        </p:blipFill>
        <p:spPr>
          <a:xfrm>
            <a:off x="5504521" y="1148943"/>
            <a:ext cx="4034895" cy="2743958"/>
          </a:xfrm>
          <a:prstGeom prst="rect">
            <a:avLst/>
          </a:prstGeom>
        </p:spPr>
      </p:pic>
      <p:pic>
        <p:nvPicPr>
          <p:cNvPr id="14" name="Bildobjekt 7">
            <a:extLst>
              <a:ext uri="{FF2B5EF4-FFF2-40B4-BE49-F238E27FC236}">
                <a16:creationId xmlns:a16="http://schemas.microsoft.com/office/drawing/2014/main" id="{754DC88D-3554-4EF2-8C58-43619E8B80B9}"/>
              </a:ext>
            </a:extLst>
          </p:cNvPr>
          <p:cNvPicPr>
            <a:picLocks noChangeAspect="1"/>
          </p:cNvPicPr>
          <p:nvPr/>
        </p:nvPicPr>
        <p:blipFill>
          <a:blip r:embed="rId6"/>
          <a:stretch>
            <a:fillRect/>
          </a:stretch>
        </p:blipFill>
        <p:spPr>
          <a:xfrm>
            <a:off x="761987" y="3657601"/>
            <a:ext cx="4251447" cy="2669628"/>
          </a:xfrm>
          <a:prstGeom prst="rect">
            <a:avLst/>
          </a:prstGeom>
        </p:spPr>
      </p:pic>
      <p:pic>
        <p:nvPicPr>
          <p:cNvPr id="15" name="Bildobjekt 9">
            <a:extLst>
              <a:ext uri="{FF2B5EF4-FFF2-40B4-BE49-F238E27FC236}">
                <a16:creationId xmlns:a16="http://schemas.microsoft.com/office/drawing/2014/main" id="{665B436B-E991-4785-8105-4D83BE2513FE}"/>
              </a:ext>
            </a:extLst>
          </p:cNvPr>
          <p:cNvPicPr>
            <a:picLocks noChangeAspect="1"/>
          </p:cNvPicPr>
          <p:nvPr/>
        </p:nvPicPr>
        <p:blipFill>
          <a:blip r:embed="rId7"/>
          <a:stretch>
            <a:fillRect/>
          </a:stretch>
        </p:blipFill>
        <p:spPr>
          <a:xfrm>
            <a:off x="5562187" y="3818985"/>
            <a:ext cx="3977230" cy="2508244"/>
          </a:xfrm>
          <a:prstGeom prst="rect">
            <a:avLst/>
          </a:prstGeom>
        </p:spPr>
      </p:pic>
    </p:spTree>
    <p:extLst>
      <p:ext uri="{BB962C8B-B14F-4D97-AF65-F5344CB8AC3E}">
        <p14:creationId xmlns:p14="http://schemas.microsoft.com/office/powerpoint/2010/main" val="309291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b="1" dirty="0"/>
              <a:t>Web-tool </a:t>
            </a:r>
            <a:r>
              <a:rPr lang="en-US" sz="2400" b="1" dirty="0">
                <a:solidFill>
                  <a:schemeClr val="tx1"/>
                </a:solidFill>
                <a:hlinkClick r:id="rId3">
                  <a:extLst>
                    <a:ext uri="{A12FA001-AC4F-418D-AE19-62706E023703}">
                      <ahyp:hlinkClr xmlns:ahyp="http://schemas.microsoft.com/office/drawing/2018/hyperlinkcolor" val="tx"/>
                    </a:ext>
                  </a:extLst>
                </a:hlinkClick>
              </a:rPr>
              <a:t> </a:t>
            </a:r>
            <a:r>
              <a:rPr lang="en-US" sz="2400" b="1" dirty="0">
                <a:solidFill>
                  <a:schemeClr val="accent1">
                    <a:lumMod val="75000"/>
                  </a:schemeClr>
                </a:solidFill>
                <a:hlinkClick r:id="rId3">
                  <a:extLst>
                    <a:ext uri="{A12FA001-AC4F-418D-AE19-62706E023703}">
                      <ahyp:hlinkClr xmlns:ahyp="http://schemas.microsoft.com/office/drawing/2018/hyperlinkcolor" val="tx"/>
                    </a:ext>
                  </a:extLst>
                </a:hlinkClick>
              </a:rPr>
              <a:t>https://energi.jahopp.com/energy.html</a:t>
            </a:r>
            <a:endParaRPr lang="en-US" sz="2400" dirty="0">
              <a:solidFill>
                <a:schemeClr val="accent1">
                  <a:lumMod val="75000"/>
                </a:schemeClr>
              </a:solidFill>
            </a:endParaRPr>
          </a:p>
        </p:txBody>
      </p:sp>
      <p:pic>
        <p:nvPicPr>
          <p:cNvPr id="4" name="Platshållare för innehåll 3">
            <a:extLst>
              <a:ext uri="{FF2B5EF4-FFF2-40B4-BE49-F238E27FC236}">
                <a16:creationId xmlns:a16="http://schemas.microsoft.com/office/drawing/2014/main" id="{16D51BC8-55D2-4A80-B446-90B389C2165B}"/>
              </a:ext>
            </a:extLst>
          </p:cNvPr>
          <p:cNvPicPr>
            <a:picLocks noGrp="1" noChangeAspect="1"/>
          </p:cNvPicPr>
          <p:nvPr>
            <p:ph idx="1"/>
          </p:nvPr>
        </p:nvPicPr>
        <p:blipFill>
          <a:blip r:embed="rId4"/>
          <a:stretch>
            <a:fillRect/>
          </a:stretch>
        </p:blipFill>
        <p:spPr>
          <a:xfrm>
            <a:off x="112503" y="1796836"/>
            <a:ext cx="5841030" cy="4456118"/>
          </a:xfrm>
          <a:prstGeom prst="rect">
            <a:avLst/>
          </a:prstGeom>
        </p:spPr>
      </p:pic>
      <p:pic>
        <p:nvPicPr>
          <p:cNvPr id="5" name="Bildobjekt 4">
            <a:extLst>
              <a:ext uri="{FF2B5EF4-FFF2-40B4-BE49-F238E27FC236}">
                <a16:creationId xmlns:a16="http://schemas.microsoft.com/office/drawing/2014/main" id="{3431CEBA-1A7B-4F63-A442-22F28C63D8FD}"/>
              </a:ext>
            </a:extLst>
          </p:cNvPr>
          <p:cNvPicPr>
            <a:picLocks noChangeAspect="1"/>
          </p:cNvPicPr>
          <p:nvPr/>
        </p:nvPicPr>
        <p:blipFill>
          <a:blip r:embed="rId5"/>
          <a:stretch>
            <a:fillRect/>
          </a:stretch>
        </p:blipFill>
        <p:spPr>
          <a:xfrm>
            <a:off x="5930438" y="1746173"/>
            <a:ext cx="5498543" cy="4506781"/>
          </a:xfrm>
          <a:prstGeom prst="rect">
            <a:avLst/>
          </a:prstGeom>
        </p:spPr>
      </p:pic>
    </p:spTree>
    <p:extLst>
      <p:ext uri="{BB962C8B-B14F-4D97-AF65-F5344CB8AC3E}">
        <p14:creationId xmlns:p14="http://schemas.microsoft.com/office/powerpoint/2010/main" val="2346736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marL="91440" lvl="1" indent="-91440">
              <a:spcBef>
                <a:spcPts val="600"/>
              </a:spcBef>
              <a:spcAft>
                <a:spcPts val="200"/>
              </a:spcAft>
              <a:buSzPct val="100000"/>
              <a:buFont typeface="Calibri" panose="020F0502020204030204" pitchFamily="34" charset="0"/>
              <a:buChar char=" "/>
            </a:pPr>
            <a:r>
              <a:rPr lang="en-GB" sz="4000" b="1" dirty="0">
                <a:solidFill>
                  <a:schemeClr val="accent1">
                    <a:lumMod val="75000"/>
                  </a:schemeClr>
                </a:solidFill>
              </a:rPr>
              <a:t>5. Training/workshop themes</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074044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72420"/>
            <a:ext cx="10058400" cy="1450757"/>
          </a:xfrm>
        </p:spPr>
        <p:txBody>
          <a:bodyPr/>
          <a:lstStyle/>
          <a:p>
            <a:pPr defTabSz="457200"/>
            <a:r>
              <a:rPr lang="en-US" b="1" dirty="0">
                <a:solidFill>
                  <a:schemeClr val="accent1">
                    <a:lumMod val="75000"/>
                  </a:schemeClr>
                </a:solidFill>
                <a:latin typeface="Calibri" panose="020F0502020204030204" pitchFamily="34" charset="0"/>
                <a:ea typeface="Calibri" panose="020F0502020204030204" pitchFamily="34" charset="0"/>
              </a:rPr>
              <a:t>5. Training/workshop themes </a:t>
            </a:r>
          </a:p>
        </p:txBody>
      </p:sp>
      <p:sp>
        <p:nvSpPr>
          <p:cNvPr id="5" name="textruta 3">
            <a:extLst>
              <a:ext uri="{FF2B5EF4-FFF2-40B4-BE49-F238E27FC236}">
                <a16:creationId xmlns:a16="http://schemas.microsoft.com/office/drawing/2014/main" id="{35B061B2-450D-474F-B543-35281E678302}"/>
              </a:ext>
            </a:extLst>
          </p:cNvPr>
          <p:cNvSpPr txBox="1"/>
          <p:nvPr/>
        </p:nvSpPr>
        <p:spPr>
          <a:xfrm>
            <a:off x="1097281" y="1448748"/>
            <a:ext cx="10452169" cy="5509200"/>
          </a:xfrm>
          <a:prstGeom prst="rect">
            <a:avLst/>
          </a:prstGeom>
          <a:noFill/>
        </p:spPr>
        <p:txBody>
          <a:bodyPr wrap="square" rtlCol="0">
            <a:spAutoFit/>
          </a:bodyPr>
          <a:lstStyle/>
          <a:p>
            <a:pPr defTabSz="457200"/>
            <a:r>
              <a:rPr lang="en-US" sz="2800" dirty="0">
                <a:solidFill>
                  <a:srgbClr val="000000"/>
                </a:solidFill>
                <a:latin typeface="Calibri" panose="020F0502020204030204" pitchFamily="34" charset="0"/>
              </a:rPr>
              <a:t>	</a:t>
            </a:r>
            <a:r>
              <a:rPr lang="sv-SE" sz="2000" dirty="0" err="1">
                <a:solidFill>
                  <a:prstClr val="black"/>
                </a:solidFill>
              </a:rPr>
              <a:t>Training</a:t>
            </a:r>
            <a:r>
              <a:rPr lang="sv-SE" sz="2000" dirty="0">
                <a:solidFill>
                  <a:prstClr val="black"/>
                </a:solidFill>
              </a:rPr>
              <a:t> </a:t>
            </a:r>
            <a:r>
              <a:rPr lang="sv-SE" sz="2000" dirty="0" err="1">
                <a:solidFill>
                  <a:prstClr val="black"/>
                </a:solidFill>
              </a:rPr>
              <a:t>with</a:t>
            </a:r>
            <a:r>
              <a:rPr lang="sv-SE" sz="2000" dirty="0">
                <a:solidFill>
                  <a:prstClr val="black"/>
                </a:solidFill>
              </a:rPr>
              <a:t> </a:t>
            </a:r>
            <a:r>
              <a:rPr lang="sv-SE" sz="2000" dirty="0" err="1">
                <a:solidFill>
                  <a:prstClr val="black"/>
                </a:solidFill>
              </a:rPr>
              <a:t>example</a:t>
            </a:r>
            <a:r>
              <a:rPr lang="sv-SE" sz="2000" dirty="0">
                <a:solidFill>
                  <a:prstClr val="black"/>
                </a:solidFill>
              </a:rPr>
              <a:t> </a:t>
            </a:r>
            <a:r>
              <a:rPr lang="sv-SE" sz="2000" dirty="0" err="1">
                <a:solidFill>
                  <a:prstClr val="black"/>
                </a:solidFill>
              </a:rPr>
              <a:t>cases</a:t>
            </a:r>
            <a:r>
              <a:rPr lang="sv-SE" sz="2000" dirty="0">
                <a:solidFill>
                  <a:prstClr val="black"/>
                </a:solidFill>
              </a:rPr>
              <a:t>:</a:t>
            </a:r>
            <a:br>
              <a:rPr lang="sv-SE" sz="2000" dirty="0">
                <a:solidFill>
                  <a:prstClr val="black"/>
                </a:solidFill>
              </a:rPr>
            </a:br>
            <a:r>
              <a:rPr lang="sv-SE" sz="2000" dirty="0">
                <a:solidFill>
                  <a:prstClr val="black"/>
                </a:solidFill>
              </a:rPr>
              <a:t>		- </a:t>
            </a:r>
            <a:r>
              <a:rPr lang="sv-SE" sz="2000" dirty="0" err="1">
                <a:solidFill>
                  <a:prstClr val="black"/>
                </a:solidFill>
              </a:rPr>
              <a:t>Either</a:t>
            </a:r>
            <a:r>
              <a:rPr lang="sv-SE" sz="2000" dirty="0">
                <a:solidFill>
                  <a:prstClr val="black"/>
                </a:solidFill>
              </a:rPr>
              <a:t> real or </a:t>
            </a:r>
            <a:r>
              <a:rPr lang="sv-SE" sz="2000" dirty="0" err="1">
                <a:solidFill>
                  <a:prstClr val="black"/>
                </a:solidFill>
              </a:rPr>
              <a:t>imaginary</a:t>
            </a:r>
            <a:r>
              <a:rPr lang="sv-SE" sz="2000" dirty="0">
                <a:solidFill>
                  <a:prstClr val="black"/>
                </a:solidFill>
              </a:rPr>
              <a:t> </a:t>
            </a:r>
            <a:r>
              <a:rPr lang="sv-SE" sz="2000" dirty="0" err="1">
                <a:solidFill>
                  <a:prstClr val="black"/>
                </a:solidFill>
              </a:rPr>
              <a:t>cases</a:t>
            </a:r>
            <a:br>
              <a:rPr lang="sv-SE" sz="2000" dirty="0">
                <a:solidFill>
                  <a:prstClr val="black"/>
                </a:solidFill>
              </a:rPr>
            </a:br>
            <a:endParaRPr lang="sv-SE" sz="2000" dirty="0">
              <a:solidFill>
                <a:prstClr val="black"/>
              </a:solidFill>
            </a:endParaRPr>
          </a:p>
          <a:p>
            <a:pPr defTabSz="457200"/>
            <a:r>
              <a:rPr lang="en-US" sz="2000" dirty="0">
                <a:solidFill>
                  <a:prstClr val="black"/>
                </a:solidFill>
              </a:rPr>
              <a:t>		Easier to understand:</a:t>
            </a:r>
          </a:p>
          <a:p>
            <a:pPr defTabSz="457200"/>
            <a:endParaRPr lang="en-US" sz="2000" dirty="0">
              <a:solidFill>
                <a:prstClr val="black"/>
              </a:solidFill>
            </a:endParaRPr>
          </a:p>
          <a:p>
            <a:pPr marL="914400" lvl="1" indent="-457200">
              <a:buFont typeface="Wingdings" panose="05000000000000000000" pitchFamily="2" charset="2"/>
              <a:buChar char="Ø"/>
            </a:pPr>
            <a:r>
              <a:rPr lang="en-US" sz="2000" dirty="0">
                <a:solidFill>
                  <a:prstClr val="black"/>
                </a:solidFill>
              </a:rPr>
              <a:t>different financial calculation methods, when seen how </a:t>
            </a:r>
            <a:br>
              <a:rPr lang="en-US" sz="2000" dirty="0">
                <a:solidFill>
                  <a:prstClr val="black"/>
                </a:solidFill>
              </a:rPr>
            </a:br>
            <a:r>
              <a:rPr lang="en-US" sz="2000" dirty="0">
                <a:solidFill>
                  <a:prstClr val="black"/>
                </a:solidFill>
              </a:rPr>
              <a:t>different inputs affects to the results</a:t>
            </a:r>
            <a:r>
              <a:rPr lang="sv-SE" sz="2000" dirty="0">
                <a:solidFill>
                  <a:prstClr val="black"/>
                </a:solidFill>
              </a:rPr>
              <a:t>.</a:t>
            </a:r>
          </a:p>
          <a:p>
            <a:pPr lvl="1"/>
            <a:endParaRPr lang="sv-SE" sz="2000" dirty="0">
              <a:solidFill>
                <a:prstClr val="black"/>
              </a:solidFill>
            </a:endParaRPr>
          </a:p>
          <a:p>
            <a:pPr marL="914400" lvl="1" indent="-457200">
              <a:buFont typeface="Wingdings" panose="05000000000000000000" pitchFamily="2" charset="2"/>
              <a:buChar char="Ø"/>
            </a:pPr>
            <a:r>
              <a:rPr lang="sv-SE" sz="2000" dirty="0">
                <a:solidFill>
                  <a:prstClr val="black"/>
                </a:solidFill>
              </a:rPr>
              <a:t> </a:t>
            </a:r>
            <a:r>
              <a:rPr lang="sv-SE" sz="2000" dirty="0" err="1">
                <a:solidFill>
                  <a:prstClr val="black"/>
                </a:solidFill>
              </a:rPr>
              <a:t>change</a:t>
            </a:r>
            <a:r>
              <a:rPr lang="sv-SE" sz="2000" dirty="0">
                <a:solidFill>
                  <a:prstClr val="black"/>
                </a:solidFill>
              </a:rPr>
              <a:t> </a:t>
            </a:r>
            <a:r>
              <a:rPr lang="sv-SE" sz="2000" dirty="0" err="1">
                <a:solidFill>
                  <a:prstClr val="black"/>
                </a:solidFill>
              </a:rPr>
              <a:t>of</a:t>
            </a:r>
            <a:r>
              <a:rPr lang="sv-SE" sz="2000" dirty="0">
                <a:solidFill>
                  <a:prstClr val="black"/>
                </a:solidFill>
              </a:rPr>
              <a:t> </a:t>
            </a:r>
            <a:r>
              <a:rPr lang="sv-SE" sz="2000" dirty="0" err="1">
                <a:solidFill>
                  <a:prstClr val="black"/>
                </a:solidFill>
              </a:rPr>
              <a:t>results</a:t>
            </a:r>
            <a:r>
              <a:rPr lang="sv-SE" sz="2000" dirty="0">
                <a:solidFill>
                  <a:prstClr val="black"/>
                </a:solidFill>
              </a:rPr>
              <a:t>, </a:t>
            </a:r>
            <a:r>
              <a:rPr lang="sv-SE" sz="2000" dirty="0" err="1">
                <a:solidFill>
                  <a:prstClr val="black"/>
                </a:solidFill>
              </a:rPr>
              <a:t>if</a:t>
            </a:r>
            <a:r>
              <a:rPr lang="sv-SE" sz="2000" dirty="0">
                <a:solidFill>
                  <a:prstClr val="black"/>
                </a:solidFill>
              </a:rPr>
              <a:t> </a:t>
            </a:r>
            <a:r>
              <a:rPr lang="sv-SE" sz="2000" dirty="0" err="1">
                <a:solidFill>
                  <a:prstClr val="black"/>
                </a:solidFill>
              </a:rPr>
              <a:t>energy</a:t>
            </a:r>
            <a:r>
              <a:rPr lang="sv-SE" sz="2000" dirty="0">
                <a:solidFill>
                  <a:prstClr val="black"/>
                </a:solidFill>
              </a:rPr>
              <a:t>/</a:t>
            </a:r>
            <a:r>
              <a:rPr lang="sv-SE" sz="2000" dirty="0" err="1">
                <a:solidFill>
                  <a:prstClr val="black"/>
                </a:solidFill>
              </a:rPr>
              <a:t>water</a:t>
            </a:r>
            <a:r>
              <a:rPr lang="sv-SE" sz="2000" dirty="0">
                <a:solidFill>
                  <a:prstClr val="black"/>
                </a:solidFill>
              </a:rPr>
              <a:t> </a:t>
            </a:r>
            <a:r>
              <a:rPr lang="sv-SE" sz="2000" dirty="0" err="1">
                <a:solidFill>
                  <a:prstClr val="black"/>
                </a:solidFill>
              </a:rPr>
              <a:t>prices</a:t>
            </a:r>
            <a:r>
              <a:rPr lang="sv-SE" sz="2000" dirty="0">
                <a:solidFill>
                  <a:prstClr val="black"/>
                </a:solidFill>
              </a:rPr>
              <a:t> </a:t>
            </a:r>
            <a:r>
              <a:rPr lang="sv-SE" sz="2000" dirty="0" err="1">
                <a:solidFill>
                  <a:prstClr val="black"/>
                </a:solidFill>
              </a:rPr>
              <a:t>change</a:t>
            </a:r>
            <a:r>
              <a:rPr lang="sv-SE" sz="2000" dirty="0">
                <a:solidFill>
                  <a:prstClr val="black"/>
                </a:solidFill>
              </a:rPr>
              <a:t> in </a:t>
            </a:r>
            <a:r>
              <a:rPr lang="sv-SE" sz="2000" dirty="0" err="1">
                <a:solidFill>
                  <a:prstClr val="black"/>
                </a:solidFill>
              </a:rPr>
              <a:t>future</a:t>
            </a:r>
            <a:r>
              <a:rPr lang="sv-SE" sz="2000" dirty="0">
                <a:solidFill>
                  <a:prstClr val="black"/>
                </a:solidFill>
              </a:rPr>
              <a:t> etc.</a:t>
            </a:r>
          </a:p>
          <a:p>
            <a:pPr lvl="1"/>
            <a:endParaRPr lang="sv-SE" sz="2000" dirty="0">
              <a:solidFill>
                <a:prstClr val="black"/>
              </a:solidFill>
            </a:endParaRPr>
          </a:p>
          <a:p>
            <a:pPr marL="914400" lvl="1" indent="-457200">
              <a:buFont typeface="Wingdings" panose="05000000000000000000" pitchFamily="2" charset="2"/>
              <a:buChar char="Ø"/>
            </a:pPr>
            <a:r>
              <a:rPr lang="sv-SE" sz="2000" dirty="0" err="1">
                <a:solidFill>
                  <a:prstClr val="black"/>
                </a:solidFill>
              </a:rPr>
              <a:t>effects</a:t>
            </a:r>
            <a:r>
              <a:rPr lang="sv-SE" sz="2000" dirty="0">
                <a:solidFill>
                  <a:prstClr val="black"/>
                </a:solidFill>
              </a:rPr>
              <a:t> </a:t>
            </a:r>
            <a:r>
              <a:rPr lang="sv-SE" sz="2000" dirty="0" err="1">
                <a:solidFill>
                  <a:prstClr val="black"/>
                </a:solidFill>
              </a:rPr>
              <a:t>of</a:t>
            </a:r>
            <a:r>
              <a:rPr lang="sv-SE" sz="2000" dirty="0">
                <a:solidFill>
                  <a:prstClr val="black"/>
                </a:solidFill>
              </a:rPr>
              <a:t> Non-</a:t>
            </a:r>
            <a:r>
              <a:rPr lang="sv-SE" sz="2000" dirty="0" err="1">
                <a:solidFill>
                  <a:prstClr val="black"/>
                </a:solidFill>
              </a:rPr>
              <a:t>energy</a:t>
            </a:r>
            <a:r>
              <a:rPr lang="sv-SE" sz="2000" dirty="0">
                <a:solidFill>
                  <a:prstClr val="black"/>
                </a:solidFill>
              </a:rPr>
              <a:t> </a:t>
            </a:r>
            <a:r>
              <a:rPr lang="sv-SE" sz="2000" dirty="0" err="1">
                <a:solidFill>
                  <a:prstClr val="black"/>
                </a:solidFill>
              </a:rPr>
              <a:t>benefits</a:t>
            </a:r>
            <a:r>
              <a:rPr lang="sv-SE" sz="2000" dirty="0">
                <a:solidFill>
                  <a:prstClr val="black"/>
                </a:solidFill>
              </a:rPr>
              <a:t> to the </a:t>
            </a:r>
            <a:r>
              <a:rPr lang="sv-SE" sz="2000" dirty="0" err="1">
                <a:solidFill>
                  <a:prstClr val="black"/>
                </a:solidFill>
              </a:rPr>
              <a:t>Payback</a:t>
            </a:r>
            <a:r>
              <a:rPr lang="sv-SE" sz="2000" dirty="0">
                <a:solidFill>
                  <a:prstClr val="black"/>
                </a:solidFill>
              </a:rPr>
              <a:t> </a:t>
            </a:r>
            <a:r>
              <a:rPr lang="sv-SE" sz="2000" dirty="0" err="1">
                <a:solidFill>
                  <a:prstClr val="black"/>
                </a:solidFill>
              </a:rPr>
              <a:t>time</a:t>
            </a:r>
            <a:r>
              <a:rPr lang="sv-SE" sz="2000" dirty="0">
                <a:solidFill>
                  <a:prstClr val="black"/>
                </a:solidFill>
              </a:rPr>
              <a:t> 2</a:t>
            </a:r>
          </a:p>
          <a:p>
            <a:pPr lvl="1"/>
            <a:endParaRPr lang="sv-SE" sz="2000" dirty="0">
              <a:solidFill>
                <a:prstClr val="black"/>
              </a:solidFill>
            </a:endParaRPr>
          </a:p>
          <a:p>
            <a:pPr marL="914400" lvl="1" indent="-457200">
              <a:buFont typeface="Wingdings" panose="05000000000000000000" pitchFamily="2" charset="2"/>
              <a:buChar char="Ø"/>
            </a:pPr>
            <a:r>
              <a:rPr lang="sv-SE" sz="2000" dirty="0" err="1">
                <a:solidFill>
                  <a:prstClr val="black"/>
                </a:solidFill>
              </a:rPr>
              <a:t>etc</a:t>
            </a:r>
            <a:endParaRPr lang="sv-SE" sz="2000" dirty="0">
              <a:solidFill>
                <a:prstClr val="black"/>
              </a:solidFill>
            </a:endParaRPr>
          </a:p>
          <a:p>
            <a:pPr defTabSz="457200"/>
            <a:r>
              <a:rPr lang="sv-SE" sz="2800" dirty="0">
                <a:solidFill>
                  <a:prstClr val="black"/>
                </a:solidFill>
              </a:rPr>
              <a:t>	</a:t>
            </a:r>
          </a:p>
          <a:p>
            <a:pPr defTabSz="457200"/>
            <a:endParaRPr lang="sv-SE" sz="2800" dirty="0">
              <a:solidFill>
                <a:prstClr val="black"/>
              </a:solidFill>
            </a:endParaRPr>
          </a:p>
          <a:p>
            <a:pPr defTabSz="457200"/>
            <a:endParaRPr lang="sv-SE" sz="2800" dirty="0">
              <a:solidFill>
                <a:prstClr val="black"/>
              </a:solidFill>
            </a:endParaRPr>
          </a:p>
        </p:txBody>
      </p:sp>
      <p:pic>
        <p:nvPicPr>
          <p:cNvPr id="6" name="Kuva 5" descr="Luokkahuone">
            <a:extLst>
              <a:ext uri="{FF2B5EF4-FFF2-40B4-BE49-F238E27FC236}">
                <a16:creationId xmlns:a16="http://schemas.microsoft.com/office/drawing/2014/main" id="{A08D98E8-B088-442C-9F4B-A742D9F93E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1426" y="2077156"/>
            <a:ext cx="2998024" cy="2998024"/>
          </a:xfrm>
          <a:prstGeom prst="rect">
            <a:avLst/>
          </a:prstGeom>
        </p:spPr>
      </p:pic>
      <p:sp>
        <p:nvSpPr>
          <p:cNvPr id="7" name="Nuoli: Oikea 6">
            <a:extLst>
              <a:ext uri="{FF2B5EF4-FFF2-40B4-BE49-F238E27FC236}">
                <a16:creationId xmlns:a16="http://schemas.microsoft.com/office/drawing/2014/main" id="{2034AD09-C5A6-4866-8992-EBDD169D4C9D}"/>
              </a:ext>
            </a:extLst>
          </p:cNvPr>
          <p:cNvSpPr/>
          <p:nvPr/>
        </p:nvSpPr>
        <p:spPr>
          <a:xfrm>
            <a:off x="1363093" y="2481816"/>
            <a:ext cx="635696" cy="417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8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1377" y="0"/>
            <a:ext cx="10058400" cy="1696995"/>
          </a:xfrm>
        </p:spPr>
        <p:txBody>
          <a:bodyPr>
            <a:normAutofit/>
          </a:bodyPr>
          <a:lstStyle/>
          <a:p>
            <a:r>
              <a:rPr lang="fi-FI" b="1" dirty="0"/>
              <a:t>An </a:t>
            </a:r>
            <a:r>
              <a:rPr lang="fi-FI" b="1" dirty="0" err="1"/>
              <a:t>exercise</a:t>
            </a:r>
            <a:br>
              <a:rPr lang="fi-FI" sz="3200" dirty="0"/>
            </a:br>
            <a:r>
              <a:rPr lang="fi-FI" sz="3200" dirty="0" err="1"/>
              <a:t>E.g</a:t>
            </a:r>
            <a:r>
              <a:rPr lang="fi-FI" sz="3200" dirty="0"/>
              <a:t>.: </a:t>
            </a:r>
            <a:r>
              <a:rPr lang="fi-FI" sz="3200" dirty="0" err="1"/>
              <a:t>Compare</a:t>
            </a:r>
            <a:r>
              <a:rPr lang="fi-FI" sz="3200" dirty="0"/>
              <a:t> </a:t>
            </a:r>
            <a:r>
              <a:rPr lang="fi-FI" sz="3200" dirty="0" err="1"/>
              <a:t>results</a:t>
            </a:r>
            <a:r>
              <a:rPr lang="fi-FI" sz="3200" dirty="0"/>
              <a:t> of </a:t>
            </a:r>
            <a:r>
              <a:rPr lang="fi-FI" sz="3200" dirty="0" err="1"/>
              <a:t>different</a:t>
            </a:r>
            <a:r>
              <a:rPr lang="fi-FI" sz="3200" dirty="0"/>
              <a:t> </a:t>
            </a:r>
            <a:r>
              <a:rPr lang="fi-FI" sz="3200" dirty="0" err="1"/>
              <a:t>calculation</a:t>
            </a:r>
            <a:r>
              <a:rPr lang="fi-FI" sz="3200" dirty="0"/>
              <a:t> </a:t>
            </a:r>
            <a:r>
              <a:rPr lang="fi-FI" sz="3200" dirty="0" err="1"/>
              <a:t>methods</a:t>
            </a:r>
            <a:r>
              <a:rPr lang="fi-FI" sz="3200" dirty="0"/>
              <a:t> </a:t>
            </a:r>
            <a:r>
              <a:rPr lang="fi-FI" sz="3200" dirty="0" err="1"/>
              <a:t>with</a:t>
            </a:r>
            <a:r>
              <a:rPr lang="fi-FI" sz="3200" dirty="0"/>
              <a:t> </a:t>
            </a:r>
            <a:r>
              <a:rPr lang="fi-FI" sz="3200" dirty="0" err="1"/>
              <a:t>each</a:t>
            </a:r>
            <a:r>
              <a:rPr lang="fi-FI" sz="3200" dirty="0"/>
              <a:t> </a:t>
            </a:r>
            <a:r>
              <a:rPr lang="fi-FI" sz="3200" dirty="0" err="1"/>
              <a:t>other</a:t>
            </a:r>
            <a:endParaRPr lang="en-US" sz="3100" dirty="0"/>
          </a:p>
        </p:txBody>
      </p:sp>
      <p:pic>
        <p:nvPicPr>
          <p:cNvPr id="4" name="Sisällön paikkamerkki 3"/>
          <p:cNvPicPr>
            <a:picLocks noGrp="1" noChangeAspect="1"/>
          </p:cNvPicPr>
          <p:nvPr>
            <p:ph idx="1"/>
          </p:nvPr>
        </p:nvPicPr>
        <p:blipFill>
          <a:blip r:embed="rId3"/>
          <a:stretch>
            <a:fillRect/>
          </a:stretch>
        </p:blipFill>
        <p:spPr>
          <a:xfrm>
            <a:off x="1100210" y="2174165"/>
            <a:ext cx="9989567" cy="3059963"/>
          </a:xfrm>
          <a:prstGeom prst="rect">
            <a:avLst/>
          </a:prstGeom>
        </p:spPr>
      </p:pic>
    </p:spTree>
    <p:extLst>
      <p:ext uri="{BB962C8B-B14F-4D97-AF65-F5344CB8AC3E}">
        <p14:creationId xmlns:p14="http://schemas.microsoft.com/office/powerpoint/2010/main" val="2169485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12E7BDB-CDA0-4C0E-A257-ECBCEE803054}"/>
              </a:ext>
            </a:extLst>
          </p:cNvPr>
          <p:cNvSpPr>
            <a:spLocks noGrp="1"/>
          </p:cNvSpPr>
          <p:nvPr>
            <p:ph type="title"/>
          </p:nvPr>
        </p:nvSpPr>
        <p:spPr>
          <a:xfrm>
            <a:off x="457200" y="3139547"/>
            <a:ext cx="3200400" cy="3094997"/>
          </a:xfrm>
        </p:spPr>
        <p:txBody>
          <a:bodyPr anchor="ctr">
            <a:normAutofit/>
          </a:bodyPr>
          <a:lstStyle/>
          <a:p>
            <a:r>
              <a:rPr lang="en-US" sz="3600" dirty="0">
                <a:solidFill>
                  <a:srgbClr val="FFFFFF"/>
                </a:solidFill>
              </a:rPr>
              <a:t>Exercise:</a:t>
            </a:r>
            <a:br>
              <a:rPr lang="en-US" sz="3600" dirty="0">
                <a:solidFill>
                  <a:srgbClr val="FFFFFF"/>
                </a:solidFill>
              </a:rPr>
            </a:br>
            <a:br>
              <a:rPr lang="en-US" sz="3600" dirty="0">
                <a:solidFill>
                  <a:srgbClr val="FFFFFF"/>
                </a:solidFill>
              </a:rPr>
            </a:br>
            <a:r>
              <a:rPr lang="en-US" sz="3600" dirty="0">
                <a:solidFill>
                  <a:srgbClr val="FFFFFF"/>
                </a:solidFill>
              </a:rPr>
              <a:t>Purpose and objectives</a:t>
            </a:r>
            <a:br>
              <a:rPr lang="en-US" sz="3600" dirty="0">
                <a:solidFill>
                  <a:srgbClr val="FFFFFF"/>
                </a:solidFill>
              </a:rPr>
            </a:br>
            <a:br>
              <a:rPr lang="da-DK" sz="3600" dirty="0">
                <a:solidFill>
                  <a:srgbClr val="FFFFFF"/>
                </a:solidFill>
              </a:rPr>
            </a:br>
            <a:r>
              <a:rPr lang="da-DK" sz="3600" dirty="0">
                <a:solidFill>
                  <a:srgbClr val="FFFFFF"/>
                </a:solidFill>
              </a:rPr>
              <a:t>+50 min</a:t>
            </a:r>
          </a:p>
        </p:txBody>
      </p:sp>
      <p:sp>
        <p:nvSpPr>
          <p:cNvPr id="73" name="Pladsholder til indhold 5">
            <a:extLst>
              <a:ext uri="{FF2B5EF4-FFF2-40B4-BE49-F238E27FC236}">
                <a16:creationId xmlns:a16="http://schemas.microsoft.com/office/drawing/2014/main" id="{5EBED9CF-A40A-4639-928F-4465DB75BDFA}"/>
              </a:ext>
            </a:extLst>
          </p:cNvPr>
          <p:cNvSpPr>
            <a:spLocks noGrp="1"/>
          </p:cNvSpPr>
          <p:nvPr>
            <p:ph idx="1"/>
          </p:nvPr>
        </p:nvSpPr>
        <p:spPr>
          <a:xfrm>
            <a:off x="5785658" y="731520"/>
            <a:ext cx="5507181" cy="5257800"/>
          </a:xfrm>
        </p:spPr>
        <p:txBody>
          <a:bodyPr anchor="ctr">
            <a:normAutofit/>
          </a:bodyPr>
          <a:lstStyle/>
          <a:p>
            <a:br>
              <a:rPr lang="en-US" b="1" dirty="0"/>
            </a:br>
            <a:endParaRPr lang="en-US" b="1" dirty="0"/>
          </a:p>
          <a:p>
            <a:r>
              <a:rPr lang="en-US" b="1" dirty="0"/>
              <a:t>Purpose of exercise: </a:t>
            </a:r>
            <a:br>
              <a:rPr lang="en-US" dirty="0"/>
            </a:br>
            <a:r>
              <a:rPr lang="en-US" dirty="0"/>
              <a:t>Understand why different calculation methods are used and how calculation tools work</a:t>
            </a:r>
          </a:p>
          <a:p>
            <a:br>
              <a:rPr lang="en-US" dirty="0"/>
            </a:br>
            <a:endParaRPr lang="en-US" dirty="0"/>
          </a:p>
          <a:p>
            <a:br>
              <a:rPr lang="en-US" b="1" dirty="0"/>
            </a:br>
            <a:r>
              <a:rPr lang="en-US" b="1" dirty="0"/>
              <a:t>Participants: </a:t>
            </a:r>
            <a:r>
              <a:rPr lang="en-US" dirty="0"/>
              <a:t>Responsible leader/decision maker, project leader/building manager and other relevant stake holders</a:t>
            </a:r>
            <a:endParaRPr lang="da-DK" dirty="0"/>
          </a:p>
          <a:p>
            <a:endParaRPr lang="da-DK" dirty="0"/>
          </a:p>
        </p:txBody>
      </p:sp>
      <p:pic>
        <p:nvPicPr>
          <p:cNvPr id="69" name="Picture 2" descr="Billedresultat for purpose icon">
            <a:extLst>
              <a:ext uri="{FF2B5EF4-FFF2-40B4-BE49-F238E27FC236}">
                <a16:creationId xmlns:a16="http://schemas.microsoft.com/office/drawing/2014/main" id="{01BDE669-BFF6-4BF7-A5C4-30E52C166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947" y="1966456"/>
            <a:ext cx="1009217" cy="10092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ledresultat for participant icon">
            <a:extLst>
              <a:ext uri="{FF2B5EF4-FFF2-40B4-BE49-F238E27FC236}">
                <a16:creationId xmlns:a16="http://schemas.microsoft.com/office/drawing/2014/main" id="{A26B464A-ED36-4E26-A659-CBA9B8229C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447" y="3604493"/>
            <a:ext cx="936048" cy="78004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7">
            <a:extLst>
              <a:ext uri="{FF2B5EF4-FFF2-40B4-BE49-F238E27FC236}">
                <a16:creationId xmlns:a16="http://schemas.microsoft.com/office/drawing/2014/main" id="{29F8867B-4F38-463E-9888-A4A0CD33B7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4670" y="265423"/>
            <a:ext cx="3094997" cy="3094997"/>
          </a:xfrm>
          <a:prstGeom prst="rect">
            <a:avLst/>
          </a:prstGeom>
        </p:spPr>
      </p:pic>
    </p:spTree>
    <p:extLst>
      <p:ext uri="{BB962C8B-B14F-4D97-AF65-F5344CB8AC3E}">
        <p14:creationId xmlns:p14="http://schemas.microsoft.com/office/powerpoint/2010/main" val="306320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D22DB-196E-4A72-AAE8-E3A4F2A6E331}"/>
              </a:ext>
            </a:extLst>
          </p:cNvPr>
          <p:cNvSpPr>
            <a:spLocks noGrp="1"/>
          </p:cNvSpPr>
          <p:nvPr>
            <p:ph type="title"/>
          </p:nvPr>
        </p:nvSpPr>
        <p:spPr>
          <a:xfrm>
            <a:off x="1097280" y="86578"/>
            <a:ext cx="10058400" cy="1450757"/>
          </a:xfrm>
        </p:spPr>
        <p:txBody>
          <a:bodyPr>
            <a:normAutofit/>
          </a:bodyPr>
          <a:lstStyle/>
          <a:p>
            <a:br>
              <a:rPr lang="en-GB" b="1" i="1" dirty="0"/>
            </a:br>
            <a:r>
              <a:rPr lang="en-GB" b="1" dirty="0"/>
              <a:t>Training material/Tools</a:t>
            </a:r>
          </a:p>
        </p:txBody>
      </p:sp>
      <p:sp>
        <p:nvSpPr>
          <p:cNvPr id="3" name="Pladsholder til indhold 2">
            <a:extLst>
              <a:ext uri="{FF2B5EF4-FFF2-40B4-BE49-F238E27FC236}">
                <a16:creationId xmlns:a16="http://schemas.microsoft.com/office/drawing/2014/main" id="{5B2582E8-DE56-4932-A474-69F32F3BDB3D}"/>
              </a:ext>
            </a:extLst>
          </p:cNvPr>
          <p:cNvSpPr>
            <a:spLocks noGrp="1"/>
          </p:cNvSpPr>
          <p:nvPr>
            <p:ph idx="1"/>
          </p:nvPr>
        </p:nvSpPr>
        <p:spPr>
          <a:xfrm>
            <a:off x="1097280" y="1360967"/>
            <a:ext cx="10058400" cy="4827182"/>
          </a:xfrm>
        </p:spPr>
        <p:txBody>
          <a:bodyPr>
            <a:normAutofit/>
          </a:bodyPr>
          <a:lstStyle/>
          <a:p>
            <a:pPr marL="0" indent="0">
              <a:lnSpc>
                <a:spcPct val="107000"/>
              </a:lnSpc>
              <a:spcAft>
                <a:spcPts val="0"/>
              </a:spcAft>
              <a:buNone/>
            </a:pPr>
            <a:br>
              <a:rPr lang="en-GB" sz="2400" dirty="0">
                <a:ea typeface="Calibri" panose="020F0502020204030204" pitchFamily="34" charset="0"/>
                <a:cs typeface="Times New Roman" panose="02020603050405020304" pitchFamily="18" charset="0"/>
              </a:rPr>
            </a:br>
            <a:r>
              <a:rPr lang="en-GB" sz="2400" dirty="0">
                <a:ea typeface="Calibri" panose="020F0502020204030204" pitchFamily="34" charset="0"/>
                <a:cs typeface="Times New Roman" panose="02020603050405020304" pitchFamily="18" charset="0"/>
              </a:rPr>
              <a:t>EFFECT4buildings Guide to Financial calculation tool </a:t>
            </a:r>
            <a:r>
              <a:rPr lang="en-GB" sz="2400" dirty="0">
                <a:ea typeface="Calibri" panose="020F0502020204030204" pitchFamily="34" charset="0"/>
                <a:cs typeface="Times New Roman" panose="02020603050405020304" pitchFamily="18" charset="0"/>
                <a:hlinkClick r:id="rId3"/>
              </a:rPr>
              <a:t>www.effect4buildings.se</a:t>
            </a:r>
            <a:r>
              <a:rPr lang="en-GB" sz="2400" dirty="0">
                <a:ea typeface="Calibri" panose="020F0502020204030204" pitchFamily="34" charset="0"/>
                <a:cs typeface="Times New Roman" panose="02020603050405020304" pitchFamily="18" charset="0"/>
              </a:rPr>
              <a:t>	</a:t>
            </a:r>
            <a:br>
              <a:rPr lang="en-GB" sz="2400" dirty="0">
                <a:ea typeface="Calibri" panose="020F0502020204030204" pitchFamily="34" charset="0"/>
                <a:cs typeface="Times New Roman" panose="02020603050405020304" pitchFamily="18" charset="0"/>
              </a:rPr>
            </a:br>
            <a:r>
              <a:rPr lang="en-GB" sz="2400" dirty="0">
                <a:ea typeface="Calibri" panose="020F0502020204030204" pitchFamily="34" charset="0"/>
                <a:cs typeface="Times New Roman" panose="02020603050405020304" pitchFamily="18" charset="0"/>
              </a:rPr>
              <a:t>Annexes:</a:t>
            </a:r>
            <a:endParaRPr lang="en-US" sz="2400" dirty="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lvl="0">
              <a:buFont typeface="Arial" panose="020B0604020202020204" pitchFamily="34" charset="0"/>
              <a:buChar char="•"/>
            </a:pPr>
            <a:r>
              <a:rPr lang="en-US" sz="2400" dirty="0"/>
              <a:t> 1a Guideline for Excel based Financial calculation tool</a:t>
            </a:r>
            <a:endParaRPr lang="en-US" sz="2400" u="sng" dirty="0"/>
          </a:p>
          <a:p>
            <a:pPr lvl="0">
              <a:buFont typeface="Arial" panose="020B0604020202020204" pitchFamily="34" charset="0"/>
              <a:buChar char="•"/>
            </a:pPr>
            <a:r>
              <a:rPr lang="en-US" sz="2400" dirty="0"/>
              <a:t> 1b Financial calculation tool in excel format </a:t>
            </a:r>
          </a:p>
          <a:p>
            <a:pPr lvl="0">
              <a:buFont typeface="Arial" panose="020B0604020202020204" pitchFamily="34" charset="0"/>
              <a:buChar char="•"/>
            </a:pPr>
            <a:r>
              <a:rPr lang="en-US" sz="2400" dirty="0"/>
              <a:t> 1c Financial calculation tool in excel format. Example.</a:t>
            </a:r>
          </a:p>
          <a:p>
            <a:pPr lvl="0">
              <a:buFont typeface="Arial" panose="020B0604020202020204" pitchFamily="34" charset="0"/>
              <a:buChar char="•"/>
            </a:pPr>
            <a:r>
              <a:rPr lang="en-US" sz="2400" dirty="0"/>
              <a:t> 2 Guideline for Financial calculation methods.</a:t>
            </a:r>
          </a:p>
          <a:p>
            <a:pPr lvl="0">
              <a:buFont typeface="Arial" panose="020B0604020202020204" pitchFamily="34" charset="0"/>
              <a:buChar char="•"/>
            </a:pPr>
            <a:r>
              <a:rPr lang="en-US" sz="2400" dirty="0"/>
              <a:t> 3 Presentation of measures in energy audit. Example. </a:t>
            </a:r>
          </a:p>
          <a:p>
            <a:pPr lvl="0">
              <a:buFont typeface="Arial" panose="020B0604020202020204" pitchFamily="34" charset="0"/>
              <a:buChar char="•"/>
            </a:pPr>
            <a:r>
              <a:rPr lang="en-US" sz="2400" dirty="0"/>
              <a:t> 5 Financial calculation tool, web format, online.</a:t>
            </a:r>
            <a:br>
              <a:rPr lang="en-US" sz="2400" dirty="0"/>
            </a:br>
            <a:r>
              <a:rPr lang="en-US" sz="2400" dirty="0">
                <a:hlinkClick r:id="rId4"/>
              </a:rPr>
              <a:t>https://energi.jahopp.com/energy.html</a:t>
            </a:r>
            <a:r>
              <a:rPr lang="en-US" sz="2400" dirty="0"/>
              <a:t> </a:t>
            </a:r>
          </a:p>
        </p:txBody>
      </p:sp>
    </p:spTree>
    <p:extLst>
      <p:ext uri="{BB962C8B-B14F-4D97-AF65-F5344CB8AC3E}">
        <p14:creationId xmlns:p14="http://schemas.microsoft.com/office/powerpoint/2010/main" val="2005021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78985-E8DC-47F8-BDB5-ED2373CDF449}"/>
              </a:ext>
            </a:extLst>
          </p:cNvPr>
          <p:cNvSpPr>
            <a:spLocks noGrp="1"/>
          </p:cNvSpPr>
          <p:nvPr>
            <p:ph type="title"/>
          </p:nvPr>
        </p:nvSpPr>
        <p:spPr>
          <a:xfrm>
            <a:off x="1066800" y="999461"/>
            <a:ext cx="10058400" cy="723013"/>
          </a:xfrm>
        </p:spPr>
        <p:txBody>
          <a:bodyPr>
            <a:normAutofit fontScale="90000"/>
          </a:bodyPr>
          <a:lstStyle/>
          <a:p>
            <a:pPr>
              <a:lnSpc>
                <a:spcPct val="150000"/>
              </a:lnSpc>
            </a:pPr>
            <a:r>
              <a:rPr lang="en-GB" b="1" dirty="0">
                <a:solidFill>
                  <a:schemeClr val="tx1"/>
                </a:solidFill>
              </a:rPr>
              <a:t>Other materials that can be used in trainings</a:t>
            </a:r>
          </a:p>
        </p:txBody>
      </p:sp>
      <p:sp>
        <p:nvSpPr>
          <p:cNvPr id="3" name="Pladsholder til indhold 2">
            <a:extLst>
              <a:ext uri="{FF2B5EF4-FFF2-40B4-BE49-F238E27FC236}">
                <a16:creationId xmlns:a16="http://schemas.microsoft.com/office/drawing/2014/main" id="{306EC9EB-94D4-4DCD-A302-87E20710A5D4}"/>
              </a:ext>
            </a:extLst>
          </p:cNvPr>
          <p:cNvSpPr>
            <a:spLocks noGrp="1"/>
          </p:cNvSpPr>
          <p:nvPr>
            <p:ph idx="1"/>
          </p:nvPr>
        </p:nvSpPr>
        <p:spPr>
          <a:xfrm>
            <a:off x="847725" y="2225281"/>
            <a:ext cx="10648950" cy="2910246"/>
          </a:xfrm>
        </p:spPr>
        <p:txBody>
          <a:bodyPr>
            <a:normAutofit/>
          </a:bodyPr>
          <a:lstStyle/>
          <a:p>
            <a:pPr marL="0" indent="0">
              <a:buNone/>
            </a:pPr>
            <a:endParaRPr lang="en-US" sz="2400" dirty="0">
              <a:hlinkClick r:id="rId3">
                <a:extLst>
                  <a:ext uri="{A12FA001-AC4F-418D-AE19-62706E023703}">
                    <ahyp:hlinkClr xmlns:ahyp="http://schemas.microsoft.com/office/drawing/2018/hyperlinkcolor" val="tx"/>
                  </a:ext>
                </a:extLst>
              </a:hlinkClick>
            </a:endParaRPr>
          </a:p>
          <a:p>
            <a:pPr marL="0" indent="0">
              <a:buNone/>
            </a:pPr>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NPV - IRR - Payback Period- training video</a:t>
            </a:r>
            <a:endParaRPr lang="en-US" sz="2400" dirty="0">
              <a:solidFill>
                <a:schemeClr val="accent1">
                  <a:lumMod val="75000"/>
                </a:schemeClr>
              </a:solidFill>
            </a:endParaRPr>
          </a:p>
          <a:p>
            <a:pPr marL="0" indent="0">
              <a:buNone/>
            </a:pPr>
            <a:endParaRPr lang="en-US" sz="2400" dirty="0">
              <a:solidFill>
                <a:srgbClr val="FF0000"/>
              </a:solidFill>
            </a:endParaRPr>
          </a:p>
          <a:p>
            <a:pPr marL="0" indent="0">
              <a:buNone/>
            </a:pPr>
            <a:endParaRPr lang="en-US" sz="2400" dirty="0"/>
          </a:p>
          <a:p>
            <a:pPr marL="0" indent="0">
              <a:buNone/>
            </a:pPr>
            <a:endParaRPr lang="en-US" sz="2400" dirty="0">
              <a:solidFill>
                <a:srgbClr val="FF0000"/>
              </a:solidFill>
            </a:endParaRPr>
          </a:p>
          <a:p>
            <a:pPr marL="0" indent="0">
              <a:buNone/>
            </a:pPr>
            <a:endParaRPr lang="en-US" sz="2400" dirty="0">
              <a:solidFill>
                <a:srgbClr val="FF0000"/>
              </a:solidFill>
            </a:endParaRPr>
          </a:p>
          <a:p>
            <a:pPr marL="0" indent="0">
              <a:buNone/>
            </a:pPr>
            <a:endParaRPr lang="en-GB" sz="2400" dirty="0">
              <a:solidFill>
                <a:srgbClr val="FF0000"/>
              </a:solidFill>
            </a:endParaRPr>
          </a:p>
        </p:txBody>
      </p:sp>
    </p:spTree>
    <p:extLst>
      <p:ext uri="{BB962C8B-B14F-4D97-AF65-F5344CB8AC3E}">
        <p14:creationId xmlns:p14="http://schemas.microsoft.com/office/powerpoint/2010/main" val="154797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6. Summary and conclusions </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23260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1. Justifying of Financial calculation</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105109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78985-E8DC-47F8-BDB5-ED2373CDF449}"/>
              </a:ext>
            </a:extLst>
          </p:cNvPr>
          <p:cNvSpPr>
            <a:spLocks noGrp="1"/>
          </p:cNvSpPr>
          <p:nvPr>
            <p:ph type="title"/>
          </p:nvPr>
        </p:nvSpPr>
        <p:spPr>
          <a:xfrm>
            <a:off x="1066800" y="691117"/>
            <a:ext cx="10058400" cy="669850"/>
          </a:xfrm>
        </p:spPr>
        <p:txBody>
          <a:bodyPr>
            <a:normAutofit fontScale="90000"/>
          </a:bodyPr>
          <a:lstStyle/>
          <a:p>
            <a:pPr marL="91440" lvl="0" indent="-91440">
              <a:lnSpc>
                <a:spcPct val="90000"/>
              </a:lnSpc>
              <a:spcBef>
                <a:spcPts val="600"/>
              </a:spcBef>
              <a:spcAft>
                <a:spcPts val="200"/>
              </a:spcAft>
            </a:pPr>
            <a:br>
              <a:rPr lang="en-GB" sz="4000" b="1" spc="0" dirty="0">
                <a:solidFill>
                  <a:srgbClr val="99CB38">
                    <a:lumMod val="75000"/>
                  </a:srgbClr>
                </a:solidFill>
                <a:latin typeface="Calibri" panose="020F0502020204030204"/>
                <a:ea typeface="+mn-ea"/>
                <a:cs typeface="+mn-cs"/>
              </a:rPr>
            </a:br>
            <a:r>
              <a:rPr lang="en-GB" b="1" spc="0" dirty="0">
                <a:solidFill>
                  <a:srgbClr val="99CB38">
                    <a:lumMod val="75000"/>
                  </a:srgbClr>
                </a:solidFill>
                <a:latin typeface="Calibri" panose="020F0502020204030204"/>
              </a:rPr>
              <a:t>6. Summary and conclusions</a:t>
            </a:r>
            <a:endParaRPr lang="en-GB" b="1" dirty="0">
              <a:solidFill>
                <a:schemeClr val="tx1"/>
              </a:solidFill>
            </a:endParaRPr>
          </a:p>
        </p:txBody>
      </p:sp>
      <p:sp>
        <p:nvSpPr>
          <p:cNvPr id="3" name="Pladsholder til indhold 2">
            <a:extLst>
              <a:ext uri="{FF2B5EF4-FFF2-40B4-BE49-F238E27FC236}">
                <a16:creationId xmlns:a16="http://schemas.microsoft.com/office/drawing/2014/main" id="{306EC9EB-94D4-4DCD-A302-87E20710A5D4}"/>
              </a:ext>
            </a:extLst>
          </p:cNvPr>
          <p:cNvSpPr>
            <a:spLocks noGrp="1"/>
          </p:cNvSpPr>
          <p:nvPr>
            <p:ph idx="1"/>
          </p:nvPr>
        </p:nvSpPr>
        <p:spPr>
          <a:xfrm>
            <a:off x="733425" y="1651579"/>
            <a:ext cx="10391775" cy="4515304"/>
          </a:xfrm>
        </p:spPr>
        <p:txBody>
          <a:bodyPr>
            <a:normAutofit/>
          </a:bodyPr>
          <a:lstStyle/>
          <a:p>
            <a:pPr marL="0" indent="0">
              <a:buNone/>
            </a:pPr>
            <a:r>
              <a:rPr lang="en-US" sz="2400" dirty="0">
                <a:solidFill>
                  <a:schemeClr val="tx1"/>
                </a:solidFill>
              </a:rPr>
              <a:t>	 </a:t>
            </a:r>
          </a:p>
          <a:p>
            <a:pPr marL="0" indent="0">
              <a:buNone/>
            </a:pPr>
            <a:r>
              <a:rPr lang="en-US" sz="2400" dirty="0">
                <a:solidFill>
                  <a:schemeClr val="tx1"/>
                </a:solidFill>
              </a:rPr>
              <a:t>	Discussions…</a:t>
            </a:r>
          </a:p>
          <a:p>
            <a:pPr marL="0" indent="0">
              <a:buNone/>
            </a:pPr>
            <a:r>
              <a:rPr lang="en-US" sz="2400" dirty="0">
                <a:solidFill>
                  <a:schemeClr val="tx1"/>
                </a:solidFill>
              </a:rPr>
              <a:t>	</a:t>
            </a:r>
          </a:p>
          <a:p>
            <a:pPr marL="0" indent="0">
              <a:buNone/>
            </a:pPr>
            <a:r>
              <a:rPr lang="en-US" sz="2400" dirty="0">
                <a:solidFill>
                  <a:schemeClr val="tx1"/>
                </a:solidFill>
              </a:rPr>
              <a:t>	</a:t>
            </a:r>
          </a:p>
          <a:p>
            <a:pPr marL="0" indent="0">
              <a:buNone/>
            </a:pPr>
            <a:r>
              <a:rPr lang="en-US" sz="2400" dirty="0">
                <a:solidFill>
                  <a:schemeClr val="tx1"/>
                </a:solidFill>
              </a:rPr>
              <a:t>	Questions…</a:t>
            </a:r>
          </a:p>
          <a:p>
            <a:pPr marL="0" indent="0">
              <a:buNone/>
            </a:pPr>
            <a:endParaRPr lang="en-US" sz="2400" dirty="0">
              <a:solidFill>
                <a:schemeClr val="tx1"/>
              </a:solidFill>
            </a:endParaRPr>
          </a:p>
          <a:p>
            <a:pPr marL="0" indent="0">
              <a:buNone/>
            </a:pPr>
            <a:r>
              <a:rPr lang="en-US" sz="2400" dirty="0">
                <a:solidFill>
                  <a:schemeClr val="tx1"/>
                </a:solidFill>
              </a:rPr>
              <a:t>	</a:t>
            </a:r>
          </a:p>
          <a:p>
            <a:pPr marL="0" indent="0">
              <a:buNone/>
            </a:pPr>
            <a:r>
              <a:rPr lang="en-US" sz="2400" dirty="0">
                <a:solidFill>
                  <a:schemeClr val="tx1"/>
                </a:solidFill>
              </a:rPr>
              <a:t>	What did you learn?</a:t>
            </a:r>
          </a:p>
          <a:p>
            <a:pPr marL="0" indent="0">
              <a:buNone/>
            </a:pPr>
            <a:endParaRPr lang="en-US" sz="2400" dirty="0">
              <a:solidFill>
                <a:schemeClr val="tx1"/>
              </a:solidFill>
            </a:endParaRPr>
          </a:p>
        </p:txBody>
      </p:sp>
      <p:pic>
        <p:nvPicPr>
          <p:cNvPr id="7" name="Kuva 6" descr="Kuva, joka sisältää kohteen vesi, järvi, luonto, joki&#10;&#10;Kuvaus luotu automaattisesti">
            <a:extLst>
              <a:ext uri="{FF2B5EF4-FFF2-40B4-BE49-F238E27FC236}">
                <a16:creationId xmlns:a16="http://schemas.microsoft.com/office/drawing/2014/main" id="{7AB0C3E2-ED34-43A3-B2BF-4C6799D293C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96710" y="1937031"/>
            <a:ext cx="5775992" cy="3844644"/>
          </a:xfrm>
          <a:prstGeom prst="rect">
            <a:avLst/>
          </a:prstGeom>
        </p:spPr>
      </p:pic>
      <p:pic>
        <p:nvPicPr>
          <p:cNvPr id="14" name="Kuva 13" descr="Idean saanut henkilö">
            <a:extLst>
              <a:ext uri="{FF2B5EF4-FFF2-40B4-BE49-F238E27FC236}">
                <a16:creationId xmlns:a16="http://schemas.microsoft.com/office/drawing/2014/main" id="{34E4B3AB-24D2-4E80-8756-23D0BB211D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253" y="4948989"/>
            <a:ext cx="914400" cy="914400"/>
          </a:xfrm>
          <a:prstGeom prst="rect">
            <a:avLst/>
          </a:prstGeom>
        </p:spPr>
      </p:pic>
      <p:pic>
        <p:nvPicPr>
          <p:cNvPr id="16" name="Kuva 15" descr="Kysymykset">
            <a:extLst>
              <a:ext uri="{FF2B5EF4-FFF2-40B4-BE49-F238E27FC236}">
                <a16:creationId xmlns:a16="http://schemas.microsoft.com/office/drawing/2014/main" id="{E5885D0B-BDEF-4B63-9893-7B5E6CCA32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253" y="3549370"/>
            <a:ext cx="914400" cy="914400"/>
          </a:xfrm>
          <a:prstGeom prst="rect">
            <a:avLst/>
          </a:prstGeom>
        </p:spPr>
      </p:pic>
      <p:pic>
        <p:nvPicPr>
          <p:cNvPr id="18" name="Kuva 17" descr="Johtajisto">
            <a:extLst>
              <a:ext uri="{FF2B5EF4-FFF2-40B4-BE49-F238E27FC236}">
                <a16:creationId xmlns:a16="http://schemas.microsoft.com/office/drawing/2014/main" id="{8C99A91D-AF9A-4D30-84B0-0501A7FD82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2253" y="1937031"/>
            <a:ext cx="914400" cy="914400"/>
          </a:xfrm>
          <a:prstGeom prst="rect">
            <a:avLst/>
          </a:prstGeom>
        </p:spPr>
      </p:pic>
    </p:spTree>
    <p:extLst>
      <p:ext uri="{BB962C8B-B14F-4D97-AF65-F5344CB8AC3E}">
        <p14:creationId xmlns:p14="http://schemas.microsoft.com/office/powerpoint/2010/main" val="286180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989304" y="1671377"/>
            <a:ext cx="10648951" cy="949445"/>
          </a:xfrm>
        </p:spPr>
        <p:txBody>
          <a:bodyPr>
            <a:normAutofit fontScale="90000"/>
          </a:bodyPr>
          <a:lstStyle/>
          <a:p>
            <a:pPr algn="ctr"/>
            <a:r>
              <a:rPr lang="lv-LV" sz="6600" b="1" dirty="0" err="1">
                <a:latin typeface="+mn-lt"/>
              </a:rPr>
              <a:t>Contact</a:t>
            </a:r>
            <a:endParaRPr lang="lv-LV" sz="6600" b="1" dirty="0">
              <a:latin typeface="+mn-lt"/>
            </a:endParaRP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700001" y="2518739"/>
            <a:ext cx="11158624" cy="3624885"/>
          </a:xfrm>
        </p:spPr>
        <p:txBody>
          <a:bodyPr>
            <a:noAutofit/>
          </a:bodyPr>
          <a:lstStyle/>
          <a:p>
            <a:pPr lvl="0">
              <a:buClr>
                <a:srgbClr val="99CB38"/>
              </a:buClr>
            </a:pPr>
            <a:r>
              <a:rPr lang="lv-LV" sz="2800" cap="none" spc="0" dirty="0" err="1">
                <a:solidFill>
                  <a:prstClr val="black"/>
                </a:solidFill>
                <a:latin typeface="Calibri" panose="020F0502020204030204"/>
              </a:rPr>
              <a:t>Full</a:t>
            </a:r>
            <a:r>
              <a:rPr lang="lv-LV" sz="2800" cap="none" spc="0" dirty="0">
                <a:solidFill>
                  <a:prstClr val="black"/>
                </a:solidFill>
                <a:latin typeface="Calibri" panose="020F0502020204030204"/>
              </a:rPr>
              <a:t> </a:t>
            </a:r>
            <a:r>
              <a:rPr lang="lv-LV" sz="2800" cap="none" spc="0" dirty="0" err="1">
                <a:solidFill>
                  <a:prstClr val="black"/>
                </a:solidFill>
                <a:latin typeface="Calibri" panose="020F0502020204030204"/>
              </a:rPr>
              <a:t>name</a:t>
            </a:r>
            <a:endParaRPr lang="lv-LV" sz="2800" cap="none" spc="0" dirty="0">
              <a:solidFill>
                <a:prstClr val="black"/>
              </a:solidFill>
              <a:latin typeface="Calibri" panose="020F0502020204030204"/>
            </a:endParaRPr>
          </a:p>
          <a:p>
            <a:pPr lvl="0">
              <a:buClr>
                <a:srgbClr val="99CB38"/>
              </a:buClr>
            </a:pPr>
            <a:r>
              <a:rPr lang="lv-LV" sz="2800" cap="none" spc="0" dirty="0" err="1">
                <a:solidFill>
                  <a:prstClr val="black"/>
                </a:solidFill>
                <a:latin typeface="Calibri" panose="020F0502020204030204"/>
              </a:rPr>
              <a:t>Organisation</a:t>
            </a:r>
            <a:endParaRPr lang="lv-LV" sz="2800" cap="none" spc="0" dirty="0">
              <a:solidFill>
                <a:prstClr val="black"/>
              </a:solidFill>
              <a:latin typeface="Calibri" panose="020F0502020204030204"/>
            </a:endParaRPr>
          </a:p>
          <a:p>
            <a:pPr lvl="0">
              <a:buClr>
                <a:srgbClr val="99CB38"/>
              </a:buClr>
            </a:pPr>
            <a:r>
              <a:rPr lang="lv-LV" sz="2800" cap="none" spc="0" dirty="0" err="1">
                <a:solidFill>
                  <a:prstClr val="black"/>
                </a:solidFill>
                <a:latin typeface="Calibri" panose="020F0502020204030204"/>
              </a:rPr>
              <a:t>Institution</a:t>
            </a:r>
            <a:r>
              <a:rPr lang="lv-LV" sz="2800" cap="none" spc="0" dirty="0">
                <a:solidFill>
                  <a:prstClr val="black"/>
                </a:solidFill>
                <a:latin typeface="Calibri" panose="020F0502020204030204"/>
              </a:rPr>
              <a:t>/</a:t>
            </a:r>
            <a:r>
              <a:rPr lang="lv-LV" sz="2800" cap="none" spc="0" dirty="0" err="1">
                <a:solidFill>
                  <a:prstClr val="black"/>
                </a:solidFill>
                <a:latin typeface="Calibri" panose="020F0502020204030204"/>
              </a:rPr>
              <a:t>Company</a:t>
            </a:r>
            <a:endParaRPr lang="lv-LV" sz="2800" cap="none" spc="0" dirty="0">
              <a:solidFill>
                <a:prstClr val="black"/>
              </a:solidFill>
              <a:latin typeface="Calibri" panose="020F0502020204030204"/>
            </a:endParaRPr>
          </a:p>
          <a:p>
            <a:pPr lvl="0">
              <a:buClr>
                <a:srgbClr val="99CB38"/>
              </a:buClr>
            </a:pPr>
            <a:r>
              <a:rPr lang="lv-LV" sz="2800" cap="none" spc="0" dirty="0" err="1">
                <a:solidFill>
                  <a:prstClr val="black"/>
                </a:solidFill>
                <a:latin typeface="Calibri" panose="020F0502020204030204"/>
              </a:rPr>
              <a:t>Phone</a:t>
            </a:r>
            <a:r>
              <a:rPr lang="lv-LV" sz="2800" cap="none" spc="0" dirty="0">
                <a:solidFill>
                  <a:prstClr val="black"/>
                </a:solidFill>
                <a:latin typeface="Calibri" panose="020F0502020204030204"/>
              </a:rPr>
              <a:t>:</a:t>
            </a:r>
          </a:p>
          <a:p>
            <a:pPr lvl="0">
              <a:buClr>
                <a:srgbClr val="99CB38"/>
              </a:buClr>
            </a:pPr>
            <a:r>
              <a:rPr lang="lv-LV" sz="2800" cap="none" spc="0" dirty="0">
                <a:solidFill>
                  <a:prstClr val="black"/>
                </a:solidFill>
                <a:latin typeface="Calibri" panose="020F0502020204030204"/>
              </a:rPr>
              <a:t>E-</a:t>
            </a:r>
            <a:r>
              <a:rPr lang="lv-LV" sz="2800" cap="none" spc="0" dirty="0" err="1">
                <a:solidFill>
                  <a:prstClr val="black"/>
                </a:solidFill>
                <a:latin typeface="Calibri" panose="020F0502020204030204"/>
              </a:rPr>
              <a:t>mail</a:t>
            </a:r>
            <a:r>
              <a:rPr lang="lv-LV" sz="2800" cap="none" spc="0" dirty="0">
                <a:solidFill>
                  <a:prstClr val="black"/>
                </a:solidFill>
                <a:latin typeface="Calibri" panose="020F0502020204030204"/>
              </a:rPr>
              <a:t>:</a:t>
            </a:r>
          </a:p>
          <a:p>
            <a:pPr lvl="0">
              <a:buClr>
                <a:srgbClr val="99CB38"/>
              </a:buClr>
            </a:pPr>
            <a:r>
              <a:rPr lang="lv-LV" sz="2800" cap="none" spc="0" dirty="0" err="1">
                <a:solidFill>
                  <a:prstClr val="black"/>
                </a:solidFill>
                <a:latin typeface="Calibri" panose="020F0502020204030204"/>
              </a:rPr>
              <a:t>Homepage</a:t>
            </a:r>
            <a:endParaRPr lang="lv-LV" sz="2800" cap="none" spc="0" dirty="0">
              <a:solidFill>
                <a:prstClr val="black"/>
              </a:solidFill>
              <a:latin typeface="Calibri" panose="020F0502020204030204"/>
            </a:endParaRPr>
          </a:p>
          <a:p>
            <a:endParaRPr lang="lv-LV" sz="2800"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7861178" y="545393"/>
            <a:ext cx="4643764"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2" y="168147"/>
            <a:ext cx="5810435" cy="1568818"/>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3"/>
          <a:stretch>
            <a:fillRect/>
          </a:stretch>
        </p:blipFill>
        <p:spPr>
          <a:xfrm>
            <a:off x="6534148" y="545393"/>
            <a:ext cx="900719" cy="900719"/>
          </a:xfrm>
          <a:prstGeom prst="rect">
            <a:avLst/>
          </a:prstGeom>
        </p:spPr>
      </p:pic>
    </p:spTree>
    <p:extLst>
      <p:ext uri="{BB962C8B-B14F-4D97-AF65-F5344CB8AC3E}">
        <p14:creationId xmlns:p14="http://schemas.microsoft.com/office/powerpoint/2010/main" val="299787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9"/>
            <a:ext cx="10058400" cy="982850"/>
          </a:xfrm>
        </p:spPr>
        <p:txBody>
          <a:bodyPr/>
          <a:lstStyle/>
          <a:p>
            <a:pPr>
              <a:spcBef>
                <a:spcPts val="600"/>
              </a:spcBef>
            </a:pPr>
            <a:r>
              <a:rPr lang="en-GB" b="1" dirty="0">
                <a:solidFill>
                  <a:schemeClr val="accent1">
                    <a:lumMod val="75000"/>
                  </a:schemeClr>
                </a:solidFill>
              </a:rPr>
              <a:t>1. Justifying of Financial calculations</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2036884"/>
            <a:ext cx="10058400" cy="3998155"/>
          </a:xfrm>
        </p:spPr>
        <p:txBody>
          <a:bodyPr>
            <a:normAutofit lnSpcReduction="10000"/>
          </a:bodyPr>
          <a:lstStyle/>
          <a:p>
            <a:pPr>
              <a:buFont typeface="Wingdings" panose="05000000000000000000" pitchFamily="2" charset="2"/>
              <a:buChar char="Ø"/>
            </a:pPr>
            <a:r>
              <a:rPr lang="en-US" sz="2600" dirty="0"/>
              <a:t>Target of financial calculations is to get for better understanding of energy efficiency investment profitability.</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Building managers need more varieties and better </a:t>
            </a:r>
            <a:br>
              <a:rPr lang="en-US" sz="2600" dirty="0"/>
            </a:br>
            <a:r>
              <a:rPr lang="en-US" sz="2600" dirty="0"/>
              <a:t>ways of calculating the profitability of investments. </a:t>
            </a:r>
          </a:p>
          <a:p>
            <a:pPr marL="0" indent="0">
              <a:buNone/>
            </a:pPr>
            <a:endParaRPr lang="en-US" sz="2600" dirty="0"/>
          </a:p>
          <a:p>
            <a:pPr>
              <a:buFont typeface="Wingdings" panose="05000000000000000000" pitchFamily="2" charset="2"/>
              <a:buChar char="Ø"/>
            </a:pPr>
            <a:r>
              <a:rPr lang="en-US" sz="2600" dirty="0"/>
              <a:t>The main purpose of financial calculations are </a:t>
            </a:r>
            <a:br>
              <a:rPr lang="en-US" sz="2600" dirty="0"/>
            </a:br>
            <a:r>
              <a:rPr lang="en-US" sz="2600" dirty="0"/>
              <a:t>facilitate decision making to actually implement </a:t>
            </a:r>
            <a:br>
              <a:rPr lang="en-US" sz="2600" dirty="0"/>
            </a:br>
            <a:r>
              <a:rPr lang="en-US" sz="2600" dirty="0"/>
              <a:t>energy efficiency investments</a:t>
            </a:r>
          </a:p>
          <a:p>
            <a:endParaRPr lang="en-US" sz="1800" dirty="0"/>
          </a:p>
          <a:p>
            <a:endParaRPr lang="lv-LV" dirty="0"/>
          </a:p>
        </p:txBody>
      </p:sp>
      <p:pic>
        <p:nvPicPr>
          <p:cNvPr id="5" name="Kuva 4" descr="Kuva, joka sisältää kohteen tietokone&#10;&#10;Kuvaus luotu automaattisesti">
            <a:extLst>
              <a:ext uri="{FF2B5EF4-FFF2-40B4-BE49-F238E27FC236}">
                <a16:creationId xmlns:a16="http://schemas.microsoft.com/office/drawing/2014/main" id="{BC9455C4-08BC-4C2D-9C03-0652F6D276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59240" y="2584768"/>
            <a:ext cx="3196440" cy="3214297"/>
          </a:xfrm>
          <a:prstGeom prst="rect">
            <a:avLst/>
          </a:prstGeom>
        </p:spPr>
      </p:pic>
    </p:spTree>
    <p:extLst>
      <p:ext uri="{BB962C8B-B14F-4D97-AF65-F5344CB8AC3E}">
        <p14:creationId xmlns:p14="http://schemas.microsoft.com/office/powerpoint/2010/main" val="276622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2. Aim of Financial calculation training</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85178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86578"/>
            <a:ext cx="10058400" cy="1450757"/>
          </a:xfrm>
        </p:spPr>
        <p:txBody>
          <a:bodyPr>
            <a:normAutofit/>
          </a:bodyPr>
          <a:lstStyle/>
          <a:p>
            <a:r>
              <a:rPr lang="en-GB" b="1" dirty="0">
                <a:solidFill>
                  <a:schemeClr val="accent1">
                    <a:lumMod val="75000"/>
                  </a:schemeClr>
                </a:solidFill>
              </a:rPr>
              <a:t>2. Aim of Financial calculation training</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79" y="1845733"/>
            <a:ext cx="10855235" cy="4725664"/>
          </a:xfrm>
        </p:spPr>
        <p:txBody>
          <a:bodyPr>
            <a:normAutofit/>
          </a:bodyPr>
          <a:lstStyle/>
          <a:p>
            <a:r>
              <a:rPr lang="en-GB" sz="3600" b="1" dirty="0">
                <a:solidFill>
                  <a:schemeClr val="accent1">
                    <a:lumMod val="75000"/>
                  </a:schemeClr>
                </a:solidFill>
              </a:rPr>
              <a:t>Overall Goal</a:t>
            </a:r>
          </a:p>
          <a:p>
            <a:pPr indent="-180000">
              <a:spcBef>
                <a:spcPts val="600"/>
              </a:spcBef>
              <a:buFont typeface="Wingdings" panose="05000000000000000000" pitchFamily="2" charset="2"/>
              <a:buChar char="Ø"/>
            </a:pPr>
            <a:r>
              <a:rPr lang="en-GB" sz="2600" dirty="0">
                <a:solidFill>
                  <a:schemeClr val="tx1">
                    <a:lumMod val="85000"/>
                    <a:lumOff val="15000"/>
                  </a:schemeClr>
                </a:solidFill>
              </a:rPr>
              <a:t>Strengthen general knowledge on financial calculation methods</a:t>
            </a:r>
          </a:p>
          <a:p>
            <a:pPr indent="-180000">
              <a:spcBef>
                <a:spcPts val="600"/>
              </a:spcBef>
              <a:buFont typeface="Wingdings" panose="05000000000000000000" pitchFamily="2" charset="2"/>
              <a:buChar char="Ø"/>
            </a:pPr>
            <a:r>
              <a:rPr lang="en-GB" sz="2600" dirty="0">
                <a:solidFill>
                  <a:schemeClr val="tx1">
                    <a:lumMod val="85000"/>
                    <a:lumOff val="15000"/>
                  </a:schemeClr>
                </a:solidFill>
              </a:rPr>
              <a:t>Increase using of financial calculation tools, when compare energy efficient measures in buildings</a:t>
            </a:r>
          </a:p>
          <a:p>
            <a:pPr indent="-180000">
              <a:spcBef>
                <a:spcPts val="600"/>
              </a:spcBef>
              <a:buFont typeface="Wingdings" panose="05000000000000000000" pitchFamily="2" charset="2"/>
              <a:buChar char="Ø"/>
            </a:pPr>
            <a:r>
              <a:rPr lang="en-GB" sz="2600" dirty="0">
                <a:solidFill>
                  <a:schemeClr val="tx1">
                    <a:lumMod val="85000"/>
                    <a:lumOff val="15000"/>
                  </a:schemeClr>
                </a:solidFill>
              </a:rPr>
              <a:t>Present two Financial calculation tools</a:t>
            </a:r>
          </a:p>
          <a:p>
            <a:pPr marL="457200" lvl="3" indent="-180000">
              <a:lnSpc>
                <a:spcPct val="110000"/>
              </a:lnSpc>
              <a:spcBef>
                <a:spcPts val="0"/>
              </a:spcBef>
              <a:spcAft>
                <a:spcPts val="200"/>
              </a:spcAft>
              <a:buSzPct val="100000"/>
              <a:buFont typeface="Wingdings" panose="05000000000000000000" pitchFamily="2" charset="2"/>
              <a:buChar char="§"/>
            </a:pPr>
            <a:r>
              <a:rPr lang="en-GB" sz="2200" dirty="0">
                <a:solidFill>
                  <a:schemeClr val="tx1">
                    <a:lumMod val="85000"/>
                    <a:lumOff val="15000"/>
                  </a:schemeClr>
                </a:solidFill>
              </a:rPr>
              <a:t>Available tools and material (toolbox)</a:t>
            </a:r>
          </a:p>
          <a:p>
            <a:pPr marL="457200" lvl="3" indent="-180000">
              <a:lnSpc>
                <a:spcPct val="110000"/>
              </a:lnSpc>
              <a:spcBef>
                <a:spcPts val="0"/>
              </a:spcBef>
              <a:spcAft>
                <a:spcPts val="200"/>
              </a:spcAft>
              <a:buSzPct val="100000"/>
              <a:buFont typeface="Wingdings" panose="05000000000000000000" pitchFamily="2" charset="2"/>
              <a:buChar char="§"/>
            </a:pPr>
            <a:endParaRPr lang="en-GB" sz="2200" dirty="0">
              <a:solidFill>
                <a:schemeClr val="tx1">
                  <a:lumMod val="85000"/>
                  <a:lumOff val="15000"/>
                </a:schemeClr>
              </a:solidFill>
            </a:endParaRPr>
          </a:p>
          <a:p>
            <a:pPr marL="277200" lvl="3" indent="0">
              <a:lnSpc>
                <a:spcPct val="110000"/>
              </a:lnSpc>
              <a:spcBef>
                <a:spcPts val="0"/>
              </a:spcBef>
              <a:spcAft>
                <a:spcPts val="200"/>
              </a:spcAft>
              <a:buSzPct val="100000"/>
              <a:buNone/>
            </a:pPr>
            <a:r>
              <a:rPr lang="en-GB" sz="2200" dirty="0">
                <a:solidFill>
                  <a:schemeClr val="tx1">
                    <a:lumMod val="85000"/>
                    <a:lumOff val="15000"/>
                  </a:schemeClr>
                </a:solidFill>
              </a:rPr>
              <a:t>	</a:t>
            </a:r>
            <a:r>
              <a:rPr lang="en-GB" sz="2800" dirty="0">
                <a:solidFill>
                  <a:schemeClr val="tx1">
                    <a:lumMod val="85000"/>
                    <a:lumOff val="15000"/>
                  </a:schemeClr>
                </a:solidFill>
              </a:rPr>
              <a:t>Increase awareness of tools and toolbox!</a:t>
            </a:r>
          </a:p>
          <a:p>
            <a:pPr marL="277200" lvl="3" indent="0">
              <a:lnSpc>
                <a:spcPct val="110000"/>
              </a:lnSpc>
              <a:spcBef>
                <a:spcPts val="0"/>
              </a:spcBef>
              <a:spcAft>
                <a:spcPts val="200"/>
              </a:spcAft>
              <a:buSzPct val="100000"/>
              <a:buNone/>
            </a:pPr>
            <a:endParaRPr lang="en-GB" sz="2200" dirty="0">
              <a:solidFill>
                <a:schemeClr val="tx1">
                  <a:lumMod val="85000"/>
                  <a:lumOff val="15000"/>
                </a:schemeClr>
              </a:solidFill>
            </a:endParaRPr>
          </a:p>
        </p:txBody>
      </p:sp>
      <p:pic>
        <p:nvPicPr>
          <p:cNvPr id="6" name="Bilde 5">
            <a:extLst>
              <a:ext uri="{FF2B5EF4-FFF2-40B4-BE49-F238E27FC236}">
                <a16:creationId xmlns:a16="http://schemas.microsoft.com/office/drawing/2014/main" id="{38F38A93-B02F-4B2B-8836-18C66D62F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4" name="Nuoli oikealle 3"/>
          <p:cNvSpPr/>
          <p:nvPr/>
        </p:nvSpPr>
        <p:spPr>
          <a:xfrm>
            <a:off x="1370547" y="4960882"/>
            <a:ext cx="542334" cy="525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a:extLst>
              <a:ext uri="{FF2B5EF4-FFF2-40B4-BE49-F238E27FC236}">
                <a16:creationId xmlns:a16="http://schemas.microsoft.com/office/drawing/2014/main" id="{4A559C80-F08E-4FD8-BF73-C402E118A459}"/>
              </a:ext>
            </a:extLst>
          </p:cNvPr>
          <p:cNvPicPr>
            <a:picLocks noChangeAspect="1"/>
          </p:cNvPicPr>
          <p:nvPr/>
        </p:nvPicPr>
        <p:blipFill>
          <a:blip r:embed="rId4">
            <a:alphaModFix/>
          </a:blip>
          <a:stretch>
            <a:fillRect/>
          </a:stretch>
        </p:blipFill>
        <p:spPr>
          <a:xfrm>
            <a:off x="9029586" y="3260992"/>
            <a:ext cx="2826056" cy="3023966"/>
          </a:xfrm>
          <a:prstGeom prst="rect">
            <a:avLst/>
          </a:prstGeom>
        </p:spPr>
      </p:pic>
    </p:spTree>
    <p:extLst>
      <p:ext uri="{BB962C8B-B14F-4D97-AF65-F5344CB8AC3E}">
        <p14:creationId xmlns:p14="http://schemas.microsoft.com/office/powerpoint/2010/main" val="69351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3. Target group</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267440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FF2D-F955-46D8-9828-D938F600BC89}"/>
              </a:ext>
            </a:extLst>
          </p:cNvPr>
          <p:cNvSpPr>
            <a:spLocks noGrp="1"/>
          </p:cNvSpPr>
          <p:nvPr>
            <p:ph type="title"/>
          </p:nvPr>
        </p:nvSpPr>
        <p:spPr>
          <a:xfrm>
            <a:off x="1097280" y="286603"/>
            <a:ext cx="10058400" cy="1450757"/>
          </a:xfrm>
        </p:spPr>
        <p:txBody>
          <a:bodyPr>
            <a:normAutofit/>
          </a:bodyPr>
          <a:lstStyle/>
          <a:p>
            <a:r>
              <a:rPr lang="en-GB" b="1" spc="0" dirty="0">
                <a:solidFill>
                  <a:schemeClr val="accent1">
                    <a:lumMod val="75000"/>
                  </a:schemeClr>
                </a:solidFill>
                <a:latin typeface="Calibri" panose="020F0502020204030204"/>
              </a:rPr>
              <a:t>3. Target group</a:t>
            </a:r>
            <a:br>
              <a:rPr lang="en-GB" spc="0" dirty="0">
                <a:latin typeface="Calibri" panose="020F0502020204030204"/>
              </a:rPr>
            </a:br>
            <a:endParaRPr lang="lv-LV" dirty="0"/>
          </a:p>
        </p:txBody>
      </p:sp>
      <p:sp>
        <p:nvSpPr>
          <p:cNvPr id="3" name="Content Placeholder 2">
            <a:extLst>
              <a:ext uri="{FF2B5EF4-FFF2-40B4-BE49-F238E27FC236}">
                <a16:creationId xmlns:a16="http://schemas.microsoft.com/office/drawing/2014/main" id="{6978F2C3-E0B2-4B88-B11B-41CF2514D199}"/>
              </a:ext>
            </a:extLst>
          </p:cNvPr>
          <p:cNvSpPr>
            <a:spLocks noGrp="1"/>
          </p:cNvSpPr>
          <p:nvPr>
            <p:ph idx="1"/>
          </p:nvPr>
        </p:nvSpPr>
        <p:spPr>
          <a:xfrm>
            <a:off x="1097279" y="1845733"/>
            <a:ext cx="6454987" cy="4236089"/>
          </a:xfrm>
        </p:spPr>
        <p:txBody>
          <a:bodyPr>
            <a:normAutofit/>
          </a:bodyPr>
          <a:lstStyle/>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400" dirty="0"/>
              <a:t>Building owners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400" dirty="0"/>
              <a:t>Building managers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400" dirty="0"/>
              <a:t>Operations and maintenance managers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400" dirty="0"/>
              <a:t>Technical personnel – technical experts and maintenance personnel</a:t>
            </a:r>
          </a:p>
          <a:p>
            <a:pPr marL="108000" lvl="1" indent="0">
              <a:spcBef>
                <a:spcPts val="0"/>
              </a:spcBef>
              <a:buClr>
                <a:schemeClr val="accent1">
                  <a:lumMod val="75000"/>
                </a:schemeClr>
              </a:buClr>
              <a:buNone/>
              <a:tabLst>
                <a:tab pos="72000" algn="l"/>
              </a:tabLst>
            </a:pPr>
            <a:r>
              <a:rPr lang="en-GB" dirty="0"/>
              <a:t>       </a:t>
            </a:r>
          </a:p>
          <a:p>
            <a:pPr marL="108000" lvl="1" indent="0">
              <a:spcBef>
                <a:spcPts val="0"/>
              </a:spcBef>
              <a:buClr>
                <a:schemeClr val="accent1">
                  <a:lumMod val="75000"/>
                </a:schemeClr>
              </a:buClr>
              <a:buNone/>
              <a:tabLst>
                <a:tab pos="72000" algn="l"/>
              </a:tabLst>
            </a:pPr>
            <a:r>
              <a:rPr lang="en-GB" dirty="0"/>
              <a:t>	</a:t>
            </a:r>
            <a:r>
              <a:rPr lang="en-GB" sz="2000" dirty="0"/>
              <a:t>Should facilitate:</a:t>
            </a:r>
          </a:p>
          <a:p>
            <a:pPr marL="108000" lvl="1" indent="0">
              <a:spcBef>
                <a:spcPts val="0"/>
              </a:spcBef>
              <a:buClr>
                <a:schemeClr val="accent1">
                  <a:lumMod val="75000"/>
                </a:schemeClr>
              </a:buClr>
              <a:buNone/>
              <a:tabLst>
                <a:tab pos="72000" algn="l"/>
              </a:tabLst>
            </a:pPr>
            <a:endParaRPr lang="en-GB" sz="2000" dirty="0"/>
          </a:p>
          <a:p>
            <a:pPr marL="1203952" lvl="6" indent="-180000">
              <a:spcBef>
                <a:spcPts val="0"/>
              </a:spcBef>
              <a:buClr>
                <a:schemeClr val="accent1">
                  <a:lumMod val="75000"/>
                </a:schemeClr>
              </a:buClr>
              <a:buFont typeface="Wingdings" panose="05000000000000000000" pitchFamily="2" charset="2"/>
              <a:buChar char="§"/>
              <a:tabLst>
                <a:tab pos="72000" algn="l"/>
              </a:tabLst>
            </a:pPr>
            <a:r>
              <a:rPr lang="en-US" sz="2000" dirty="0"/>
              <a:t>Key public decision makers</a:t>
            </a:r>
          </a:p>
          <a:p>
            <a:pPr marL="1203952" lvl="6" indent="-180000">
              <a:spcBef>
                <a:spcPts val="0"/>
              </a:spcBef>
              <a:buClr>
                <a:schemeClr val="accent1">
                  <a:lumMod val="75000"/>
                </a:schemeClr>
              </a:buClr>
              <a:buFont typeface="Wingdings" panose="05000000000000000000" pitchFamily="2" charset="2"/>
              <a:buChar char="§"/>
              <a:tabLst>
                <a:tab pos="72000" algn="l"/>
              </a:tabLst>
            </a:pPr>
            <a:r>
              <a:rPr lang="en-US" sz="2000" dirty="0"/>
              <a:t>Administrative decision makers</a:t>
            </a:r>
          </a:p>
          <a:p>
            <a:pPr marL="1203952" lvl="6" indent="-180000">
              <a:spcBef>
                <a:spcPts val="0"/>
              </a:spcBef>
              <a:buClr>
                <a:schemeClr val="accent1">
                  <a:lumMod val="75000"/>
                </a:schemeClr>
              </a:buClr>
              <a:buFont typeface="Wingdings" panose="05000000000000000000" pitchFamily="2" charset="2"/>
              <a:buChar char="§"/>
              <a:tabLst>
                <a:tab pos="72000" algn="l"/>
              </a:tabLst>
            </a:pPr>
            <a:r>
              <a:rPr lang="en-US" sz="2000" dirty="0"/>
              <a:t>Financial decision makers</a:t>
            </a:r>
          </a:p>
          <a:p>
            <a:pPr marL="1203952" lvl="6" indent="-180000">
              <a:spcBef>
                <a:spcPts val="0"/>
              </a:spcBef>
              <a:buClr>
                <a:schemeClr val="accent1">
                  <a:lumMod val="75000"/>
                </a:schemeClr>
              </a:buClr>
              <a:buFont typeface="Wingdings" panose="05000000000000000000" pitchFamily="2" charset="2"/>
              <a:buChar char="§"/>
              <a:tabLst>
                <a:tab pos="72000" algn="l"/>
              </a:tabLst>
            </a:pPr>
            <a:r>
              <a:rPr lang="en-US" sz="2000" dirty="0"/>
              <a:t>Technical decision makers</a:t>
            </a:r>
          </a:p>
          <a:p>
            <a:pPr marL="288000" lvl="1" indent="-180000">
              <a:spcBef>
                <a:spcPts val="0"/>
              </a:spcBef>
              <a:buClr>
                <a:schemeClr val="accent1">
                  <a:lumMod val="75000"/>
                </a:schemeClr>
              </a:buClr>
              <a:buFont typeface="Wingdings" panose="05000000000000000000" pitchFamily="2" charset="2"/>
              <a:buChar char="§"/>
              <a:tabLst>
                <a:tab pos="72000" algn="l"/>
              </a:tabLst>
            </a:pPr>
            <a:endParaRPr lang="en-GB" dirty="0"/>
          </a:p>
          <a:p>
            <a:endParaRPr lang="lv-LV" dirty="0"/>
          </a:p>
        </p:txBody>
      </p:sp>
      <p:pic>
        <p:nvPicPr>
          <p:cNvPr id="4" name="Kuva 3">
            <a:extLst>
              <a:ext uri="{FF2B5EF4-FFF2-40B4-BE49-F238E27FC236}">
                <a16:creationId xmlns:a16="http://schemas.microsoft.com/office/drawing/2014/main" id="{FBBED021-BBA2-4E85-8FE2-B54C607C3F3D}"/>
              </a:ext>
            </a:extLst>
          </p:cNvPr>
          <p:cNvPicPr>
            <a:picLocks noChangeAspect="1"/>
          </p:cNvPicPr>
          <p:nvPr/>
        </p:nvPicPr>
        <p:blipFill>
          <a:blip r:embed="rId3"/>
          <a:stretch>
            <a:fillRect/>
          </a:stretch>
        </p:blipFill>
        <p:spPr>
          <a:xfrm>
            <a:off x="6991551" y="1845733"/>
            <a:ext cx="4883272" cy="3540372"/>
          </a:xfrm>
          <a:prstGeom prst="rect">
            <a:avLst/>
          </a:prstGeom>
        </p:spPr>
      </p:pic>
    </p:spTree>
    <p:extLst>
      <p:ext uri="{BB962C8B-B14F-4D97-AF65-F5344CB8AC3E}">
        <p14:creationId xmlns:p14="http://schemas.microsoft.com/office/powerpoint/2010/main" val="324793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3835475"/>
          </a:xfrm>
        </p:spPr>
        <p:txBody>
          <a:bodyPr anchor="ctr">
            <a:normAutofit fontScale="90000"/>
          </a:bodyPr>
          <a:lstStyle/>
          <a:p>
            <a:r>
              <a:rPr lang="nb-NO" b="1" i="1" dirty="0">
                <a:solidFill>
                  <a:srgbClr val="FFFFFF"/>
                </a:solidFill>
              </a:rPr>
              <a:t>Example</a:t>
            </a:r>
            <a:br>
              <a:rPr lang="nb-NO" b="1" i="1" dirty="0">
                <a:solidFill>
                  <a:srgbClr val="FFFFFF"/>
                </a:solidFill>
              </a:rPr>
            </a:br>
            <a:br>
              <a:rPr lang="nb-NO" b="1" i="1" dirty="0">
                <a:solidFill>
                  <a:srgbClr val="FFFFFF"/>
                </a:solidFill>
              </a:rPr>
            </a:br>
            <a:br>
              <a:rPr lang="nb-NO" b="1" i="1" dirty="0">
                <a:solidFill>
                  <a:srgbClr val="FFFFFF"/>
                </a:solidFill>
              </a:rPr>
            </a:br>
            <a:br>
              <a:rPr lang="nb-NO" b="1" dirty="0">
                <a:solidFill>
                  <a:srgbClr val="FFFFFF"/>
                </a:solidFill>
              </a:rPr>
            </a:br>
            <a:r>
              <a:rPr lang="nb-NO" b="1" dirty="0">
                <a:solidFill>
                  <a:srgbClr val="FFFFFF"/>
                </a:solidFill>
              </a:rPr>
              <a:t>Agenda </a:t>
            </a:r>
            <a:br>
              <a:rPr lang="nb-NO" sz="3600" b="1" dirty="0">
                <a:solidFill>
                  <a:srgbClr val="FFFFFF"/>
                </a:solidFill>
              </a:rPr>
            </a:br>
            <a:r>
              <a:rPr lang="nb-NO" sz="3600" b="1" dirty="0">
                <a:solidFill>
                  <a:srgbClr val="FFFFFF"/>
                </a:solidFill>
              </a:rPr>
              <a:t>Financial calculation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a:bodyPr>
          <a:lstStyle/>
          <a:p>
            <a:pPr>
              <a:spcBef>
                <a:spcPts val="600"/>
              </a:spcBef>
            </a:pPr>
            <a:r>
              <a:rPr lang="en-GB" sz="4000" b="1" dirty="0">
                <a:solidFill>
                  <a:schemeClr val="accent1">
                    <a:lumMod val="75000"/>
                  </a:schemeClr>
                </a:solidFill>
              </a:rPr>
              <a:t>4. Financial calculation tools</a:t>
            </a:r>
          </a:p>
          <a:p>
            <a:pPr lvl="1">
              <a:spcBef>
                <a:spcPts val="600"/>
              </a:spcBef>
              <a:buFont typeface="Wingdings" panose="05000000000000000000" pitchFamily="2" charset="2"/>
              <a:buChar char="Ø"/>
            </a:pPr>
            <a:r>
              <a:rPr lang="en-GB" sz="3400" b="1" dirty="0">
                <a:solidFill>
                  <a:schemeClr val="tx1"/>
                </a:solidFill>
              </a:rPr>
              <a:t>Excel-based tool</a:t>
            </a:r>
          </a:p>
          <a:p>
            <a:pPr lvl="2">
              <a:spcBef>
                <a:spcPts val="600"/>
              </a:spcBef>
              <a:buFont typeface="Wingdings" panose="05000000000000000000" pitchFamily="2" charset="2"/>
              <a:buChar char="§"/>
            </a:pPr>
            <a:r>
              <a:rPr lang="en-GB" sz="2800" b="1" dirty="0">
                <a:solidFill>
                  <a:schemeClr val="tx1"/>
                </a:solidFill>
              </a:rPr>
              <a:t>Calculation methods</a:t>
            </a:r>
          </a:p>
          <a:p>
            <a:pPr lvl="2">
              <a:spcBef>
                <a:spcPts val="600"/>
              </a:spcBef>
              <a:buFont typeface="Wingdings" panose="05000000000000000000" pitchFamily="2" charset="2"/>
              <a:buChar char="§"/>
            </a:pPr>
            <a:r>
              <a:rPr lang="en-GB" sz="2800" b="1" dirty="0">
                <a:solidFill>
                  <a:schemeClr val="tx1"/>
                </a:solidFill>
              </a:rPr>
              <a:t>Tool</a:t>
            </a:r>
          </a:p>
          <a:p>
            <a:pPr lvl="1">
              <a:spcBef>
                <a:spcPts val="600"/>
              </a:spcBef>
              <a:buFont typeface="Wingdings" panose="05000000000000000000" pitchFamily="2" charset="2"/>
              <a:buChar char="Ø"/>
            </a:pPr>
            <a:r>
              <a:rPr lang="en-GB" sz="3400" b="1" dirty="0">
                <a:solidFill>
                  <a:schemeClr val="tx1"/>
                </a:solidFill>
              </a:rPr>
              <a:t>Web-tool</a:t>
            </a:r>
          </a:p>
          <a:p>
            <a:pPr lvl="2">
              <a:spcBef>
                <a:spcPts val="600"/>
              </a:spcBef>
              <a:buFont typeface="Wingdings" panose="05000000000000000000" pitchFamily="2" charset="2"/>
              <a:buChar char="§"/>
            </a:pPr>
            <a:r>
              <a:rPr lang="en-GB" sz="2800" b="1" dirty="0">
                <a:solidFill>
                  <a:schemeClr val="tx1"/>
                </a:solidFill>
              </a:rPr>
              <a:t>Calculation methods</a:t>
            </a:r>
          </a:p>
          <a:p>
            <a:pPr lvl="2">
              <a:spcBef>
                <a:spcPts val="600"/>
              </a:spcBef>
              <a:buFont typeface="Wingdings" panose="05000000000000000000" pitchFamily="2" charset="2"/>
              <a:buChar char="§"/>
            </a:pPr>
            <a:r>
              <a:rPr lang="en-GB" sz="2800" b="1" dirty="0">
                <a:solidFill>
                  <a:schemeClr val="tx1"/>
                </a:solidFill>
              </a:rPr>
              <a:t>Tool</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195916728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1888</TotalTime>
  <Words>2114</Words>
  <Application>Microsoft Office PowerPoint</Application>
  <PresentationFormat>Bredbild</PresentationFormat>
  <Paragraphs>294</Paragraphs>
  <Slides>31</Slides>
  <Notes>29</Notes>
  <HiddenSlides>0</HiddenSlides>
  <MMClips>0</MMClips>
  <ScaleCrop>false</ScaleCrop>
  <HeadingPairs>
    <vt:vector size="6" baseType="variant">
      <vt:variant>
        <vt:lpstr>Använt teckensnitt</vt:lpstr>
      </vt:variant>
      <vt:variant>
        <vt:i4>5</vt:i4>
      </vt:variant>
      <vt:variant>
        <vt:lpstr>Tema</vt:lpstr>
      </vt:variant>
      <vt:variant>
        <vt:i4>9</vt:i4>
      </vt:variant>
      <vt:variant>
        <vt:lpstr>Bildrubriker</vt:lpstr>
      </vt:variant>
      <vt:variant>
        <vt:i4>31</vt:i4>
      </vt:variant>
    </vt:vector>
  </HeadingPairs>
  <TitlesOfParts>
    <vt:vector size="45" baseType="lpstr">
      <vt:lpstr>Arial</vt:lpstr>
      <vt:lpstr>Calibri</vt:lpstr>
      <vt:lpstr>Calibri Light</vt:lpstr>
      <vt:lpstr>Corbel</vt:lpstr>
      <vt:lpstr>Wingdings</vt:lpstr>
      <vt:lpstr>Retrospect</vt:lpstr>
      <vt:lpstr>4_Retrospect</vt:lpstr>
      <vt:lpstr>3_Retrospect</vt:lpstr>
      <vt:lpstr>2_Retrospect</vt:lpstr>
      <vt:lpstr>1_Retrospect</vt:lpstr>
      <vt:lpstr>3_Custom Design</vt:lpstr>
      <vt:lpstr>2_Custom Design</vt:lpstr>
      <vt:lpstr>1_Custom Design</vt:lpstr>
      <vt:lpstr>Custom Design</vt:lpstr>
      <vt:lpstr>FINANCIAL CALCULATION TRAINING MATERIAL</vt:lpstr>
      <vt:lpstr>    Agenda  Financial calculation training </vt:lpstr>
      <vt:lpstr>    Agenda  Financial calculation training </vt:lpstr>
      <vt:lpstr>1. Justifying of Financial calculations</vt:lpstr>
      <vt:lpstr>    Agenda  Financial calculation training </vt:lpstr>
      <vt:lpstr>2. Aim of Financial calculation training</vt:lpstr>
      <vt:lpstr>    Agenda  Financial calculation training </vt:lpstr>
      <vt:lpstr>3. Target group </vt:lpstr>
      <vt:lpstr>Example    Agenda  Financial calculation training </vt:lpstr>
      <vt:lpstr>4. Financial calculation tools</vt:lpstr>
      <vt:lpstr>    Agenda  Financial calculation training </vt:lpstr>
      <vt:lpstr>Calculation methods/example case</vt:lpstr>
      <vt:lpstr>Tool 1 Excel based Financial calculation tool </vt:lpstr>
      <vt:lpstr>1.st page of tool</vt:lpstr>
      <vt:lpstr>2.nd page of tool</vt:lpstr>
      <vt:lpstr>2.nd page of tool (continued)</vt:lpstr>
      <vt:lpstr>2.nd page of tool (continued)</vt:lpstr>
      <vt:lpstr>2.nd page of tool -&gt; Results</vt:lpstr>
      <vt:lpstr>Net present value charts</vt:lpstr>
      <vt:lpstr>    Agenda  Financial calculation training </vt:lpstr>
      <vt:lpstr>Web-tool: Calculation methods https://energi.jahopp.com/energy.html</vt:lpstr>
      <vt:lpstr>Web-tool  https://energi.jahopp.com/energy.html</vt:lpstr>
      <vt:lpstr>    Agenda  Financial calculation training </vt:lpstr>
      <vt:lpstr>5. Training/workshop themes </vt:lpstr>
      <vt:lpstr>An exercise E.g.: Compare results of different calculation methods with each other</vt:lpstr>
      <vt:lpstr>Exercise:  Purpose and objectives  +50 min</vt:lpstr>
      <vt:lpstr> Training material/Tools</vt:lpstr>
      <vt:lpstr>Other materials that can be used in trainings</vt:lpstr>
      <vt:lpstr>    Agenda  Financial calculation training </vt:lpstr>
      <vt:lpstr> 6. Summary and conclusions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Baiba Norberte</dc:creator>
  <cp:lastModifiedBy>Marit Ragnarsson</cp:lastModifiedBy>
  <cp:revision>162</cp:revision>
  <dcterms:created xsi:type="dcterms:W3CDTF">2017-10-13T08:25:26Z</dcterms:created>
  <dcterms:modified xsi:type="dcterms:W3CDTF">2020-09-09T18:21:32Z</dcterms:modified>
</cp:coreProperties>
</file>