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78"/>
  </p:notesMasterIdLst>
  <p:sldIdLst>
    <p:sldId id="256" r:id="rId2"/>
    <p:sldId id="1029" r:id="rId3"/>
    <p:sldId id="1030" r:id="rId4"/>
    <p:sldId id="287" r:id="rId5"/>
    <p:sldId id="1057" r:id="rId6"/>
    <p:sldId id="1031" r:id="rId7"/>
    <p:sldId id="375" r:id="rId8"/>
    <p:sldId id="377" r:id="rId9"/>
    <p:sldId id="1050" r:id="rId10"/>
    <p:sldId id="1055" r:id="rId11"/>
    <p:sldId id="1083" r:id="rId12"/>
    <p:sldId id="1058" r:id="rId13"/>
    <p:sldId id="1054" r:id="rId14"/>
    <p:sldId id="1076" r:id="rId15"/>
    <p:sldId id="264" r:id="rId16"/>
    <p:sldId id="266" r:id="rId17"/>
    <p:sldId id="382" r:id="rId18"/>
    <p:sldId id="383" r:id="rId19"/>
    <p:sldId id="380" r:id="rId20"/>
    <p:sldId id="502" r:id="rId21"/>
    <p:sldId id="480" r:id="rId22"/>
    <p:sldId id="1085" r:id="rId23"/>
    <p:sldId id="1086" r:id="rId24"/>
    <p:sldId id="1060" r:id="rId25"/>
    <p:sldId id="1061" r:id="rId26"/>
    <p:sldId id="1090" r:id="rId27"/>
    <p:sldId id="1059" r:id="rId28"/>
    <p:sldId id="490" r:id="rId29"/>
    <p:sldId id="1091" r:id="rId30"/>
    <p:sldId id="1092" r:id="rId31"/>
    <p:sldId id="1063" r:id="rId32"/>
    <p:sldId id="1035" r:id="rId33"/>
    <p:sldId id="1042" r:id="rId34"/>
    <p:sldId id="492" r:id="rId35"/>
    <p:sldId id="1065" r:id="rId36"/>
    <p:sldId id="1043" r:id="rId37"/>
    <p:sldId id="503" r:id="rId38"/>
    <p:sldId id="1066" r:id="rId39"/>
    <p:sldId id="1034" r:id="rId40"/>
    <p:sldId id="1077" r:id="rId41"/>
    <p:sldId id="1078" r:id="rId42"/>
    <p:sldId id="1073" r:id="rId43"/>
    <p:sldId id="1074" r:id="rId44"/>
    <p:sldId id="1075" r:id="rId45"/>
    <p:sldId id="475" r:id="rId46"/>
    <p:sldId id="1036" r:id="rId47"/>
    <p:sldId id="482" r:id="rId48"/>
    <p:sldId id="481" r:id="rId49"/>
    <p:sldId id="1022" r:id="rId50"/>
    <p:sldId id="1021" r:id="rId51"/>
    <p:sldId id="1020" r:id="rId52"/>
    <p:sldId id="1064" r:id="rId53"/>
    <p:sldId id="1038" r:id="rId54"/>
    <p:sldId id="1082" r:id="rId55"/>
    <p:sldId id="1045" r:id="rId56"/>
    <p:sldId id="1046" r:id="rId57"/>
    <p:sldId id="1067" r:id="rId58"/>
    <p:sldId id="1047" r:id="rId59"/>
    <p:sldId id="483" r:id="rId60"/>
    <p:sldId id="1049" r:id="rId61"/>
    <p:sldId id="1039" r:id="rId62"/>
    <p:sldId id="478" r:id="rId63"/>
    <p:sldId id="1081" r:id="rId64"/>
    <p:sldId id="476" r:id="rId65"/>
    <p:sldId id="1093" r:id="rId66"/>
    <p:sldId id="1094" r:id="rId67"/>
    <p:sldId id="1095" r:id="rId68"/>
    <p:sldId id="1096" r:id="rId69"/>
    <p:sldId id="1097" r:id="rId70"/>
    <p:sldId id="1087" r:id="rId71"/>
    <p:sldId id="1037" r:id="rId72"/>
    <p:sldId id="1053" r:id="rId73"/>
    <p:sldId id="1084" r:id="rId74"/>
    <p:sldId id="485" r:id="rId75"/>
    <p:sldId id="1079" r:id="rId76"/>
    <p:sldId id="363" r:id="rId77"/>
  </p:sldIdLst>
  <p:sldSz cx="12192000" cy="6858000"/>
  <p:notesSz cx="6858000" cy="1438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øvjomås, Anette G." initials="LAG" lastIdx="4" clrIdx="0">
    <p:extLst>
      <p:ext uri="{19B8F6BF-5375-455C-9EA6-DF929625EA0E}">
        <p15:presenceInfo xmlns:p15="http://schemas.microsoft.com/office/powerpoint/2012/main" userId="S::K00TAGL@hedmark.org::93c9a20e-8cc8-4130-a780-9ac75e64a797" providerId="AD"/>
      </p:ext>
    </p:extLst>
  </p:cmAuthor>
  <p:cmAuthor id="2" name="Louise Ellegaard Fich" initials="LF" lastIdx="19" clrIdx="1">
    <p:extLst>
      <p:ext uri="{19B8F6BF-5375-455C-9EA6-DF929625EA0E}">
        <p15:presenceInfo xmlns:p15="http://schemas.microsoft.com/office/powerpoint/2012/main" userId="S::louise.ellegaard.fich_gate21.dk#ext#@linkon.no::0c5c6098-7d8b-4495-958f-ee845dfeaba4" providerId="AD"/>
      </p:ext>
    </p:extLst>
  </p:cmAuthor>
  <p:cmAuthor id="3" name="Liv Randi Lindseth" initials="LRL" lastIdx="12" clrIdx="2">
    <p:extLst>
      <p:ext uri="{19B8F6BF-5375-455C-9EA6-DF929625EA0E}">
        <p15:presenceInfo xmlns:p15="http://schemas.microsoft.com/office/powerpoint/2012/main" userId="Liv Randi Linds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C75CA0-BD32-4F4A-9B37-02ADBAC94765}" v="18" dt="2020-10-22T13:30:54.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9525" autoAdjust="0"/>
  </p:normalViewPr>
  <p:slideViewPr>
    <p:cSldViewPr snapToGrid="0">
      <p:cViewPr varScale="1">
        <p:scale>
          <a:sx n="98" d="100"/>
          <a:sy n="98" d="100"/>
        </p:scale>
        <p:origin x="1080" y="96"/>
      </p:cViewPr>
      <p:guideLst/>
    </p:cSldViewPr>
  </p:slideViewPr>
  <p:notesTextViewPr>
    <p:cViewPr>
      <p:scale>
        <a:sx n="1" d="1"/>
        <a:sy n="1" d="1"/>
      </p:scale>
      <p:origin x="0" y="0"/>
    </p:cViewPr>
  </p:notesTextViewPr>
  <p:sorterViewPr>
    <p:cViewPr varScale="1">
      <p:scale>
        <a:sx n="1" d="1"/>
        <a:sy n="1" d="1"/>
      </p:scale>
      <p:origin x="0" y="-143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v Randi Lindseth" userId="1f3929d3-e148-4d6d-9340-b150de8fc256" providerId="ADAL" clId="{F8C75CA0-BD32-4F4A-9B37-02ADBAC94765}"/>
    <pc:docChg chg="undo custSel addSld delSld modSld sldOrd">
      <pc:chgData name="Liv Randi Lindseth" userId="1f3929d3-e148-4d6d-9340-b150de8fc256" providerId="ADAL" clId="{F8C75CA0-BD32-4F4A-9B37-02ADBAC94765}" dt="2020-10-22T13:43:51.399" v="1684" actId="14100"/>
      <pc:docMkLst>
        <pc:docMk/>
      </pc:docMkLst>
      <pc:sldChg chg="modSp mod">
        <pc:chgData name="Liv Randi Lindseth" userId="1f3929d3-e148-4d6d-9340-b150de8fc256" providerId="ADAL" clId="{F8C75CA0-BD32-4F4A-9B37-02ADBAC94765}" dt="2020-10-22T12:41:43.032" v="1047" actId="14100"/>
        <pc:sldMkLst>
          <pc:docMk/>
          <pc:sldMk cId="3795923" sldId="256"/>
        </pc:sldMkLst>
        <pc:spChg chg="mod">
          <ac:chgData name="Liv Randi Lindseth" userId="1f3929d3-e148-4d6d-9340-b150de8fc256" providerId="ADAL" clId="{F8C75CA0-BD32-4F4A-9B37-02ADBAC94765}" dt="2020-10-22T12:41:43.032" v="1047" actId="14100"/>
          <ac:spMkLst>
            <pc:docMk/>
            <pc:sldMk cId="3795923" sldId="256"/>
            <ac:spMk id="2" creationId="{8FBACFA2-B299-44A3-973A-BC4047AD2567}"/>
          </ac:spMkLst>
        </pc:spChg>
      </pc:sldChg>
      <pc:sldChg chg="ord">
        <pc:chgData name="Liv Randi Lindseth" userId="1f3929d3-e148-4d6d-9340-b150de8fc256" providerId="ADAL" clId="{F8C75CA0-BD32-4F4A-9B37-02ADBAC94765}" dt="2020-10-22T12:26:23.352" v="491"/>
        <pc:sldMkLst>
          <pc:docMk/>
          <pc:sldMk cId="1116223407" sldId="363"/>
        </pc:sldMkLst>
      </pc:sldChg>
      <pc:sldChg chg="modSp mod">
        <pc:chgData name="Liv Randi Lindseth" userId="1f3929d3-e148-4d6d-9340-b150de8fc256" providerId="ADAL" clId="{F8C75CA0-BD32-4F4A-9B37-02ADBAC94765}" dt="2020-10-22T12:22:51.964" v="424" actId="6549"/>
        <pc:sldMkLst>
          <pc:docMk/>
          <pc:sldMk cId="3190433363" sldId="383"/>
        </pc:sldMkLst>
        <pc:spChg chg="mod">
          <ac:chgData name="Liv Randi Lindseth" userId="1f3929d3-e148-4d6d-9340-b150de8fc256" providerId="ADAL" clId="{F8C75CA0-BD32-4F4A-9B37-02ADBAC94765}" dt="2020-10-22T12:22:51.964" v="424" actId="6549"/>
          <ac:spMkLst>
            <pc:docMk/>
            <pc:sldMk cId="3190433363" sldId="383"/>
            <ac:spMk id="5" creationId="{00000000-0000-0000-0000-000000000000}"/>
          </ac:spMkLst>
        </pc:spChg>
      </pc:sldChg>
      <pc:sldChg chg="modSp mod">
        <pc:chgData name="Liv Randi Lindseth" userId="1f3929d3-e148-4d6d-9340-b150de8fc256" providerId="ADAL" clId="{F8C75CA0-BD32-4F4A-9B37-02ADBAC94765}" dt="2020-10-22T12:26:07.136" v="489" actId="12"/>
        <pc:sldMkLst>
          <pc:docMk/>
          <pc:sldMk cId="3513307666" sldId="476"/>
        </pc:sldMkLst>
        <pc:spChg chg="mod">
          <ac:chgData name="Liv Randi Lindseth" userId="1f3929d3-e148-4d6d-9340-b150de8fc256" providerId="ADAL" clId="{F8C75CA0-BD32-4F4A-9B37-02ADBAC94765}" dt="2020-10-22T12:25:55.926" v="488" actId="207"/>
          <ac:spMkLst>
            <pc:docMk/>
            <pc:sldMk cId="3513307666" sldId="476"/>
            <ac:spMk id="2" creationId="{5F15F376-C66E-4690-BA90-A09FB7EFFB88}"/>
          </ac:spMkLst>
        </pc:spChg>
        <pc:spChg chg="mod">
          <ac:chgData name="Liv Randi Lindseth" userId="1f3929d3-e148-4d6d-9340-b150de8fc256" providerId="ADAL" clId="{F8C75CA0-BD32-4F4A-9B37-02ADBAC94765}" dt="2020-10-22T12:26:07.136" v="489" actId="12"/>
          <ac:spMkLst>
            <pc:docMk/>
            <pc:sldMk cId="3513307666" sldId="476"/>
            <ac:spMk id="3" creationId="{81B55477-8481-4B5F-9B4F-22A4A41F605E}"/>
          </ac:spMkLst>
        </pc:spChg>
      </pc:sldChg>
      <pc:sldChg chg="modSp mod">
        <pc:chgData name="Liv Randi Lindseth" userId="1f3929d3-e148-4d6d-9340-b150de8fc256" providerId="ADAL" clId="{F8C75CA0-BD32-4F4A-9B37-02ADBAC94765}" dt="2020-10-22T09:30:00.704" v="221" actId="20577"/>
        <pc:sldMkLst>
          <pc:docMk/>
          <pc:sldMk cId="4294827835" sldId="480"/>
        </pc:sldMkLst>
        <pc:spChg chg="mod">
          <ac:chgData name="Liv Randi Lindseth" userId="1f3929d3-e148-4d6d-9340-b150de8fc256" providerId="ADAL" clId="{F8C75CA0-BD32-4F4A-9B37-02ADBAC94765}" dt="2020-10-19T09:00:22.353" v="55" actId="6549"/>
          <ac:spMkLst>
            <pc:docMk/>
            <pc:sldMk cId="4294827835" sldId="480"/>
            <ac:spMk id="8" creationId="{00000000-0000-0000-0000-000000000000}"/>
          </ac:spMkLst>
        </pc:spChg>
        <pc:spChg chg="mod">
          <ac:chgData name="Liv Randi Lindseth" userId="1f3929d3-e148-4d6d-9340-b150de8fc256" providerId="ADAL" clId="{F8C75CA0-BD32-4F4A-9B37-02ADBAC94765}" dt="2020-10-22T09:30:00.704" v="221" actId="20577"/>
          <ac:spMkLst>
            <pc:docMk/>
            <pc:sldMk cId="4294827835" sldId="480"/>
            <ac:spMk id="9" creationId="{00000000-0000-0000-0000-000000000000}"/>
          </ac:spMkLst>
        </pc:spChg>
      </pc:sldChg>
      <pc:sldChg chg="del ord">
        <pc:chgData name="Liv Randi Lindseth" userId="1f3929d3-e148-4d6d-9340-b150de8fc256" providerId="ADAL" clId="{F8C75CA0-BD32-4F4A-9B37-02ADBAC94765}" dt="2020-10-22T13:12:45.431" v="1560" actId="47"/>
        <pc:sldMkLst>
          <pc:docMk/>
          <pc:sldMk cId="1961169152" sldId="484"/>
        </pc:sldMkLst>
      </pc:sldChg>
      <pc:sldChg chg="modNotesTx">
        <pc:chgData name="Liv Randi Lindseth" userId="1f3929d3-e148-4d6d-9340-b150de8fc256" providerId="ADAL" clId="{F8C75CA0-BD32-4F4A-9B37-02ADBAC94765}" dt="2020-10-22T12:01:46.660" v="418" actId="20577"/>
        <pc:sldMkLst>
          <pc:docMk/>
          <pc:sldMk cId="563406910" sldId="485"/>
        </pc:sldMkLst>
      </pc:sldChg>
      <pc:sldChg chg="add">
        <pc:chgData name="Liv Randi Lindseth" userId="1f3929d3-e148-4d6d-9340-b150de8fc256" providerId="ADAL" clId="{F8C75CA0-BD32-4F4A-9B37-02ADBAC94765}" dt="2020-10-22T09:14:24.691" v="57"/>
        <pc:sldMkLst>
          <pc:docMk/>
          <pc:sldMk cId="523802293" sldId="490"/>
        </pc:sldMkLst>
      </pc:sldChg>
      <pc:sldChg chg="modSp mod">
        <pc:chgData name="Liv Randi Lindseth" userId="1f3929d3-e148-4d6d-9340-b150de8fc256" providerId="ADAL" clId="{F8C75CA0-BD32-4F4A-9B37-02ADBAC94765}" dt="2020-10-22T12:24:52.833" v="482" actId="20577"/>
        <pc:sldMkLst>
          <pc:docMk/>
          <pc:sldMk cId="4177702671" sldId="1039"/>
        </pc:sldMkLst>
        <pc:spChg chg="mod">
          <ac:chgData name="Liv Randi Lindseth" userId="1f3929d3-e148-4d6d-9340-b150de8fc256" providerId="ADAL" clId="{F8C75CA0-BD32-4F4A-9B37-02ADBAC94765}" dt="2020-10-22T12:24:52.833" v="482" actId="20577"/>
          <ac:spMkLst>
            <pc:docMk/>
            <pc:sldMk cId="4177702671" sldId="1039"/>
            <ac:spMk id="3" creationId="{E6484F06-AC23-4C69-B906-1561C5E21127}"/>
          </ac:spMkLst>
        </pc:spChg>
      </pc:sldChg>
      <pc:sldChg chg="del">
        <pc:chgData name="Liv Randi Lindseth" userId="1f3929d3-e148-4d6d-9340-b150de8fc256" providerId="ADAL" clId="{F8C75CA0-BD32-4F4A-9B37-02ADBAC94765}" dt="2020-10-22T13:01:54.604" v="1344" actId="47"/>
        <pc:sldMkLst>
          <pc:docMk/>
          <pc:sldMk cId="2394160441" sldId="1052"/>
        </pc:sldMkLst>
      </pc:sldChg>
      <pc:sldChg chg="modSp mod">
        <pc:chgData name="Liv Randi Lindseth" userId="1f3929d3-e148-4d6d-9340-b150de8fc256" providerId="ADAL" clId="{F8C75CA0-BD32-4F4A-9B37-02ADBAC94765}" dt="2020-10-22T13:09:34.269" v="1456" actId="20577"/>
        <pc:sldMkLst>
          <pc:docMk/>
          <pc:sldMk cId="513933166" sldId="1053"/>
        </pc:sldMkLst>
        <pc:spChg chg="mod">
          <ac:chgData name="Liv Randi Lindseth" userId="1f3929d3-e148-4d6d-9340-b150de8fc256" providerId="ADAL" clId="{F8C75CA0-BD32-4F4A-9B37-02ADBAC94765}" dt="2020-10-22T13:04:24.038" v="1375" actId="20577"/>
          <ac:spMkLst>
            <pc:docMk/>
            <pc:sldMk cId="513933166" sldId="1053"/>
            <ac:spMk id="2" creationId="{5F15F376-C66E-4690-BA90-A09FB7EFFB88}"/>
          </ac:spMkLst>
        </pc:spChg>
        <pc:spChg chg="mod">
          <ac:chgData name="Liv Randi Lindseth" userId="1f3929d3-e148-4d6d-9340-b150de8fc256" providerId="ADAL" clId="{F8C75CA0-BD32-4F4A-9B37-02ADBAC94765}" dt="2020-10-22T13:09:34.269" v="1456" actId="20577"/>
          <ac:spMkLst>
            <pc:docMk/>
            <pc:sldMk cId="513933166" sldId="1053"/>
            <ac:spMk id="3" creationId="{81B55477-8481-4B5F-9B4F-22A4A41F605E}"/>
          </ac:spMkLst>
        </pc:spChg>
      </pc:sldChg>
      <pc:sldChg chg="modSp add mod">
        <pc:chgData name="Liv Randi Lindseth" userId="1f3929d3-e148-4d6d-9340-b150de8fc256" providerId="ADAL" clId="{F8C75CA0-BD32-4F4A-9B37-02ADBAC94765}" dt="2020-10-22T09:14:32.116" v="65" actId="20577"/>
        <pc:sldMkLst>
          <pc:docMk/>
          <pc:sldMk cId="3053587715" sldId="1059"/>
        </pc:sldMkLst>
        <pc:spChg chg="mod">
          <ac:chgData name="Liv Randi Lindseth" userId="1f3929d3-e148-4d6d-9340-b150de8fc256" providerId="ADAL" clId="{F8C75CA0-BD32-4F4A-9B37-02ADBAC94765}" dt="2020-10-22T09:14:32.116" v="65" actId="20577"/>
          <ac:spMkLst>
            <pc:docMk/>
            <pc:sldMk cId="3053587715" sldId="1059"/>
            <ac:spMk id="4" creationId="{00000000-0000-0000-0000-000000000000}"/>
          </ac:spMkLst>
        </pc:spChg>
      </pc:sldChg>
      <pc:sldChg chg="addSp delSp modSp mod setBg">
        <pc:chgData name="Liv Randi Lindseth" userId="1f3929d3-e148-4d6d-9340-b150de8fc256" providerId="ADAL" clId="{F8C75CA0-BD32-4F4A-9B37-02ADBAC94765}" dt="2020-10-22T09:57:38.539" v="235" actId="1076"/>
        <pc:sldMkLst>
          <pc:docMk/>
          <pc:sldMk cId="2979432049" sldId="1060"/>
        </pc:sldMkLst>
        <pc:spChg chg="mod">
          <ac:chgData name="Liv Randi Lindseth" userId="1f3929d3-e148-4d6d-9340-b150de8fc256" providerId="ADAL" clId="{F8C75CA0-BD32-4F4A-9B37-02ADBAC94765}" dt="2020-10-22T09:56:43.337" v="223" actId="26606"/>
          <ac:spMkLst>
            <pc:docMk/>
            <pc:sldMk cId="2979432049" sldId="1060"/>
            <ac:spMk id="3" creationId="{00000000-0000-0000-0000-000000000000}"/>
          </ac:spMkLst>
        </pc:spChg>
        <pc:spChg chg="mod">
          <ac:chgData name="Liv Randi Lindseth" userId="1f3929d3-e148-4d6d-9340-b150de8fc256" providerId="ADAL" clId="{F8C75CA0-BD32-4F4A-9B37-02ADBAC94765}" dt="2020-10-22T09:56:54.169" v="226" actId="14100"/>
          <ac:spMkLst>
            <pc:docMk/>
            <pc:sldMk cId="2979432049" sldId="1060"/>
            <ac:spMk id="4" creationId="{00000000-0000-0000-0000-000000000000}"/>
          </ac:spMkLst>
        </pc:spChg>
        <pc:spChg chg="add">
          <ac:chgData name="Liv Randi Lindseth" userId="1f3929d3-e148-4d6d-9340-b150de8fc256" providerId="ADAL" clId="{F8C75CA0-BD32-4F4A-9B37-02ADBAC94765}" dt="2020-10-22T09:56:43.337" v="223" actId="26606"/>
          <ac:spMkLst>
            <pc:docMk/>
            <pc:sldMk cId="2979432049" sldId="1060"/>
            <ac:spMk id="15" creationId="{38247643-37AB-47DE-B7BD-7A64FEB13371}"/>
          </ac:spMkLst>
        </pc:spChg>
        <pc:spChg chg="add">
          <ac:chgData name="Liv Randi Lindseth" userId="1f3929d3-e148-4d6d-9340-b150de8fc256" providerId="ADAL" clId="{F8C75CA0-BD32-4F4A-9B37-02ADBAC94765}" dt="2020-10-22T09:56:43.337" v="223" actId="26606"/>
          <ac:spMkLst>
            <pc:docMk/>
            <pc:sldMk cId="2979432049" sldId="1060"/>
            <ac:spMk id="17" creationId="{AEBC3119-F8E7-4266-91B8-7A1E808B481B}"/>
          </ac:spMkLst>
        </pc:spChg>
        <pc:spChg chg="add">
          <ac:chgData name="Liv Randi Lindseth" userId="1f3929d3-e148-4d6d-9340-b150de8fc256" providerId="ADAL" clId="{F8C75CA0-BD32-4F4A-9B37-02ADBAC94765}" dt="2020-10-22T09:56:43.337" v="223" actId="26606"/>
          <ac:spMkLst>
            <pc:docMk/>
            <pc:sldMk cId="2979432049" sldId="1060"/>
            <ac:spMk id="21" creationId="{311973C2-EB8B-452A-A698-4A252FD3AE28}"/>
          </ac:spMkLst>
        </pc:spChg>
        <pc:spChg chg="add">
          <ac:chgData name="Liv Randi Lindseth" userId="1f3929d3-e148-4d6d-9340-b150de8fc256" providerId="ADAL" clId="{F8C75CA0-BD32-4F4A-9B37-02ADBAC94765}" dt="2020-10-22T09:56:43.337" v="223" actId="26606"/>
          <ac:spMkLst>
            <pc:docMk/>
            <pc:sldMk cId="2979432049" sldId="1060"/>
            <ac:spMk id="23" creationId="{10162E77-11AD-44A7-84EC-40C59EEFBD2E}"/>
          </ac:spMkLst>
        </pc:spChg>
        <pc:picChg chg="add ord">
          <ac:chgData name="Liv Randi Lindseth" userId="1f3929d3-e148-4d6d-9340-b150de8fc256" providerId="ADAL" clId="{F8C75CA0-BD32-4F4A-9B37-02ADBAC94765}" dt="2020-10-22T09:56:43.337" v="223" actId="26606"/>
          <ac:picMkLst>
            <pc:docMk/>
            <pc:sldMk cId="2979432049" sldId="1060"/>
            <ac:picMk id="2" creationId="{8D122902-D827-4EEE-A276-8ADEF6C80081}"/>
          </ac:picMkLst>
        </pc:picChg>
        <pc:picChg chg="add mod">
          <ac:chgData name="Liv Randi Lindseth" userId="1f3929d3-e148-4d6d-9340-b150de8fc256" providerId="ADAL" clId="{F8C75CA0-BD32-4F4A-9B37-02ADBAC94765}" dt="2020-10-22T09:57:38.539" v="235" actId="1076"/>
          <ac:picMkLst>
            <pc:docMk/>
            <pc:sldMk cId="2979432049" sldId="1060"/>
            <ac:picMk id="5" creationId="{A4B7A577-12EF-4905-AB4B-FC8CF04B44E8}"/>
          </ac:picMkLst>
        </pc:picChg>
        <pc:picChg chg="del">
          <ac:chgData name="Liv Randi Lindseth" userId="1f3929d3-e148-4d6d-9340-b150de8fc256" providerId="ADAL" clId="{F8C75CA0-BD32-4F4A-9B37-02ADBAC94765}" dt="2020-10-19T08:32:24.471" v="29" actId="478"/>
          <ac:picMkLst>
            <pc:docMk/>
            <pc:sldMk cId="2979432049" sldId="1060"/>
            <ac:picMk id="9" creationId="{B85DB04C-705C-4316-98CF-2E8E949438D2}"/>
          </ac:picMkLst>
        </pc:picChg>
        <pc:cxnChg chg="add">
          <ac:chgData name="Liv Randi Lindseth" userId="1f3929d3-e148-4d6d-9340-b150de8fc256" providerId="ADAL" clId="{F8C75CA0-BD32-4F4A-9B37-02ADBAC94765}" dt="2020-10-22T09:56:43.337" v="223" actId="26606"/>
          <ac:cxnSpMkLst>
            <pc:docMk/>
            <pc:sldMk cId="2979432049" sldId="1060"/>
            <ac:cxnSpMk id="19" creationId="{57D15890-6502-4FAA-AB03-AFAC88EE29D1}"/>
          </ac:cxnSpMkLst>
        </pc:cxnChg>
        <pc:cxnChg chg="add">
          <ac:chgData name="Liv Randi Lindseth" userId="1f3929d3-e148-4d6d-9340-b150de8fc256" providerId="ADAL" clId="{F8C75CA0-BD32-4F4A-9B37-02ADBAC94765}" dt="2020-10-22T09:56:43.337" v="223" actId="26606"/>
          <ac:cxnSpMkLst>
            <pc:docMk/>
            <pc:sldMk cId="2979432049" sldId="1060"/>
            <ac:cxnSpMk id="25" creationId="{5AB158E9-1B40-4CD6-95F0-95CA11DF7B7A}"/>
          </ac:cxnSpMkLst>
        </pc:cxnChg>
      </pc:sldChg>
      <pc:sldChg chg="addSp delSp modSp mod modNotesTx">
        <pc:chgData name="Liv Randi Lindseth" userId="1f3929d3-e148-4d6d-9340-b150de8fc256" providerId="ADAL" clId="{F8C75CA0-BD32-4F4A-9B37-02ADBAC94765}" dt="2020-10-22T10:23:49.927" v="286" actId="14100"/>
        <pc:sldMkLst>
          <pc:docMk/>
          <pc:sldMk cId="2631660389" sldId="1061"/>
        </pc:sldMkLst>
        <pc:spChg chg="mod">
          <ac:chgData name="Liv Randi Lindseth" userId="1f3929d3-e148-4d6d-9340-b150de8fc256" providerId="ADAL" clId="{F8C75CA0-BD32-4F4A-9B37-02ADBAC94765}" dt="2020-10-22T10:23:49.927" v="286" actId="14100"/>
          <ac:spMkLst>
            <pc:docMk/>
            <pc:sldMk cId="2631660389" sldId="1061"/>
            <ac:spMk id="3" creationId="{00000000-0000-0000-0000-000000000000}"/>
          </ac:spMkLst>
        </pc:spChg>
        <pc:spChg chg="mod">
          <ac:chgData name="Liv Randi Lindseth" userId="1f3929d3-e148-4d6d-9340-b150de8fc256" providerId="ADAL" clId="{F8C75CA0-BD32-4F4A-9B37-02ADBAC94765}" dt="2020-10-19T08:31:58.195" v="23" actId="21"/>
          <ac:spMkLst>
            <pc:docMk/>
            <pc:sldMk cId="2631660389" sldId="1061"/>
            <ac:spMk id="5" creationId="{52C0048C-BF7E-480D-A093-87467C2FDA29}"/>
          </ac:spMkLst>
        </pc:spChg>
        <pc:spChg chg="add del">
          <ac:chgData name="Liv Randi Lindseth" userId="1f3929d3-e148-4d6d-9340-b150de8fc256" providerId="ADAL" clId="{F8C75CA0-BD32-4F4A-9B37-02ADBAC94765}" dt="2020-10-22T10:01:41.065" v="282" actId="22"/>
          <ac:spMkLst>
            <pc:docMk/>
            <pc:sldMk cId="2631660389" sldId="1061"/>
            <ac:spMk id="9" creationId="{7804B0A9-BE80-416B-8E97-6D53F5C67F4A}"/>
          </ac:spMkLst>
        </pc:spChg>
        <pc:picChg chg="add">
          <ac:chgData name="Liv Randi Lindseth" userId="1f3929d3-e148-4d6d-9340-b150de8fc256" providerId="ADAL" clId="{F8C75CA0-BD32-4F4A-9B37-02ADBAC94765}" dt="2020-10-22T09:57:28.304" v="233" actId="22"/>
          <ac:picMkLst>
            <pc:docMk/>
            <pc:sldMk cId="2631660389" sldId="1061"/>
            <ac:picMk id="2" creationId="{B4B3A415-ED37-4E66-81FC-6306FB9500A4}"/>
          </ac:picMkLst>
        </pc:picChg>
        <pc:picChg chg="del">
          <ac:chgData name="Liv Randi Lindseth" userId="1f3929d3-e148-4d6d-9340-b150de8fc256" providerId="ADAL" clId="{F8C75CA0-BD32-4F4A-9B37-02ADBAC94765}" dt="2020-10-19T08:32:26.798" v="30" actId="478"/>
          <ac:picMkLst>
            <pc:docMk/>
            <pc:sldMk cId="2631660389" sldId="1061"/>
            <ac:picMk id="31" creationId="{858B8F0C-7C7A-42DF-98BE-615C2A0C23C0}"/>
          </ac:picMkLst>
        </pc:picChg>
      </pc:sldChg>
      <pc:sldChg chg="add">
        <pc:chgData name="Liv Randi Lindseth" userId="1f3929d3-e148-4d6d-9340-b150de8fc256" providerId="ADAL" clId="{F8C75CA0-BD32-4F4A-9B37-02ADBAC94765}" dt="2020-10-22T09:14:24.691" v="57"/>
        <pc:sldMkLst>
          <pc:docMk/>
          <pc:sldMk cId="2534677376" sldId="1063"/>
        </pc:sldMkLst>
      </pc:sldChg>
      <pc:sldChg chg="addSp modSp mod">
        <pc:chgData name="Liv Randi Lindseth" userId="1f3929d3-e148-4d6d-9340-b150de8fc256" providerId="ADAL" clId="{F8C75CA0-BD32-4F4A-9B37-02ADBAC94765}" dt="2020-10-22T13:43:51.399" v="1684" actId="14100"/>
        <pc:sldMkLst>
          <pc:docMk/>
          <pc:sldMk cId="3564025368" sldId="1067"/>
        </pc:sldMkLst>
        <pc:spChg chg="mod">
          <ac:chgData name="Liv Randi Lindseth" userId="1f3929d3-e148-4d6d-9340-b150de8fc256" providerId="ADAL" clId="{F8C75CA0-BD32-4F4A-9B37-02ADBAC94765}" dt="2020-10-22T13:43:51.399" v="1684" actId="14100"/>
          <ac:spMkLst>
            <pc:docMk/>
            <pc:sldMk cId="3564025368" sldId="1067"/>
            <ac:spMk id="3" creationId="{81B55477-8481-4B5F-9B4F-22A4A41F605E}"/>
          </ac:spMkLst>
        </pc:spChg>
        <pc:picChg chg="add mod">
          <ac:chgData name="Liv Randi Lindseth" userId="1f3929d3-e148-4d6d-9340-b150de8fc256" providerId="ADAL" clId="{F8C75CA0-BD32-4F4A-9B37-02ADBAC94765}" dt="2020-10-22T13:43:36.208" v="1683" actId="1036"/>
          <ac:picMkLst>
            <pc:docMk/>
            <pc:sldMk cId="3564025368" sldId="1067"/>
            <ac:picMk id="8" creationId="{FD911CA8-BFEA-4D5A-B0DB-BC793F744982}"/>
          </ac:picMkLst>
        </pc:picChg>
      </pc:sldChg>
      <pc:sldChg chg="modSp mod">
        <pc:chgData name="Liv Randi Lindseth" userId="1f3929d3-e148-4d6d-9340-b150de8fc256" providerId="ADAL" clId="{F8C75CA0-BD32-4F4A-9B37-02ADBAC94765}" dt="2020-10-22T13:12:37.046" v="1559" actId="20577"/>
        <pc:sldMkLst>
          <pc:docMk/>
          <pc:sldMk cId="2631215117" sldId="1079"/>
        </pc:sldMkLst>
        <pc:spChg chg="mod">
          <ac:chgData name="Liv Randi Lindseth" userId="1f3929d3-e148-4d6d-9340-b150de8fc256" providerId="ADAL" clId="{F8C75CA0-BD32-4F4A-9B37-02ADBAC94765}" dt="2020-10-22T13:12:37.046" v="1559" actId="20577"/>
          <ac:spMkLst>
            <pc:docMk/>
            <pc:sldMk cId="2631215117" sldId="1079"/>
            <ac:spMk id="5" creationId="{78592DEB-F527-449C-B17F-D3A5A39EED23}"/>
          </ac:spMkLst>
        </pc:spChg>
      </pc:sldChg>
      <pc:sldChg chg="modSp mod">
        <pc:chgData name="Liv Randi Lindseth" userId="1f3929d3-e148-4d6d-9340-b150de8fc256" providerId="ADAL" clId="{F8C75CA0-BD32-4F4A-9B37-02ADBAC94765}" dt="2020-10-22T13:10:03.484" v="1458" actId="403"/>
        <pc:sldMkLst>
          <pc:docMk/>
          <pc:sldMk cId="3544818166" sldId="1084"/>
        </pc:sldMkLst>
        <pc:spChg chg="mod">
          <ac:chgData name="Liv Randi Lindseth" userId="1f3929d3-e148-4d6d-9340-b150de8fc256" providerId="ADAL" clId="{F8C75CA0-BD32-4F4A-9B37-02ADBAC94765}" dt="2020-10-22T13:10:03.484" v="1458" actId="403"/>
          <ac:spMkLst>
            <pc:docMk/>
            <pc:sldMk cId="3544818166" sldId="1084"/>
            <ac:spMk id="3" creationId="{81B55477-8481-4B5F-9B4F-22A4A41F605E}"/>
          </ac:spMkLst>
        </pc:spChg>
      </pc:sldChg>
      <pc:sldChg chg="addSp delSp modSp mod modNotesTx">
        <pc:chgData name="Liv Randi Lindseth" userId="1f3929d3-e148-4d6d-9340-b150de8fc256" providerId="ADAL" clId="{F8C75CA0-BD32-4F4A-9B37-02ADBAC94765}" dt="2020-10-22T09:57:17.668" v="230" actId="1076"/>
        <pc:sldMkLst>
          <pc:docMk/>
          <pc:sldMk cId="1793363716" sldId="1085"/>
        </pc:sldMkLst>
        <pc:spChg chg="mod">
          <ac:chgData name="Liv Randi Lindseth" userId="1f3929d3-e148-4d6d-9340-b150de8fc256" providerId="ADAL" clId="{F8C75CA0-BD32-4F4A-9B37-02ADBAC94765}" dt="2020-10-19T09:00:01.060" v="54" actId="14100"/>
          <ac:spMkLst>
            <pc:docMk/>
            <pc:sldMk cId="1793363716" sldId="1085"/>
            <ac:spMk id="3" creationId="{00000000-0000-0000-0000-000000000000}"/>
          </ac:spMkLst>
        </pc:spChg>
        <pc:spChg chg="mod">
          <ac:chgData name="Liv Randi Lindseth" userId="1f3929d3-e148-4d6d-9340-b150de8fc256" providerId="ADAL" clId="{F8C75CA0-BD32-4F4A-9B37-02ADBAC94765}" dt="2020-10-22T09:17:06.705" v="74" actId="20577"/>
          <ac:spMkLst>
            <pc:docMk/>
            <pc:sldMk cId="1793363716" sldId="1085"/>
            <ac:spMk id="4" creationId="{00000000-0000-0000-0000-000000000000}"/>
          </ac:spMkLst>
        </pc:spChg>
        <pc:picChg chg="add mod">
          <ac:chgData name="Liv Randi Lindseth" userId="1f3929d3-e148-4d6d-9340-b150de8fc256" providerId="ADAL" clId="{F8C75CA0-BD32-4F4A-9B37-02ADBAC94765}" dt="2020-10-22T09:57:17.668" v="230" actId="1076"/>
          <ac:picMkLst>
            <pc:docMk/>
            <pc:sldMk cId="1793363716" sldId="1085"/>
            <ac:picMk id="2" creationId="{0BE71AEB-47DF-4268-A9BD-D761CE9E4F3E}"/>
          </ac:picMkLst>
        </pc:picChg>
        <pc:picChg chg="add mod">
          <ac:chgData name="Liv Randi Lindseth" userId="1f3929d3-e148-4d6d-9340-b150de8fc256" providerId="ADAL" clId="{F8C75CA0-BD32-4F4A-9B37-02ADBAC94765}" dt="2020-10-19T08:59:56.842" v="53" actId="1076"/>
          <ac:picMkLst>
            <pc:docMk/>
            <pc:sldMk cId="1793363716" sldId="1085"/>
            <ac:picMk id="5" creationId="{174E76D2-7F2D-4A1E-90CA-6C9A0448EF24}"/>
          </ac:picMkLst>
        </pc:picChg>
        <pc:picChg chg="del">
          <ac:chgData name="Liv Randi Lindseth" userId="1f3929d3-e148-4d6d-9340-b150de8fc256" providerId="ADAL" clId="{F8C75CA0-BD32-4F4A-9B37-02ADBAC94765}" dt="2020-10-19T08:32:19.746" v="27" actId="478"/>
          <ac:picMkLst>
            <pc:docMk/>
            <pc:sldMk cId="1793363716" sldId="1085"/>
            <ac:picMk id="6" creationId="{FCB06A74-0C18-40B1-A23D-722989A8BA6F}"/>
          </ac:picMkLst>
        </pc:picChg>
      </pc:sldChg>
      <pc:sldChg chg="addSp delSp modSp mod modNotesTx">
        <pc:chgData name="Liv Randi Lindseth" userId="1f3929d3-e148-4d6d-9340-b150de8fc256" providerId="ADAL" clId="{F8C75CA0-BD32-4F4A-9B37-02ADBAC94765}" dt="2020-10-22T09:58:47.871" v="280" actId="20577"/>
        <pc:sldMkLst>
          <pc:docMk/>
          <pc:sldMk cId="235063814" sldId="1086"/>
        </pc:sldMkLst>
        <pc:spChg chg="mod">
          <ac:chgData name="Liv Randi Lindseth" userId="1f3929d3-e148-4d6d-9340-b150de8fc256" providerId="ADAL" clId="{F8C75CA0-BD32-4F4A-9B37-02ADBAC94765}" dt="2020-10-22T09:58:40.976" v="279" actId="6549"/>
          <ac:spMkLst>
            <pc:docMk/>
            <pc:sldMk cId="235063814" sldId="1086"/>
            <ac:spMk id="3" creationId="{00000000-0000-0000-0000-000000000000}"/>
          </ac:spMkLst>
        </pc:spChg>
        <pc:picChg chg="add">
          <ac:chgData name="Liv Randi Lindseth" userId="1f3929d3-e148-4d6d-9340-b150de8fc256" providerId="ADAL" clId="{F8C75CA0-BD32-4F4A-9B37-02ADBAC94765}" dt="2020-10-22T09:57:21.832" v="231" actId="22"/>
          <ac:picMkLst>
            <pc:docMk/>
            <pc:sldMk cId="235063814" sldId="1086"/>
            <ac:picMk id="2" creationId="{98B498BC-A7B8-4D76-9D64-49DFB533A22F}"/>
          </ac:picMkLst>
        </pc:picChg>
        <pc:picChg chg="del">
          <ac:chgData name="Liv Randi Lindseth" userId="1f3929d3-e148-4d6d-9340-b150de8fc256" providerId="ADAL" clId="{F8C75CA0-BD32-4F4A-9B37-02ADBAC94765}" dt="2020-10-19T08:32:22.230" v="28" actId="478"/>
          <ac:picMkLst>
            <pc:docMk/>
            <pc:sldMk cId="235063814" sldId="1086"/>
            <ac:picMk id="6" creationId="{376A1296-C21F-48D7-B9E4-825850BE92A8}"/>
          </ac:picMkLst>
        </pc:picChg>
      </pc:sldChg>
      <pc:sldChg chg="add modNotesTx">
        <pc:chgData name="Liv Randi Lindseth" userId="1f3929d3-e148-4d6d-9340-b150de8fc256" providerId="ADAL" clId="{F8C75CA0-BD32-4F4A-9B37-02ADBAC94765}" dt="2020-10-22T13:11:12.309" v="1504" actId="20577"/>
        <pc:sldMkLst>
          <pc:docMk/>
          <pc:sldMk cId="2606523782" sldId="1087"/>
        </pc:sldMkLst>
      </pc:sldChg>
      <pc:sldChg chg="addSp delSp modSp mod">
        <pc:chgData name="Liv Randi Lindseth" userId="1f3929d3-e148-4d6d-9340-b150de8fc256" providerId="ADAL" clId="{F8C75CA0-BD32-4F4A-9B37-02ADBAC94765}" dt="2020-10-22T13:31:55.647" v="1649" actId="13926"/>
        <pc:sldMkLst>
          <pc:docMk/>
          <pc:sldMk cId="108115571" sldId="1090"/>
        </pc:sldMkLst>
        <pc:spChg chg="mod">
          <ac:chgData name="Liv Randi Lindseth" userId="1f3929d3-e148-4d6d-9340-b150de8fc256" providerId="ADAL" clId="{F8C75CA0-BD32-4F4A-9B37-02ADBAC94765}" dt="2020-10-22T13:30:42.873" v="1562" actId="13926"/>
          <ac:spMkLst>
            <pc:docMk/>
            <pc:sldMk cId="108115571" sldId="1090"/>
            <ac:spMk id="3" creationId="{00000000-0000-0000-0000-000000000000}"/>
          </ac:spMkLst>
        </pc:spChg>
        <pc:spChg chg="del">
          <ac:chgData name="Liv Randi Lindseth" userId="1f3929d3-e148-4d6d-9340-b150de8fc256" providerId="ADAL" clId="{F8C75CA0-BD32-4F4A-9B37-02ADBAC94765}" dt="2020-10-19T08:32:33.634" v="31" actId="478"/>
          <ac:spMkLst>
            <pc:docMk/>
            <pc:sldMk cId="108115571" sldId="1090"/>
            <ac:spMk id="5" creationId="{52C0048C-BF7E-480D-A093-87467C2FDA29}"/>
          </ac:spMkLst>
        </pc:spChg>
        <pc:spChg chg="add mod">
          <ac:chgData name="Liv Randi Lindseth" userId="1f3929d3-e148-4d6d-9340-b150de8fc256" providerId="ADAL" clId="{F8C75CA0-BD32-4F4A-9B37-02ADBAC94765}" dt="2020-10-22T13:31:55.647" v="1649" actId="13926"/>
          <ac:spMkLst>
            <pc:docMk/>
            <pc:sldMk cId="108115571" sldId="1090"/>
            <ac:spMk id="6" creationId="{C4009B22-B4F4-403B-B765-F652920B9393}"/>
          </ac:spMkLst>
        </pc:spChg>
        <pc:picChg chg="add">
          <ac:chgData name="Liv Randi Lindseth" userId="1f3929d3-e148-4d6d-9340-b150de8fc256" providerId="ADAL" clId="{F8C75CA0-BD32-4F4A-9B37-02ADBAC94765}" dt="2020-10-22T09:57:29.458" v="234" actId="22"/>
          <ac:picMkLst>
            <pc:docMk/>
            <pc:sldMk cId="108115571" sldId="1090"/>
            <ac:picMk id="2" creationId="{7285DDA1-B6B2-4DFE-822E-1DABAB3934CC}"/>
          </ac:picMkLst>
        </pc:picChg>
        <pc:picChg chg="del">
          <ac:chgData name="Liv Randi Lindseth" userId="1f3929d3-e148-4d6d-9340-b150de8fc256" providerId="ADAL" clId="{F8C75CA0-BD32-4F4A-9B37-02ADBAC94765}" dt="2020-10-19T08:32:34.809" v="32" actId="478"/>
          <ac:picMkLst>
            <pc:docMk/>
            <pc:sldMk cId="108115571" sldId="1090"/>
            <ac:picMk id="31" creationId="{858B8F0C-7C7A-42DF-98BE-615C2A0C23C0}"/>
          </ac:picMkLst>
        </pc:picChg>
      </pc:sldChg>
      <pc:sldChg chg="add">
        <pc:chgData name="Liv Randi Lindseth" userId="1f3929d3-e148-4d6d-9340-b150de8fc256" providerId="ADAL" clId="{F8C75CA0-BD32-4F4A-9B37-02ADBAC94765}" dt="2020-10-22T09:14:24.691" v="57"/>
        <pc:sldMkLst>
          <pc:docMk/>
          <pc:sldMk cId="112135123" sldId="1091"/>
        </pc:sldMkLst>
      </pc:sldChg>
      <pc:sldChg chg="add">
        <pc:chgData name="Liv Randi Lindseth" userId="1f3929d3-e148-4d6d-9340-b150de8fc256" providerId="ADAL" clId="{F8C75CA0-BD32-4F4A-9B37-02ADBAC94765}" dt="2020-10-22T09:14:24.691" v="57"/>
        <pc:sldMkLst>
          <pc:docMk/>
          <pc:sldMk cId="1595128295" sldId="1092"/>
        </pc:sldMkLst>
      </pc:sldChg>
      <pc:sldChg chg="modSp add mod">
        <pc:chgData name="Liv Randi Lindseth" userId="1f3929d3-e148-4d6d-9340-b150de8fc256" providerId="ADAL" clId="{F8C75CA0-BD32-4F4A-9B37-02ADBAC94765}" dt="2020-10-22T12:52:03.426" v="1159" actId="207"/>
        <pc:sldMkLst>
          <pc:docMk/>
          <pc:sldMk cId="3886675164" sldId="1093"/>
        </pc:sldMkLst>
        <pc:spChg chg="mod">
          <ac:chgData name="Liv Randi Lindseth" userId="1f3929d3-e148-4d6d-9340-b150de8fc256" providerId="ADAL" clId="{F8C75CA0-BD32-4F4A-9B37-02ADBAC94765}" dt="2020-10-22T12:52:03.426" v="1159" actId="207"/>
          <ac:spMkLst>
            <pc:docMk/>
            <pc:sldMk cId="3886675164" sldId="1093"/>
            <ac:spMk id="2" creationId="{5F15F376-C66E-4690-BA90-A09FB7EFFB88}"/>
          </ac:spMkLst>
        </pc:spChg>
        <pc:spChg chg="mod">
          <ac:chgData name="Liv Randi Lindseth" userId="1f3929d3-e148-4d6d-9340-b150de8fc256" providerId="ADAL" clId="{F8C75CA0-BD32-4F4A-9B37-02ADBAC94765}" dt="2020-10-22T12:34:56.565" v="833" actId="2711"/>
          <ac:spMkLst>
            <pc:docMk/>
            <pc:sldMk cId="3886675164" sldId="1093"/>
            <ac:spMk id="3" creationId="{81B55477-8481-4B5F-9B4F-22A4A41F605E}"/>
          </ac:spMkLst>
        </pc:spChg>
      </pc:sldChg>
      <pc:sldChg chg="modSp add mod">
        <pc:chgData name="Liv Randi Lindseth" userId="1f3929d3-e148-4d6d-9340-b150de8fc256" providerId="ADAL" clId="{F8C75CA0-BD32-4F4A-9B37-02ADBAC94765}" dt="2020-10-22T12:52:10.448" v="1160" actId="207"/>
        <pc:sldMkLst>
          <pc:docMk/>
          <pc:sldMk cId="1393379303" sldId="1094"/>
        </pc:sldMkLst>
        <pc:spChg chg="mod">
          <ac:chgData name="Liv Randi Lindseth" userId="1f3929d3-e148-4d6d-9340-b150de8fc256" providerId="ADAL" clId="{F8C75CA0-BD32-4F4A-9B37-02ADBAC94765}" dt="2020-10-22T12:52:10.448" v="1160" actId="207"/>
          <ac:spMkLst>
            <pc:docMk/>
            <pc:sldMk cId="1393379303" sldId="1094"/>
            <ac:spMk id="2" creationId="{5F15F376-C66E-4690-BA90-A09FB7EFFB88}"/>
          </ac:spMkLst>
        </pc:spChg>
        <pc:spChg chg="mod">
          <ac:chgData name="Liv Randi Lindseth" userId="1f3929d3-e148-4d6d-9340-b150de8fc256" providerId="ADAL" clId="{F8C75CA0-BD32-4F4A-9B37-02ADBAC94765}" dt="2020-10-22T12:36:42.540" v="897" actId="20577"/>
          <ac:spMkLst>
            <pc:docMk/>
            <pc:sldMk cId="1393379303" sldId="1094"/>
            <ac:spMk id="3" creationId="{81B55477-8481-4B5F-9B4F-22A4A41F605E}"/>
          </ac:spMkLst>
        </pc:spChg>
        <pc:picChg chg="mod">
          <ac:chgData name="Liv Randi Lindseth" userId="1f3929d3-e148-4d6d-9340-b150de8fc256" providerId="ADAL" clId="{F8C75CA0-BD32-4F4A-9B37-02ADBAC94765}" dt="2020-10-22T12:38:16.818" v="898" actId="14826"/>
          <ac:picMkLst>
            <pc:docMk/>
            <pc:sldMk cId="1393379303" sldId="1094"/>
            <ac:picMk id="4" creationId="{E23FEAEE-92B6-4730-9CBB-C26D3B4FBDF3}"/>
          </ac:picMkLst>
        </pc:picChg>
        <pc:picChg chg="mod">
          <ac:chgData name="Liv Randi Lindseth" userId="1f3929d3-e148-4d6d-9340-b150de8fc256" providerId="ADAL" clId="{F8C75CA0-BD32-4F4A-9B37-02ADBAC94765}" dt="2020-10-22T12:43:21.910" v="1051" actId="1076"/>
          <ac:picMkLst>
            <pc:docMk/>
            <pc:sldMk cId="1393379303" sldId="1094"/>
            <ac:picMk id="9" creationId="{374791AA-EE5B-4C08-861E-C05D8330C68E}"/>
          </ac:picMkLst>
        </pc:picChg>
      </pc:sldChg>
      <pc:sldChg chg="modSp add mod">
        <pc:chgData name="Liv Randi Lindseth" userId="1f3929d3-e148-4d6d-9340-b150de8fc256" providerId="ADAL" clId="{F8C75CA0-BD32-4F4A-9B37-02ADBAC94765}" dt="2020-10-22T12:52:15.507" v="1161" actId="207"/>
        <pc:sldMkLst>
          <pc:docMk/>
          <pc:sldMk cId="3313976311" sldId="1095"/>
        </pc:sldMkLst>
        <pc:spChg chg="mod">
          <ac:chgData name="Liv Randi Lindseth" userId="1f3929d3-e148-4d6d-9340-b150de8fc256" providerId="ADAL" clId="{F8C75CA0-BD32-4F4A-9B37-02ADBAC94765}" dt="2020-10-22T12:52:15.507" v="1161" actId="207"/>
          <ac:spMkLst>
            <pc:docMk/>
            <pc:sldMk cId="3313976311" sldId="1095"/>
            <ac:spMk id="2" creationId="{5F15F376-C66E-4690-BA90-A09FB7EFFB88}"/>
          </ac:spMkLst>
        </pc:spChg>
        <pc:spChg chg="mod">
          <ac:chgData name="Liv Randi Lindseth" userId="1f3929d3-e148-4d6d-9340-b150de8fc256" providerId="ADAL" clId="{F8C75CA0-BD32-4F4A-9B37-02ADBAC94765}" dt="2020-10-22T12:49:22.401" v="1155" actId="27636"/>
          <ac:spMkLst>
            <pc:docMk/>
            <pc:sldMk cId="3313976311" sldId="1095"/>
            <ac:spMk id="3" creationId="{81B55477-8481-4B5F-9B4F-22A4A41F605E}"/>
          </ac:spMkLst>
        </pc:spChg>
      </pc:sldChg>
      <pc:sldChg chg="modSp add mod">
        <pc:chgData name="Liv Randi Lindseth" userId="1f3929d3-e148-4d6d-9340-b150de8fc256" providerId="ADAL" clId="{F8C75CA0-BD32-4F4A-9B37-02ADBAC94765}" dt="2020-10-22T12:54:40.586" v="1200" actId="403"/>
        <pc:sldMkLst>
          <pc:docMk/>
          <pc:sldMk cId="98427077" sldId="1096"/>
        </pc:sldMkLst>
        <pc:spChg chg="mod">
          <ac:chgData name="Liv Randi Lindseth" userId="1f3929d3-e148-4d6d-9340-b150de8fc256" providerId="ADAL" clId="{F8C75CA0-BD32-4F4A-9B37-02ADBAC94765}" dt="2020-10-22T12:52:35.891" v="1166" actId="113"/>
          <ac:spMkLst>
            <pc:docMk/>
            <pc:sldMk cId="98427077" sldId="1096"/>
            <ac:spMk id="2" creationId="{5F15F376-C66E-4690-BA90-A09FB7EFFB88}"/>
          </ac:spMkLst>
        </pc:spChg>
        <pc:spChg chg="mod">
          <ac:chgData name="Liv Randi Lindseth" userId="1f3929d3-e148-4d6d-9340-b150de8fc256" providerId="ADAL" clId="{F8C75CA0-BD32-4F4A-9B37-02ADBAC94765}" dt="2020-10-22T12:54:40.586" v="1200" actId="403"/>
          <ac:spMkLst>
            <pc:docMk/>
            <pc:sldMk cId="98427077" sldId="1096"/>
            <ac:spMk id="3" creationId="{81B55477-8481-4B5F-9B4F-22A4A41F605E}"/>
          </ac:spMkLst>
        </pc:spChg>
      </pc:sldChg>
      <pc:sldChg chg="modSp add mod">
        <pc:chgData name="Liv Randi Lindseth" userId="1f3929d3-e148-4d6d-9340-b150de8fc256" providerId="ADAL" clId="{F8C75CA0-BD32-4F4A-9B37-02ADBAC94765}" dt="2020-10-22T13:01:42.636" v="1343" actId="12"/>
        <pc:sldMkLst>
          <pc:docMk/>
          <pc:sldMk cId="3212269641" sldId="1097"/>
        </pc:sldMkLst>
        <pc:spChg chg="mod">
          <ac:chgData name="Liv Randi Lindseth" userId="1f3929d3-e148-4d6d-9340-b150de8fc256" providerId="ADAL" clId="{F8C75CA0-BD32-4F4A-9B37-02ADBAC94765}" dt="2020-10-22T12:59:43.057" v="1281" actId="207"/>
          <ac:spMkLst>
            <pc:docMk/>
            <pc:sldMk cId="3212269641" sldId="1097"/>
            <ac:spMk id="2" creationId="{5F15F376-C66E-4690-BA90-A09FB7EFFB88}"/>
          </ac:spMkLst>
        </pc:spChg>
        <pc:spChg chg="mod">
          <ac:chgData name="Liv Randi Lindseth" userId="1f3929d3-e148-4d6d-9340-b150de8fc256" providerId="ADAL" clId="{F8C75CA0-BD32-4F4A-9B37-02ADBAC94765}" dt="2020-10-22T13:01:42.636" v="1343" actId="12"/>
          <ac:spMkLst>
            <pc:docMk/>
            <pc:sldMk cId="3212269641" sldId="1097"/>
            <ac:spMk id="3" creationId="{81B55477-8481-4B5F-9B4F-22A4A41F605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Liv%20Randi\Documents\A%20-%20EFFECT4Buildings%20HFk\Oppgaver\Reporting\Kopi-av-Tabell-Enov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EE measures implemented after mapping work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'Ark1'!$E$21</c:f>
              <c:strCache>
                <c:ptCount val="1"/>
                <c:pt idx="0">
                  <c:v>EE measures implemented after mapping work</c:v>
                </c:pt>
              </c:strCache>
            </c:strRef>
          </c:tx>
          <c:spPr>
            <a:solidFill>
              <a:srgbClr val="2E836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'Ark1'!$F$20:$G$20</c:f>
              <c:strCache>
                <c:ptCount val="2"/>
                <c:pt idx="0">
                  <c:v>Traditional EE projects</c:v>
                </c:pt>
                <c:pt idx="1">
                  <c:v>EPC projects</c:v>
                </c:pt>
              </c:strCache>
            </c:strRef>
          </c:cat>
          <c:val>
            <c:numRef>
              <c:f>'Ark1'!$F$21:$G$21</c:f>
              <c:numCache>
                <c:formatCode>0%</c:formatCode>
                <c:ptCount val="2"/>
                <c:pt idx="0">
                  <c:v>0.27</c:v>
                </c:pt>
                <c:pt idx="1">
                  <c:v>0.96</c:v>
                </c:pt>
              </c:numCache>
            </c:numRef>
          </c:val>
          <c:extLst>
            <c:ext xmlns:c16="http://schemas.microsoft.com/office/drawing/2014/chart" uri="{C3380CC4-5D6E-409C-BE32-E72D297353CC}">
              <c16:uniqueId val="{00000000-7674-4946-889B-92699F31D6C2}"/>
            </c:ext>
          </c:extLst>
        </c:ser>
        <c:dLbls>
          <c:showLegendKey val="0"/>
          <c:showVal val="0"/>
          <c:showCatName val="0"/>
          <c:showSerName val="0"/>
          <c:showPercent val="0"/>
          <c:showBubbleSize val="0"/>
        </c:dLbls>
        <c:gapWidth val="219"/>
        <c:overlap val="-27"/>
        <c:axId val="493691024"/>
        <c:axId val="493690696"/>
      </c:barChart>
      <c:catAx>
        <c:axId val="49369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nb-NO"/>
          </a:p>
        </c:txPr>
        <c:crossAx val="493690696"/>
        <c:crosses val="autoZero"/>
        <c:auto val="1"/>
        <c:lblAlgn val="ctr"/>
        <c:lblOffset val="100"/>
        <c:noMultiLvlLbl val="0"/>
      </c:catAx>
      <c:valAx>
        <c:axId val="4936906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93691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lumMod val="50000"/>
        </a:schemeClr>
      </a:solidFill>
      <a:round/>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0-09-09T11:30:32.438" idx="12">
    <p:pos x="10" y="10"/>
    <p:text>This presentation is not meant to be held from start to finish. Please  choose what parts and sections you want to use depending on your target group and the aim of your presentation.</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2979CC5-EC50-40B1-A27B-6872F01641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0BF237D-B2FE-4E36-9915-F8E61A1EEC19}">
      <dgm:prSet/>
      <dgm:spPr/>
      <dgm:t>
        <a:bodyPr/>
        <a:lstStyle/>
        <a:p>
          <a:pPr>
            <a:lnSpc>
              <a:spcPct val="100000"/>
            </a:lnSpc>
          </a:pPr>
          <a:r>
            <a:rPr lang="en-GB" b="1" dirty="0"/>
            <a:t>EPC Guide and Guideline for start-up of EPC projects</a:t>
          </a:r>
          <a:endParaRPr lang="en-US" b="1" dirty="0"/>
        </a:p>
      </dgm:t>
    </dgm:pt>
    <dgm:pt modelId="{2E046547-FC50-4098-B04D-6256530FEB42}" type="parTrans" cxnId="{D1CDD4DE-2F95-4DBC-B84F-B09D8933AE3A}">
      <dgm:prSet/>
      <dgm:spPr/>
      <dgm:t>
        <a:bodyPr/>
        <a:lstStyle/>
        <a:p>
          <a:endParaRPr lang="en-US"/>
        </a:p>
      </dgm:t>
    </dgm:pt>
    <dgm:pt modelId="{8A717689-873F-4959-8E00-B01BC3D17F75}" type="sibTrans" cxnId="{D1CDD4DE-2F95-4DBC-B84F-B09D8933AE3A}">
      <dgm:prSet/>
      <dgm:spPr/>
      <dgm:t>
        <a:bodyPr/>
        <a:lstStyle/>
        <a:p>
          <a:endParaRPr lang="en-US"/>
        </a:p>
      </dgm:t>
    </dgm:pt>
    <dgm:pt modelId="{D26B2509-619C-4621-A119-5CB41AE55CFC}">
      <dgm:prSet/>
      <dgm:spPr/>
      <dgm:t>
        <a:bodyPr/>
        <a:lstStyle/>
        <a:p>
          <a:pPr>
            <a:lnSpc>
              <a:spcPct val="100000"/>
            </a:lnSpc>
          </a:pPr>
          <a:r>
            <a:rPr lang="en-US" dirty="0"/>
            <a:t>Description of new implementation model</a:t>
          </a:r>
        </a:p>
        <a:p>
          <a:pPr>
            <a:lnSpc>
              <a:spcPct val="100000"/>
            </a:lnSpc>
          </a:pPr>
          <a:r>
            <a:rPr lang="en-US" dirty="0"/>
            <a:t>How to start an </a:t>
          </a:r>
          <a:r>
            <a:rPr lang="en-US"/>
            <a:t>EPC project</a:t>
          </a:r>
          <a:endParaRPr lang="en-US" dirty="0"/>
        </a:p>
      </dgm:t>
    </dgm:pt>
    <dgm:pt modelId="{32316B2F-AF16-4DC3-A89E-49AC32D7CDE5}" type="parTrans" cxnId="{86BD1D63-CBEF-4F98-A189-DCB818FE04B4}">
      <dgm:prSet/>
      <dgm:spPr/>
      <dgm:t>
        <a:bodyPr/>
        <a:lstStyle/>
        <a:p>
          <a:endParaRPr lang="en-US"/>
        </a:p>
      </dgm:t>
    </dgm:pt>
    <dgm:pt modelId="{23072072-60B6-4546-A300-D216FE0F2B40}" type="sibTrans" cxnId="{86BD1D63-CBEF-4F98-A189-DCB818FE04B4}">
      <dgm:prSet/>
      <dgm:spPr/>
      <dgm:t>
        <a:bodyPr/>
        <a:lstStyle/>
        <a:p>
          <a:endParaRPr lang="en-US"/>
        </a:p>
      </dgm:t>
    </dgm:pt>
    <dgm:pt modelId="{26076335-80F7-4522-9E52-620FD9377EA2}">
      <dgm:prSet/>
      <dgm:spPr/>
      <dgm:t>
        <a:bodyPr/>
        <a:lstStyle/>
        <a:p>
          <a:pPr>
            <a:lnSpc>
              <a:spcPct val="100000"/>
            </a:lnSpc>
          </a:pPr>
          <a:r>
            <a:rPr lang="en-GB" b="1" dirty="0"/>
            <a:t>Adapted templates and model documents</a:t>
          </a:r>
          <a:endParaRPr lang="en-US" b="1" dirty="0"/>
        </a:p>
      </dgm:t>
    </dgm:pt>
    <dgm:pt modelId="{90C27BB7-E3DA-4623-BD3D-24EECAF9EB48}" type="parTrans" cxnId="{543FF63E-E59E-49A2-96EC-4972115D4746}">
      <dgm:prSet/>
      <dgm:spPr/>
      <dgm:t>
        <a:bodyPr/>
        <a:lstStyle/>
        <a:p>
          <a:endParaRPr lang="en-US"/>
        </a:p>
      </dgm:t>
    </dgm:pt>
    <dgm:pt modelId="{5E7C01C6-4F32-47F9-8FE4-4729509DF706}" type="sibTrans" cxnId="{543FF63E-E59E-49A2-96EC-4972115D4746}">
      <dgm:prSet/>
      <dgm:spPr/>
      <dgm:t>
        <a:bodyPr/>
        <a:lstStyle/>
        <a:p>
          <a:endParaRPr lang="en-US"/>
        </a:p>
      </dgm:t>
    </dgm:pt>
    <dgm:pt modelId="{BFEF994C-B5DB-4144-9717-AA8D05272302}">
      <dgm:prSet/>
      <dgm:spPr/>
      <dgm:t>
        <a:bodyPr/>
        <a:lstStyle/>
        <a:p>
          <a:pPr>
            <a:lnSpc>
              <a:spcPct val="100000"/>
            </a:lnSpc>
          </a:pPr>
          <a:r>
            <a:rPr lang="en-US" dirty="0"/>
            <a:t>Tender documents, contracts, etc.</a:t>
          </a:r>
        </a:p>
      </dgm:t>
    </dgm:pt>
    <dgm:pt modelId="{460C75CE-620A-4243-81AF-7AF5BBFA168D}" type="parTrans" cxnId="{98E6113C-F9A2-457E-A38C-545A47BE7FF1}">
      <dgm:prSet/>
      <dgm:spPr/>
      <dgm:t>
        <a:bodyPr/>
        <a:lstStyle/>
        <a:p>
          <a:endParaRPr lang="nb-NO"/>
        </a:p>
      </dgm:t>
    </dgm:pt>
    <dgm:pt modelId="{772392CC-B9FA-4C36-BD7A-F86B6F41EB8E}" type="sibTrans" cxnId="{98E6113C-F9A2-457E-A38C-545A47BE7FF1}">
      <dgm:prSet/>
      <dgm:spPr/>
      <dgm:t>
        <a:bodyPr/>
        <a:lstStyle/>
        <a:p>
          <a:endParaRPr lang="nb-NO"/>
        </a:p>
      </dgm:t>
    </dgm:pt>
    <dgm:pt modelId="{7E4122BE-5E5B-446F-81E0-80450239D8D1}">
      <dgm:prSet/>
      <dgm:spPr/>
      <dgm:t>
        <a:bodyPr/>
        <a:lstStyle/>
        <a:p>
          <a:pPr>
            <a:lnSpc>
              <a:spcPct val="100000"/>
            </a:lnSpc>
          </a:pPr>
          <a:r>
            <a:rPr lang="en-GB" b="1" dirty="0"/>
            <a:t>EPC Presentation</a:t>
          </a:r>
          <a:endParaRPr lang="en-US" b="1" dirty="0"/>
        </a:p>
      </dgm:t>
      <dgm:extLst>
        <a:ext uri="{E40237B7-FDA0-4F09-8148-C483321AD2D9}">
          <dgm14:cNvPr xmlns:dgm14="http://schemas.microsoft.com/office/drawing/2010/diagram" id="0" name="" descr="Kundeomtale"/>
        </a:ext>
      </dgm:extLst>
    </dgm:pt>
    <dgm:pt modelId="{7BB5B9C6-F7DA-4682-9868-ACA903F56F00}" type="sibTrans" cxnId="{0D4A45DB-F9ED-45C2-AAB9-30FD4C3625BF}">
      <dgm:prSet/>
      <dgm:spPr/>
      <dgm:t>
        <a:bodyPr/>
        <a:lstStyle/>
        <a:p>
          <a:endParaRPr lang="en-US"/>
        </a:p>
      </dgm:t>
    </dgm:pt>
    <dgm:pt modelId="{89406066-F425-4D1C-8092-BBDA8C5ADD13}" type="parTrans" cxnId="{0D4A45DB-F9ED-45C2-AAB9-30FD4C3625BF}">
      <dgm:prSet/>
      <dgm:spPr/>
      <dgm:t>
        <a:bodyPr/>
        <a:lstStyle/>
        <a:p>
          <a:endParaRPr lang="en-US"/>
        </a:p>
      </dgm:t>
    </dgm:pt>
    <dgm:pt modelId="{0B279823-E3BC-42C7-8F73-481F5EB77852}">
      <dgm:prSet/>
      <dgm:spPr/>
      <dgm:t>
        <a:bodyPr/>
        <a:lstStyle/>
        <a:p>
          <a:pPr>
            <a:lnSpc>
              <a:spcPct val="100000"/>
            </a:lnSpc>
          </a:pPr>
          <a:r>
            <a:rPr lang="en-US" dirty="0"/>
            <a:t>Training kit (material) </a:t>
          </a:r>
        </a:p>
      </dgm:t>
    </dgm:pt>
    <dgm:pt modelId="{65FFAD11-D324-4222-AD4D-D8B99D5E43C3}" type="sibTrans" cxnId="{B2733F54-6BF0-4930-9B9F-7BFCD3049431}">
      <dgm:prSet/>
      <dgm:spPr/>
      <dgm:t>
        <a:bodyPr/>
        <a:lstStyle/>
        <a:p>
          <a:endParaRPr lang="nb-NO"/>
        </a:p>
      </dgm:t>
    </dgm:pt>
    <dgm:pt modelId="{4936AE4E-FBD8-41CA-B038-819E467A6F13}" type="parTrans" cxnId="{B2733F54-6BF0-4930-9B9F-7BFCD3049431}">
      <dgm:prSet/>
      <dgm:spPr/>
      <dgm:t>
        <a:bodyPr/>
        <a:lstStyle/>
        <a:p>
          <a:endParaRPr lang="nb-NO"/>
        </a:p>
      </dgm:t>
    </dgm:pt>
    <dgm:pt modelId="{94F50CA1-1EC5-408A-AFF0-4A76DF16DC84}" type="pres">
      <dgm:prSet presAssocID="{52979CC5-EC50-40B1-A27B-6872F0164100}" presName="root" presStyleCnt="0">
        <dgm:presLayoutVars>
          <dgm:dir/>
          <dgm:resizeHandles val="exact"/>
        </dgm:presLayoutVars>
      </dgm:prSet>
      <dgm:spPr/>
    </dgm:pt>
    <dgm:pt modelId="{F52B8AE6-6DB2-473F-8F0E-7D93E0F6C99F}" type="pres">
      <dgm:prSet presAssocID="{70BF237D-B2FE-4E36-9915-F8E61A1EEC19}" presName="compNode" presStyleCnt="0"/>
      <dgm:spPr/>
    </dgm:pt>
    <dgm:pt modelId="{70724518-07A0-4211-B934-ACE7540175BA}" type="pres">
      <dgm:prSet presAssocID="{70BF237D-B2FE-4E36-9915-F8E61A1EEC19}" presName="bgRect" presStyleLbl="bgShp" presStyleIdx="0" presStyleCnt="3"/>
      <dgm:spPr/>
    </dgm:pt>
    <dgm:pt modelId="{076E7F78-20C8-402B-9CBE-C082EA0498A2}" type="pres">
      <dgm:prSet presAssocID="{70BF237D-B2FE-4E36-9915-F8E61A1EEC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9B4A51B7-1853-4CF9-A249-683CB7C1FF2D}" type="pres">
      <dgm:prSet presAssocID="{70BF237D-B2FE-4E36-9915-F8E61A1EEC19}" presName="spaceRect" presStyleCnt="0"/>
      <dgm:spPr/>
    </dgm:pt>
    <dgm:pt modelId="{5F216F17-B761-41B6-9B48-773A317DC620}" type="pres">
      <dgm:prSet presAssocID="{70BF237D-B2FE-4E36-9915-F8E61A1EEC19}" presName="parTx" presStyleLbl="revTx" presStyleIdx="0" presStyleCnt="6">
        <dgm:presLayoutVars>
          <dgm:chMax val="0"/>
          <dgm:chPref val="0"/>
        </dgm:presLayoutVars>
      </dgm:prSet>
      <dgm:spPr/>
    </dgm:pt>
    <dgm:pt modelId="{3C93A310-6665-4BF8-8286-C7F68D910F13}" type="pres">
      <dgm:prSet presAssocID="{70BF237D-B2FE-4E36-9915-F8E61A1EEC19}" presName="desTx" presStyleLbl="revTx" presStyleIdx="1" presStyleCnt="6">
        <dgm:presLayoutVars/>
      </dgm:prSet>
      <dgm:spPr/>
    </dgm:pt>
    <dgm:pt modelId="{E554BB56-D74C-4CCE-9325-88843D5CF14B}" type="pres">
      <dgm:prSet presAssocID="{8A717689-873F-4959-8E00-B01BC3D17F75}" presName="sibTrans" presStyleCnt="0"/>
      <dgm:spPr/>
    </dgm:pt>
    <dgm:pt modelId="{C9C26F09-8977-40A1-B384-22A1E5A5BD8E}" type="pres">
      <dgm:prSet presAssocID="{7E4122BE-5E5B-446F-81E0-80450239D8D1}" presName="compNode" presStyleCnt="0"/>
      <dgm:spPr/>
    </dgm:pt>
    <dgm:pt modelId="{50A49C12-FB0A-4D60-80D3-62CCEE2D0D11}" type="pres">
      <dgm:prSet presAssocID="{7E4122BE-5E5B-446F-81E0-80450239D8D1}" presName="bgRect" presStyleLbl="bgShp" presStyleIdx="1" presStyleCnt="3"/>
      <dgm:spPr/>
    </dgm:pt>
    <dgm:pt modelId="{222BAE64-FD0C-41C5-AC9A-FED4FEE2AABC}" type="pres">
      <dgm:prSet presAssocID="{7E4122BE-5E5B-446F-81E0-80450239D8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ærer"/>
        </a:ext>
      </dgm:extLst>
    </dgm:pt>
    <dgm:pt modelId="{17D7AD86-A42E-4704-99C5-E39E38D00089}" type="pres">
      <dgm:prSet presAssocID="{7E4122BE-5E5B-446F-81E0-80450239D8D1}" presName="spaceRect" presStyleCnt="0"/>
      <dgm:spPr/>
    </dgm:pt>
    <dgm:pt modelId="{A06789D7-D2E2-448F-A222-333DEFBA1227}" type="pres">
      <dgm:prSet presAssocID="{7E4122BE-5E5B-446F-81E0-80450239D8D1}" presName="parTx" presStyleLbl="revTx" presStyleIdx="2" presStyleCnt="6">
        <dgm:presLayoutVars>
          <dgm:chMax val="0"/>
          <dgm:chPref val="0"/>
        </dgm:presLayoutVars>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9000" b="-159000"/>
          </a:stretch>
        </a:blipFill>
      </dgm:spPr>
    </dgm:pt>
    <dgm:pt modelId="{C1C3AE7B-A06C-4B32-9EAA-A076242BE8E8}" type="pres">
      <dgm:prSet presAssocID="{7E4122BE-5E5B-446F-81E0-80450239D8D1}" presName="desTx" presStyleLbl="revTx" presStyleIdx="3" presStyleCnt="6">
        <dgm:presLayoutVars/>
      </dgm:prSet>
      <dgm:spPr/>
    </dgm:pt>
    <dgm:pt modelId="{46C17FB9-5A12-40DD-84D5-D421CEB1D313}" type="pres">
      <dgm:prSet presAssocID="{7BB5B9C6-F7DA-4682-9868-ACA903F56F00}" presName="sibTrans" presStyleCnt="0"/>
      <dgm:spPr/>
    </dgm:pt>
    <dgm:pt modelId="{D136816F-B907-4971-B884-EF1DA35AAA09}" type="pres">
      <dgm:prSet presAssocID="{26076335-80F7-4522-9E52-620FD9377EA2}" presName="compNode" presStyleCnt="0"/>
      <dgm:spPr/>
    </dgm:pt>
    <dgm:pt modelId="{0EC94979-7FA7-4E08-8872-44AA1D4ADA9A}" type="pres">
      <dgm:prSet presAssocID="{26076335-80F7-4522-9E52-620FD9377EA2}" presName="bgRect" presStyleLbl="bgShp" presStyleIdx="2" presStyleCnt="3" custLinFactNeighborY="-1756"/>
      <dgm:spPr/>
    </dgm:pt>
    <dgm:pt modelId="{20B08E6A-318E-4B84-B791-7C37437EE3DF}" type="pres">
      <dgm:prSet presAssocID="{26076335-80F7-4522-9E52-620FD9377EA2}" presName="iconRect" presStyleLbl="node1" presStyleIdx="2" presStyleCnt="3" custLinFactNeighborY="78"/>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tyrerom"/>
        </a:ext>
      </dgm:extLst>
    </dgm:pt>
    <dgm:pt modelId="{FE1A6C9B-54ED-4F2B-BAE9-D3D3FCE0E543}" type="pres">
      <dgm:prSet presAssocID="{26076335-80F7-4522-9E52-620FD9377EA2}" presName="spaceRect" presStyleCnt="0"/>
      <dgm:spPr/>
    </dgm:pt>
    <dgm:pt modelId="{46EEBA17-D121-4F08-91E6-B16E552CCCB8}" type="pres">
      <dgm:prSet presAssocID="{26076335-80F7-4522-9E52-620FD9377EA2}" presName="parTx" presStyleLbl="revTx" presStyleIdx="4" presStyleCnt="6" custLinFactNeighborY="43">
        <dgm:presLayoutVars>
          <dgm:chMax val="0"/>
          <dgm:chPref val="0"/>
        </dgm:presLayoutVars>
      </dgm:prSet>
      <dgm:spPr/>
    </dgm:pt>
    <dgm:pt modelId="{CD8B7D25-0852-4993-8C56-79C7DBB4A9A9}" type="pres">
      <dgm:prSet presAssocID="{26076335-80F7-4522-9E52-620FD9377EA2}" presName="desTx" presStyleLbl="revTx" presStyleIdx="5" presStyleCnt="6" custLinFactNeighborY="43">
        <dgm:presLayoutVars/>
      </dgm:prSet>
      <dgm:spPr/>
    </dgm:pt>
  </dgm:ptLst>
  <dgm:cxnLst>
    <dgm:cxn modelId="{206CAF19-B0BC-4899-BD68-F3FD515A1CAE}" type="presOf" srcId="{7E4122BE-5E5B-446F-81E0-80450239D8D1}" destId="{A06789D7-D2E2-448F-A222-333DEFBA1227}" srcOrd="0" destOrd="0" presId="urn:microsoft.com/office/officeart/2018/2/layout/IconVerticalSolidList"/>
    <dgm:cxn modelId="{98E6113C-F9A2-457E-A38C-545A47BE7FF1}" srcId="{26076335-80F7-4522-9E52-620FD9377EA2}" destId="{BFEF994C-B5DB-4144-9717-AA8D05272302}" srcOrd="0" destOrd="0" parTransId="{460C75CE-620A-4243-81AF-7AF5BBFA168D}" sibTransId="{772392CC-B9FA-4C36-BD7A-F86B6F41EB8E}"/>
    <dgm:cxn modelId="{543FF63E-E59E-49A2-96EC-4972115D4746}" srcId="{52979CC5-EC50-40B1-A27B-6872F0164100}" destId="{26076335-80F7-4522-9E52-620FD9377EA2}" srcOrd="2" destOrd="0" parTransId="{90C27BB7-E3DA-4623-BD3D-24EECAF9EB48}" sibTransId="{5E7C01C6-4F32-47F9-8FE4-4729509DF706}"/>
    <dgm:cxn modelId="{86BD1D63-CBEF-4F98-A189-DCB818FE04B4}" srcId="{70BF237D-B2FE-4E36-9915-F8E61A1EEC19}" destId="{D26B2509-619C-4621-A119-5CB41AE55CFC}" srcOrd="0" destOrd="0" parTransId="{32316B2F-AF16-4DC3-A89E-49AC32D7CDE5}" sibTransId="{23072072-60B6-4546-A300-D216FE0F2B40}"/>
    <dgm:cxn modelId="{D2023449-DD51-45CC-99B2-E8C1C6328E3E}" type="presOf" srcId="{52979CC5-EC50-40B1-A27B-6872F0164100}" destId="{94F50CA1-1EC5-408A-AFF0-4A76DF16DC84}" srcOrd="0" destOrd="0" presId="urn:microsoft.com/office/officeart/2018/2/layout/IconVerticalSolidList"/>
    <dgm:cxn modelId="{063F1153-CB26-42DE-9CAF-6EAAD6F59F37}" type="presOf" srcId="{0B279823-E3BC-42C7-8F73-481F5EB77852}" destId="{C1C3AE7B-A06C-4B32-9EAA-A076242BE8E8}" srcOrd="0" destOrd="0" presId="urn:microsoft.com/office/officeart/2018/2/layout/IconVerticalSolidList"/>
    <dgm:cxn modelId="{B2733F54-6BF0-4930-9B9F-7BFCD3049431}" srcId="{7E4122BE-5E5B-446F-81E0-80450239D8D1}" destId="{0B279823-E3BC-42C7-8F73-481F5EB77852}" srcOrd="0" destOrd="0" parTransId="{4936AE4E-FBD8-41CA-B038-819E467A6F13}" sibTransId="{65FFAD11-D324-4222-AD4D-D8B99D5E43C3}"/>
    <dgm:cxn modelId="{F2660294-EE11-403F-9839-A18E6E6F7856}" type="presOf" srcId="{BFEF994C-B5DB-4144-9717-AA8D05272302}" destId="{CD8B7D25-0852-4993-8C56-79C7DBB4A9A9}" srcOrd="0" destOrd="0" presId="urn:microsoft.com/office/officeart/2018/2/layout/IconVerticalSolidList"/>
    <dgm:cxn modelId="{F8A4E699-EA84-4538-BF94-81FE09D4EAC6}" type="presOf" srcId="{70BF237D-B2FE-4E36-9915-F8E61A1EEC19}" destId="{5F216F17-B761-41B6-9B48-773A317DC620}" srcOrd="0" destOrd="0" presId="urn:microsoft.com/office/officeart/2018/2/layout/IconVerticalSolidList"/>
    <dgm:cxn modelId="{22BAEFA0-646F-43DA-BF40-5C05A8CE697F}" type="presOf" srcId="{26076335-80F7-4522-9E52-620FD9377EA2}" destId="{46EEBA17-D121-4F08-91E6-B16E552CCCB8}" srcOrd="0" destOrd="0" presId="urn:microsoft.com/office/officeart/2018/2/layout/IconVerticalSolidList"/>
    <dgm:cxn modelId="{C318CDB4-EDE7-4265-A076-EB4E21EF4F2B}" type="presOf" srcId="{D26B2509-619C-4621-A119-5CB41AE55CFC}" destId="{3C93A310-6665-4BF8-8286-C7F68D910F13}" srcOrd="0" destOrd="0" presId="urn:microsoft.com/office/officeart/2018/2/layout/IconVerticalSolidList"/>
    <dgm:cxn modelId="{0D4A45DB-F9ED-45C2-AAB9-30FD4C3625BF}" srcId="{52979CC5-EC50-40B1-A27B-6872F0164100}" destId="{7E4122BE-5E5B-446F-81E0-80450239D8D1}" srcOrd="1" destOrd="0" parTransId="{89406066-F425-4D1C-8092-BBDA8C5ADD13}" sibTransId="{7BB5B9C6-F7DA-4682-9868-ACA903F56F00}"/>
    <dgm:cxn modelId="{D1CDD4DE-2F95-4DBC-B84F-B09D8933AE3A}" srcId="{52979CC5-EC50-40B1-A27B-6872F0164100}" destId="{70BF237D-B2FE-4E36-9915-F8E61A1EEC19}" srcOrd="0" destOrd="0" parTransId="{2E046547-FC50-4098-B04D-6256530FEB42}" sibTransId="{8A717689-873F-4959-8E00-B01BC3D17F75}"/>
    <dgm:cxn modelId="{0ACAC936-6D4B-440C-9018-B5B51565103E}" type="presParOf" srcId="{94F50CA1-1EC5-408A-AFF0-4A76DF16DC84}" destId="{F52B8AE6-6DB2-473F-8F0E-7D93E0F6C99F}" srcOrd="0" destOrd="0" presId="urn:microsoft.com/office/officeart/2018/2/layout/IconVerticalSolidList"/>
    <dgm:cxn modelId="{35C5FB6C-B9F3-4DA4-830C-EC1B301781B9}" type="presParOf" srcId="{F52B8AE6-6DB2-473F-8F0E-7D93E0F6C99F}" destId="{70724518-07A0-4211-B934-ACE7540175BA}" srcOrd="0" destOrd="0" presId="urn:microsoft.com/office/officeart/2018/2/layout/IconVerticalSolidList"/>
    <dgm:cxn modelId="{58541028-01A3-423C-8FBF-1BB8D6F8429F}" type="presParOf" srcId="{F52B8AE6-6DB2-473F-8F0E-7D93E0F6C99F}" destId="{076E7F78-20C8-402B-9CBE-C082EA0498A2}" srcOrd="1" destOrd="0" presId="urn:microsoft.com/office/officeart/2018/2/layout/IconVerticalSolidList"/>
    <dgm:cxn modelId="{F6849FA9-7464-48DE-B952-E5F2845E39D9}" type="presParOf" srcId="{F52B8AE6-6DB2-473F-8F0E-7D93E0F6C99F}" destId="{9B4A51B7-1853-4CF9-A249-683CB7C1FF2D}" srcOrd="2" destOrd="0" presId="urn:microsoft.com/office/officeart/2018/2/layout/IconVerticalSolidList"/>
    <dgm:cxn modelId="{92C94EE7-1E84-4C6C-9B6B-47D6B15B8821}" type="presParOf" srcId="{F52B8AE6-6DB2-473F-8F0E-7D93E0F6C99F}" destId="{5F216F17-B761-41B6-9B48-773A317DC620}" srcOrd="3" destOrd="0" presId="urn:microsoft.com/office/officeart/2018/2/layout/IconVerticalSolidList"/>
    <dgm:cxn modelId="{5F55D117-7E3E-4043-AF0E-C3F3F9DD4A0D}" type="presParOf" srcId="{F52B8AE6-6DB2-473F-8F0E-7D93E0F6C99F}" destId="{3C93A310-6665-4BF8-8286-C7F68D910F13}" srcOrd="4" destOrd="0" presId="urn:microsoft.com/office/officeart/2018/2/layout/IconVerticalSolidList"/>
    <dgm:cxn modelId="{793A060D-7CC7-4324-8165-F918D482FCBC}" type="presParOf" srcId="{94F50CA1-1EC5-408A-AFF0-4A76DF16DC84}" destId="{E554BB56-D74C-4CCE-9325-88843D5CF14B}" srcOrd="1" destOrd="0" presId="urn:microsoft.com/office/officeart/2018/2/layout/IconVerticalSolidList"/>
    <dgm:cxn modelId="{FAEBE61F-3AF8-4482-935B-4B3E6E006FAE}" type="presParOf" srcId="{94F50CA1-1EC5-408A-AFF0-4A76DF16DC84}" destId="{C9C26F09-8977-40A1-B384-22A1E5A5BD8E}" srcOrd="2" destOrd="0" presId="urn:microsoft.com/office/officeart/2018/2/layout/IconVerticalSolidList"/>
    <dgm:cxn modelId="{6E8DB577-7CA9-4379-8472-32FA3CC26C5B}" type="presParOf" srcId="{C9C26F09-8977-40A1-B384-22A1E5A5BD8E}" destId="{50A49C12-FB0A-4D60-80D3-62CCEE2D0D11}" srcOrd="0" destOrd="0" presId="urn:microsoft.com/office/officeart/2018/2/layout/IconVerticalSolidList"/>
    <dgm:cxn modelId="{AD9E8202-847C-42B6-827E-41037A4AD4F9}" type="presParOf" srcId="{C9C26F09-8977-40A1-B384-22A1E5A5BD8E}" destId="{222BAE64-FD0C-41C5-AC9A-FED4FEE2AABC}" srcOrd="1" destOrd="0" presId="urn:microsoft.com/office/officeart/2018/2/layout/IconVerticalSolidList"/>
    <dgm:cxn modelId="{9D0D5B4F-DE21-4A7F-8BF1-C7AE1A254DE1}" type="presParOf" srcId="{C9C26F09-8977-40A1-B384-22A1E5A5BD8E}" destId="{17D7AD86-A42E-4704-99C5-E39E38D00089}" srcOrd="2" destOrd="0" presId="urn:microsoft.com/office/officeart/2018/2/layout/IconVerticalSolidList"/>
    <dgm:cxn modelId="{09081415-033F-427A-A12B-DBC56C50C4A6}" type="presParOf" srcId="{C9C26F09-8977-40A1-B384-22A1E5A5BD8E}" destId="{A06789D7-D2E2-448F-A222-333DEFBA1227}" srcOrd="3" destOrd="0" presId="urn:microsoft.com/office/officeart/2018/2/layout/IconVerticalSolidList"/>
    <dgm:cxn modelId="{FB0A5E91-EAF5-4DCC-B828-2E9385FD5464}" type="presParOf" srcId="{C9C26F09-8977-40A1-B384-22A1E5A5BD8E}" destId="{C1C3AE7B-A06C-4B32-9EAA-A076242BE8E8}" srcOrd="4" destOrd="0" presId="urn:microsoft.com/office/officeart/2018/2/layout/IconVerticalSolidList"/>
    <dgm:cxn modelId="{1F71C4B2-6E5B-41B1-A612-257329F5FE59}" type="presParOf" srcId="{94F50CA1-1EC5-408A-AFF0-4A76DF16DC84}" destId="{46C17FB9-5A12-40DD-84D5-D421CEB1D313}" srcOrd="3" destOrd="0" presId="urn:microsoft.com/office/officeart/2018/2/layout/IconVerticalSolidList"/>
    <dgm:cxn modelId="{56C3EF01-54BC-46E3-8D81-F82D36B72286}" type="presParOf" srcId="{94F50CA1-1EC5-408A-AFF0-4A76DF16DC84}" destId="{D136816F-B907-4971-B884-EF1DA35AAA09}" srcOrd="4" destOrd="0" presId="urn:microsoft.com/office/officeart/2018/2/layout/IconVerticalSolidList"/>
    <dgm:cxn modelId="{ED66306E-A6DE-4269-8031-C33222C94C2A}" type="presParOf" srcId="{D136816F-B907-4971-B884-EF1DA35AAA09}" destId="{0EC94979-7FA7-4E08-8872-44AA1D4ADA9A}" srcOrd="0" destOrd="0" presId="urn:microsoft.com/office/officeart/2018/2/layout/IconVerticalSolidList"/>
    <dgm:cxn modelId="{FF1BB8A9-F695-433C-BC91-3180777832E9}" type="presParOf" srcId="{D136816F-B907-4971-B884-EF1DA35AAA09}" destId="{20B08E6A-318E-4B84-B791-7C37437EE3DF}" srcOrd="1" destOrd="0" presId="urn:microsoft.com/office/officeart/2018/2/layout/IconVerticalSolidList"/>
    <dgm:cxn modelId="{5282CD05-DEB7-41A8-A647-3D1920F8CEC7}" type="presParOf" srcId="{D136816F-B907-4971-B884-EF1DA35AAA09}" destId="{FE1A6C9B-54ED-4F2B-BAE9-D3D3FCE0E543}" srcOrd="2" destOrd="0" presId="urn:microsoft.com/office/officeart/2018/2/layout/IconVerticalSolidList"/>
    <dgm:cxn modelId="{FC0B09D9-126B-4F23-9781-2A39AAF0FEF4}" type="presParOf" srcId="{D136816F-B907-4971-B884-EF1DA35AAA09}" destId="{46EEBA17-D121-4F08-91E6-B16E552CCCB8}" srcOrd="3" destOrd="0" presId="urn:microsoft.com/office/officeart/2018/2/layout/IconVerticalSolidList"/>
    <dgm:cxn modelId="{C9D926AD-EB36-4BFF-97A1-6BF012BC9D1E}" type="presParOf" srcId="{D136816F-B907-4971-B884-EF1DA35AAA09}" destId="{CD8B7D25-0852-4993-8C56-79C7DBB4A9A9}"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24518-07A0-4211-B934-ACE7540175BA}">
      <dsp:nvSpPr>
        <dsp:cNvPr id="0" name=""/>
        <dsp:cNvSpPr/>
      </dsp:nvSpPr>
      <dsp:spPr>
        <a:xfrm>
          <a:off x="0" y="462"/>
          <a:ext cx="10058399"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6E7F78-20C8-402B-9CBE-C082EA0498A2}">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216F17-B761-41B6-9B48-773A317DC620}">
      <dsp:nvSpPr>
        <dsp:cNvPr id="0" name=""/>
        <dsp:cNvSpPr/>
      </dsp:nvSpPr>
      <dsp:spPr>
        <a:xfrm>
          <a:off x="1249101" y="462"/>
          <a:ext cx="4526280"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GB" sz="2500" b="1" kern="1200" dirty="0"/>
            <a:t>EPC Guide and Guideline for start-up of EPC projects</a:t>
          </a:r>
          <a:endParaRPr lang="en-US" sz="2500" b="1" kern="1200" dirty="0"/>
        </a:p>
      </dsp:txBody>
      <dsp:txXfrm>
        <a:off x="1249101" y="462"/>
        <a:ext cx="4526280" cy="1081473"/>
      </dsp:txXfrm>
    </dsp:sp>
    <dsp:sp modelId="{3C93A310-6665-4BF8-8286-C7F68D910F13}">
      <dsp:nvSpPr>
        <dsp:cNvPr id="0" name=""/>
        <dsp:cNvSpPr/>
      </dsp:nvSpPr>
      <dsp:spPr>
        <a:xfrm>
          <a:off x="5775381" y="462"/>
          <a:ext cx="428301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dirty="0"/>
            <a:t>Description of new implementation model</a:t>
          </a:r>
        </a:p>
        <a:p>
          <a:pPr marL="0" lvl="0" indent="0" algn="l" defTabSz="800100">
            <a:lnSpc>
              <a:spcPct val="100000"/>
            </a:lnSpc>
            <a:spcBef>
              <a:spcPct val="0"/>
            </a:spcBef>
            <a:spcAft>
              <a:spcPct val="35000"/>
            </a:spcAft>
            <a:buNone/>
          </a:pPr>
          <a:r>
            <a:rPr lang="en-US" sz="1800" kern="1200" dirty="0"/>
            <a:t>How to start an </a:t>
          </a:r>
          <a:r>
            <a:rPr lang="en-US" sz="1800" kern="1200"/>
            <a:t>EPC project</a:t>
          </a:r>
          <a:endParaRPr lang="en-US" sz="1800" kern="1200" dirty="0"/>
        </a:p>
      </dsp:txBody>
      <dsp:txXfrm>
        <a:off x="5775381" y="462"/>
        <a:ext cx="4283018" cy="1081473"/>
      </dsp:txXfrm>
    </dsp:sp>
    <dsp:sp modelId="{50A49C12-FB0A-4D60-80D3-62CCEE2D0D11}">
      <dsp:nvSpPr>
        <dsp:cNvPr id="0" name=""/>
        <dsp:cNvSpPr/>
      </dsp:nvSpPr>
      <dsp:spPr>
        <a:xfrm>
          <a:off x="0" y="1352303"/>
          <a:ext cx="10058399"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2BAE64-FD0C-41C5-AC9A-FED4FEE2AABC}">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6789D7-D2E2-448F-A222-333DEFBA1227}">
      <dsp:nvSpPr>
        <dsp:cNvPr id="0" name=""/>
        <dsp:cNvSpPr/>
      </dsp:nvSpPr>
      <dsp:spPr>
        <a:xfrm>
          <a:off x="1249101" y="1352303"/>
          <a:ext cx="4526280" cy="10814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9000" b="-159000"/>
          </a:stretch>
        </a:blip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GB" sz="2500" b="1" kern="1200" dirty="0"/>
            <a:t>EPC Presentation</a:t>
          </a:r>
          <a:endParaRPr lang="en-US" sz="2500" b="1" kern="1200" dirty="0"/>
        </a:p>
      </dsp:txBody>
      <dsp:txXfrm>
        <a:off x="1249101" y="1352303"/>
        <a:ext cx="4526280" cy="1081473"/>
      </dsp:txXfrm>
    </dsp:sp>
    <dsp:sp modelId="{C1C3AE7B-A06C-4B32-9EAA-A076242BE8E8}">
      <dsp:nvSpPr>
        <dsp:cNvPr id="0" name=""/>
        <dsp:cNvSpPr/>
      </dsp:nvSpPr>
      <dsp:spPr>
        <a:xfrm>
          <a:off x="5775381" y="1352303"/>
          <a:ext cx="428301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dirty="0"/>
            <a:t>Training kit (material) </a:t>
          </a:r>
        </a:p>
      </dsp:txBody>
      <dsp:txXfrm>
        <a:off x="5775381" y="1352303"/>
        <a:ext cx="4283018" cy="1081473"/>
      </dsp:txXfrm>
    </dsp:sp>
    <dsp:sp modelId="{0EC94979-7FA7-4E08-8872-44AA1D4ADA9A}">
      <dsp:nvSpPr>
        <dsp:cNvPr id="0" name=""/>
        <dsp:cNvSpPr/>
      </dsp:nvSpPr>
      <dsp:spPr>
        <a:xfrm>
          <a:off x="0" y="2685154"/>
          <a:ext cx="10058399"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B08E6A-318E-4B84-B791-7C37437EE3DF}">
      <dsp:nvSpPr>
        <dsp:cNvPr id="0" name=""/>
        <dsp:cNvSpPr/>
      </dsp:nvSpPr>
      <dsp:spPr>
        <a:xfrm>
          <a:off x="327145" y="2947940"/>
          <a:ext cx="594810" cy="59481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EEBA17-D121-4F08-91E6-B16E552CCCB8}">
      <dsp:nvSpPr>
        <dsp:cNvPr id="0" name=""/>
        <dsp:cNvSpPr/>
      </dsp:nvSpPr>
      <dsp:spPr>
        <a:xfrm>
          <a:off x="1249101" y="2704606"/>
          <a:ext cx="4526280"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1111250">
            <a:lnSpc>
              <a:spcPct val="100000"/>
            </a:lnSpc>
            <a:spcBef>
              <a:spcPct val="0"/>
            </a:spcBef>
            <a:spcAft>
              <a:spcPct val="35000"/>
            </a:spcAft>
            <a:buNone/>
          </a:pPr>
          <a:r>
            <a:rPr lang="en-GB" sz="2500" b="1" kern="1200" dirty="0"/>
            <a:t>Adapted templates and model documents</a:t>
          </a:r>
          <a:endParaRPr lang="en-US" sz="2500" b="1" kern="1200" dirty="0"/>
        </a:p>
      </dsp:txBody>
      <dsp:txXfrm>
        <a:off x="1249101" y="2704606"/>
        <a:ext cx="4526280" cy="1081473"/>
      </dsp:txXfrm>
    </dsp:sp>
    <dsp:sp modelId="{CD8B7D25-0852-4993-8C56-79C7DBB4A9A9}">
      <dsp:nvSpPr>
        <dsp:cNvPr id="0" name=""/>
        <dsp:cNvSpPr/>
      </dsp:nvSpPr>
      <dsp:spPr>
        <a:xfrm>
          <a:off x="5775381" y="2704606"/>
          <a:ext cx="428301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800100">
            <a:lnSpc>
              <a:spcPct val="100000"/>
            </a:lnSpc>
            <a:spcBef>
              <a:spcPct val="0"/>
            </a:spcBef>
            <a:spcAft>
              <a:spcPct val="35000"/>
            </a:spcAft>
            <a:buNone/>
          </a:pPr>
          <a:r>
            <a:rPr lang="en-US" sz="1800" kern="1200" dirty="0"/>
            <a:t>Tender documents, contracts, etc.</a:t>
          </a:r>
        </a:p>
      </dsp:txBody>
      <dsp:txXfrm>
        <a:off x="5775381" y="2704606"/>
        <a:ext cx="4283018" cy="108147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430B6-7587-4AA0-87F8-20DAB534BCE5}" type="datetimeFigureOut">
              <a:rPr lang="sv-SE" smtClean="0"/>
              <a:t>2020-10-22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EA3EE-8103-4737-9BDC-17B54DC6E768}" type="slidenum">
              <a:rPr lang="sv-SE" smtClean="0"/>
              <a:t>‹#›</a:t>
            </a:fld>
            <a:endParaRPr lang="sv-SE"/>
          </a:p>
        </p:txBody>
      </p:sp>
    </p:spTree>
    <p:extLst>
      <p:ext uri="{BB962C8B-B14F-4D97-AF65-F5344CB8AC3E}">
        <p14:creationId xmlns:p14="http://schemas.microsoft.com/office/powerpoint/2010/main" val="86163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EPC training kit – intended as basis for a training, a seminar or other presentations of EPC and the new implementation model with contract-based partnership in phase 1 – the analyses phase. </a:t>
            </a:r>
          </a:p>
          <a:p>
            <a:endParaRPr lang="en-GB" noProof="0" dirty="0"/>
          </a:p>
          <a:p>
            <a:r>
              <a:rPr lang="en-GB" noProof="0" dirty="0"/>
              <a:t>This can be translated and use – all of it or parts of it – when arranging trainings among the target group -  local and regional public building owners.</a:t>
            </a:r>
          </a:p>
          <a:p>
            <a:endParaRPr lang="en-GB" noProof="0" dirty="0"/>
          </a:p>
          <a:p>
            <a:r>
              <a:rPr lang="nb-NO" dirty="0"/>
              <a:t>Parts and slides </a:t>
            </a:r>
            <a:r>
              <a:rPr lang="nb-NO" dirty="0" err="1"/>
              <a:t>intended</a:t>
            </a:r>
            <a:r>
              <a:rPr lang="nb-NO" dirty="0"/>
              <a:t> </a:t>
            </a:r>
            <a:r>
              <a:rPr lang="nb-NO" dirty="0" err="1"/>
              <a:t>only</a:t>
            </a:r>
            <a:r>
              <a:rPr lang="nb-NO" dirty="0"/>
              <a:t> for </a:t>
            </a:r>
            <a:r>
              <a:rPr lang="nb-NO" dirty="0" err="1"/>
              <a:t>trainers</a:t>
            </a:r>
            <a:r>
              <a:rPr lang="nb-NO" dirty="0"/>
              <a:t> </a:t>
            </a:r>
            <a:r>
              <a:rPr lang="nb-NO" dirty="0" err="1"/>
              <a:t>are</a:t>
            </a:r>
            <a:r>
              <a:rPr lang="nb-NO" dirty="0"/>
              <a:t> marked </a:t>
            </a:r>
            <a:r>
              <a:rPr lang="nb-NO" dirty="0" err="1"/>
              <a:t>with</a:t>
            </a:r>
            <a:r>
              <a:rPr lang="nb-NO" dirty="0"/>
              <a:t> «For </a:t>
            </a:r>
            <a:r>
              <a:rPr lang="nb-NO" dirty="0" err="1"/>
              <a:t>trainers</a:t>
            </a:r>
            <a:r>
              <a:rPr lang="nb-NO" dirty="0"/>
              <a:t>»</a:t>
            </a:r>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1</a:t>
            </a:fld>
            <a:endParaRPr lang="sv-SE"/>
          </a:p>
        </p:txBody>
      </p:sp>
    </p:spTree>
    <p:extLst>
      <p:ext uri="{BB962C8B-B14F-4D97-AF65-F5344CB8AC3E}">
        <p14:creationId xmlns:p14="http://schemas.microsoft.com/office/powerpoint/2010/main" val="291972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A standard EPC model has a turnkey contract for the whole duration of the project from Phase 1 through phase 3. </a:t>
            </a:r>
          </a:p>
          <a:p>
            <a:r>
              <a:rPr lang="en-GB" sz="1200" kern="1200" dirty="0">
                <a:solidFill>
                  <a:schemeClr val="tx1"/>
                </a:solidFill>
                <a:effectLst/>
                <a:latin typeface="+mn-lt"/>
                <a:ea typeface="+mn-ea"/>
                <a:cs typeface="+mn-cs"/>
              </a:rPr>
              <a:t>Phases for implementation are:                                                                                                                                                                                                                                                                                                                                                                                                                                                                                                                                                                                                                                                                                                                                                                                                                                                                                                                                                                                                                                                                                                                                                                                                                                                             </a:t>
            </a: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Phase 0: </a:t>
            </a:r>
            <a:r>
              <a:rPr lang="en-GB" sz="1200" b="0" kern="1200" dirty="0">
                <a:solidFill>
                  <a:schemeClr val="tx1"/>
                </a:solidFill>
                <a:effectLst/>
                <a:latin typeface="+mn-lt"/>
                <a:ea typeface="+mn-ea"/>
                <a:cs typeface="+mn-cs"/>
              </a:rPr>
              <a:t>Start-up, Preparation </a:t>
            </a:r>
            <a:r>
              <a:rPr lang="en-GB" sz="1200" kern="1200" dirty="0">
                <a:solidFill>
                  <a:schemeClr val="tx1"/>
                </a:solidFill>
                <a:effectLst/>
                <a:latin typeface="+mn-lt"/>
                <a:ea typeface="+mn-ea"/>
                <a:cs typeface="+mn-cs"/>
              </a:rPr>
              <a:t>and tender phase - </a:t>
            </a:r>
            <a:r>
              <a:rPr lang="en-US" altLang="nb-NO" sz="1200" dirty="0">
                <a:latin typeface="Rockwell" panose="02060603020205020403" pitchFamily="18" charset="0"/>
              </a:rPr>
              <a:t>Assistance from </a:t>
            </a:r>
            <a:r>
              <a:rPr lang="en-US" altLang="nb-NO" sz="1200" b="0" u="none" dirty="0">
                <a:latin typeface="Rockwell" panose="02060603020205020403" pitchFamily="18" charset="0"/>
              </a:rPr>
              <a:t>EPC-facilitator; selection </a:t>
            </a:r>
            <a:r>
              <a:rPr lang="en-US" altLang="nb-NO" sz="1200" dirty="0">
                <a:latin typeface="Rockwell" panose="02060603020205020403" pitchFamily="18" charset="0"/>
              </a:rPr>
              <a:t>of building pool, baseline,  tender preparation.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Phase 1</a:t>
            </a:r>
            <a:r>
              <a:rPr lang="en-GB" sz="1200" kern="1200" dirty="0">
                <a:solidFill>
                  <a:schemeClr val="tx1"/>
                </a:solidFill>
                <a:effectLst/>
                <a:latin typeface="+mn-lt"/>
                <a:ea typeface="+mn-ea"/>
                <a:cs typeface="+mn-cs"/>
              </a:rPr>
              <a:t>: Energy analyses and project development phase - </a:t>
            </a:r>
            <a:r>
              <a:rPr lang="en-US" altLang="nb-NO" sz="1200" dirty="0">
                <a:latin typeface="Rockwell" panose="02060603020205020403" pitchFamily="18" charset="0"/>
              </a:rPr>
              <a:t>Find measures, prepare development report, investment, operation costs and savings are guaranteed. Find savings to match prior estimate.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Phase 2</a:t>
            </a:r>
            <a:r>
              <a:rPr lang="en-GB" sz="1200" kern="1200" dirty="0">
                <a:solidFill>
                  <a:schemeClr val="tx1"/>
                </a:solidFill>
                <a:effectLst/>
                <a:latin typeface="+mn-lt"/>
                <a:ea typeface="+mn-ea"/>
                <a:cs typeface="+mn-cs"/>
              </a:rPr>
              <a:t>: Implementation and construction phase </a:t>
            </a:r>
            <a:br>
              <a:rPr lang="en-GB" sz="1200" kern="1200" dirty="0">
                <a:solidFill>
                  <a:schemeClr val="tx1"/>
                </a:solidFill>
                <a:effectLst/>
                <a:latin typeface="+mn-lt"/>
                <a:ea typeface="+mn-ea"/>
                <a:cs typeface="+mn-cs"/>
              </a:rPr>
            </a:br>
            <a:r>
              <a:rPr lang="en-GB" sz="1200" b="1" kern="1200" dirty="0" err="1">
                <a:solidFill>
                  <a:schemeClr val="tx1"/>
                </a:solidFill>
                <a:effectLst/>
                <a:latin typeface="+mn-lt"/>
                <a:ea typeface="+mn-ea"/>
                <a:cs typeface="+mn-cs"/>
              </a:rPr>
              <a:t>Phase</a:t>
            </a:r>
            <a:r>
              <a:rPr lang="en-GB" sz="1200" b="1" kern="1200" dirty="0">
                <a:solidFill>
                  <a:schemeClr val="tx1"/>
                </a:solidFill>
                <a:effectLst/>
                <a:latin typeface="+mn-lt"/>
                <a:ea typeface="+mn-ea"/>
                <a:cs typeface="+mn-cs"/>
              </a:rPr>
              <a:t> 3</a:t>
            </a:r>
            <a:r>
              <a:rPr lang="en-GB" sz="1200" kern="1200" dirty="0">
                <a:solidFill>
                  <a:schemeClr val="tx1"/>
                </a:solidFill>
                <a:effectLst/>
                <a:latin typeface="+mn-lt"/>
                <a:ea typeface="+mn-ea"/>
                <a:cs typeface="+mn-cs"/>
              </a:rPr>
              <a:t>: Energy saving guarantee phase - </a:t>
            </a:r>
            <a:r>
              <a:rPr lang="en-US" altLang="nb-NO" sz="1200" dirty="0">
                <a:latin typeface="Rockwell" panose="02060603020205020403" pitchFamily="18" charset="0"/>
              </a:rPr>
              <a:t>Measurement and verification. </a:t>
            </a:r>
            <a:r>
              <a:rPr lang="en-GB" sz="1200" kern="0" dirty="0">
                <a:latin typeface="Rockwell" panose="02060603020205020403" pitchFamily="18" charset="0"/>
                <a:ea typeface="Verdana" panose="020B0604030504040204" pitchFamily="34" charset="0"/>
                <a:cs typeface="Verdana" panose="020B0604030504040204" pitchFamily="34" charset="0"/>
              </a:rPr>
              <a:t>Energy audit to establish final energy savings each year</a:t>
            </a:r>
          </a:p>
          <a:p>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latter making EPC projects different from other typical turnkey projects, as the project include guaranteed savings for an agreed number of years after all energy efficiency measures are implemented. </a:t>
            </a:r>
            <a:endParaRPr lang="nb-NO" sz="1200" kern="1200" dirty="0">
              <a:solidFill>
                <a:schemeClr val="tx1"/>
              </a:solidFill>
              <a:effectLst/>
              <a:latin typeface="+mn-lt"/>
              <a:ea typeface="+mn-ea"/>
              <a:cs typeface="+mn-cs"/>
            </a:endParaRPr>
          </a:p>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11</a:t>
            </a:fld>
            <a:endParaRPr lang="sv-SE"/>
          </a:p>
        </p:txBody>
      </p:sp>
    </p:spTree>
    <p:extLst>
      <p:ext uri="{BB962C8B-B14F-4D97-AF65-F5344CB8AC3E}">
        <p14:creationId xmlns:p14="http://schemas.microsoft.com/office/powerpoint/2010/main" val="424467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Hidden. Can be used if needed. Not sure where/if this should be included – Tools to help you though the whole process - </a:t>
            </a:r>
          </a:p>
        </p:txBody>
      </p:sp>
      <p:sp>
        <p:nvSpPr>
          <p:cNvPr id="4" name="Platshållare för bildnummer 3"/>
          <p:cNvSpPr>
            <a:spLocks noGrp="1"/>
          </p:cNvSpPr>
          <p:nvPr>
            <p:ph type="sldNum" sz="quarter" idx="5"/>
          </p:nvPr>
        </p:nvSpPr>
        <p:spPr/>
        <p:txBody>
          <a:bodyPr/>
          <a:lstStyle/>
          <a:p>
            <a:fld id="{6B8EA3EE-8103-4737-9BDC-17B54DC6E768}" type="slidenum">
              <a:rPr lang="sv-SE" smtClean="0"/>
              <a:t>12</a:t>
            </a:fld>
            <a:endParaRPr lang="sv-SE"/>
          </a:p>
        </p:txBody>
      </p:sp>
    </p:spTree>
    <p:extLst>
      <p:ext uri="{BB962C8B-B14F-4D97-AF65-F5344CB8AC3E}">
        <p14:creationId xmlns:p14="http://schemas.microsoft.com/office/powerpoint/2010/main" val="3728738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EPC model is well-documented and tested in many EU countries and in the Nordic countries for the last 10-15 years. The model has during the last few years been implemented in a large number of public buildings in an emerging Polish EPC market, but is yet not well known in Estonia, Latvia and Lithuania.</a:t>
            </a:r>
            <a:endParaRPr lang="nb-NO"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everal studies, e.g. by the </a:t>
            </a:r>
            <a:r>
              <a:rPr lang="lv-LV" sz="1200" kern="1200" dirty="0">
                <a:solidFill>
                  <a:schemeClr val="tx1"/>
                </a:solidFill>
                <a:effectLst/>
                <a:latin typeface="+mn-lt"/>
                <a:ea typeface="+mn-ea"/>
                <a:cs typeface="+mn-cs"/>
              </a:rPr>
              <a:t>Nordic Council of Ministers </a:t>
            </a:r>
            <a:r>
              <a:rPr lang="en-GB" sz="1200" kern="1200" dirty="0">
                <a:solidFill>
                  <a:schemeClr val="tx1"/>
                </a:solidFill>
                <a:effectLst/>
                <a:latin typeface="+mn-lt"/>
                <a:ea typeface="+mn-ea"/>
                <a:cs typeface="+mn-cs"/>
              </a:rPr>
              <a:t>concludes that EPC is beneficial for the building owners, but there is still a large saving potential and possibilities for further development. The most common barriers for growth are the complexity of the concept, “heavy” procurement process, lack of knowledge, lack of good practice examples and documented results, lack of trust and active facilitators. </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reach goals on climate and energy, the use of EPC in the building sector needs to increase since the model is designed to reach these targets at a higher rate and speed than many other energy efficiency tools and instruments.</a:t>
            </a:r>
            <a:endParaRPr lang="nb-NO" sz="1200" kern="1200" dirty="0">
              <a:solidFill>
                <a:schemeClr val="tx1"/>
              </a:solidFill>
              <a:effectLst/>
              <a:latin typeface="+mn-lt"/>
              <a:ea typeface="+mn-ea"/>
              <a:cs typeface="+mn-cs"/>
            </a:endParaRPr>
          </a:p>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13</a:t>
            </a:fld>
            <a:endParaRPr lang="sv-SE"/>
          </a:p>
        </p:txBody>
      </p:sp>
    </p:spTree>
    <p:extLst>
      <p:ext uri="{BB962C8B-B14F-4D97-AF65-F5344CB8AC3E}">
        <p14:creationId xmlns:p14="http://schemas.microsoft.com/office/powerpoint/2010/main" val="4061113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Cost neutral – small and/or poor municipalities may start a project without having investment costs up front – </a:t>
            </a:r>
          </a:p>
          <a:p>
            <a:r>
              <a:rPr lang="en-US" dirty="0"/>
              <a:t>Third part financing might be an option in some countries</a:t>
            </a:r>
          </a:p>
        </p:txBody>
      </p:sp>
      <p:sp>
        <p:nvSpPr>
          <p:cNvPr id="4" name="Plassholder for lysbildenummer 3"/>
          <p:cNvSpPr>
            <a:spLocks noGrp="1"/>
          </p:cNvSpPr>
          <p:nvPr>
            <p:ph type="sldNum" sz="quarter" idx="10"/>
          </p:nvPr>
        </p:nvSpPr>
        <p:spPr/>
        <p:txBody>
          <a:bodyPr/>
          <a:lstStyle/>
          <a:p>
            <a:fld id="{B6964CDD-3A8E-44CB-9E5A-955A885AC452}" type="slidenum">
              <a:rPr lang="cs-CZ" smtClean="0"/>
              <a:pPr/>
              <a:t>14</a:t>
            </a:fld>
            <a:endParaRPr lang="cs-CZ"/>
          </a:p>
        </p:txBody>
      </p:sp>
    </p:spTree>
    <p:extLst>
      <p:ext uri="{BB962C8B-B14F-4D97-AF65-F5344CB8AC3E}">
        <p14:creationId xmlns:p14="http://schemas.microsoft.com/office/powerpoint/2010/main" val="3595203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effectLst/>
                <a:latin typeface="+mn-lt"/>
                <a:ea typeface="+mn-ea"/>
                <a:cs typeface="+mn-cs"/>
              </a:rPr>
              <a:t>This is statistics: </a:t>
            </a:r>
            <a:r>
              <a:rPr lang="en-GB" sz="1200" kern="1200" dirty="0">
                <a:solidFill>
                  <a:schemeClr val="tx1"/>
                </a:solidFill>
                <a:effectLst/>
                <a:latin typeface="+mn-lt"/>
                <a:ea typeface="+mn-ea"/>
                <a:cs typeface="+mn-cs"/>
              </a:rPr>
              <a:t>Assessment carried out by Enova - based on </a:t>
            </a:r>
            <a:r>
              <a:rPr lang="en-GB" sz="1200" b="1" kern="1200" dirty="0">
                <a:solidFill>
                  <a:schemeClr val="tx1"/>
                </a:solidFill>
                <a:effectLst/>
                <a:latin typeface="+mn-lt"/>
                <a:ea typeface="+mn-ea"/>
                <a:cs typeface="+mn-cs"/>
              </a:rPr>
              <a:t>252 energy saving projects </a:t>
            </a:r>
            <a:r>
              <a:rPr lang="en-GB" sz="1200" kern="1200" dirty="0">
                <a:solidFill>
                  <a:schemeClr val="tx1"/>
                </a:solidFill>
                <a:effectLst/>
                <a:latin typeface="+mn-lt"/>
                <a:ea typeface="+mn-ea"/>
                <a:cs typeface="+mn-cs"/>
              </a:rPr>
              <a:t>initiated by Norwegian municipalities from 2010 to 2016. The numbers were collected from Enovas grant programs. 208 of these were traditional projects, while the remaining 44 were EPC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80 % of the municipalities implementing EPC reached their energy reduction goals, while only 13 % of the municipals using traditional projects did the same. </a:t>
            </a:r>
            <a:endParaRPr lang="nb-NO" sz="1200" b="1" kern="1200" dirty="0">
              <a:solidFill>
                <a:schemeClr val="tx1"/>
              </a:solidFill>
              <a:effectLst/>
              <a:latin typeface="+mn-lt"/>
              <a:ea typeface="+mn-ea"/>
              <a:cs typeface="+mn-cs"/>
            </a:endParaRPr>
          </a:p>
          <a:p>
            <a:endParaRPr lang="en-GB" dirty="0"/>
          </a:p>
        </p:txBody>
      </p:sp>
      <p:sp>
        <p:nvSpPr>
          <p:cNvPr id="4" name="Plassholder for lysbildenummer 3"/>
          <p:cNvSpPr>
            <a:spLocks noGrp="1"/>
          </p:cNvSpPr>
          <p:nvPr>
            <p:ph type="sldNum" sz="quarter" idx="5"/>
          </p:nvPr>
        </p:nvSpPr>
        <p:spPr/>
        <p:txBody>
          <a:bodyPr/>
          <a:lstStyle/>
          <a:p>
            <a:fld id="{7D7FD367-EA34-41A9-9226-B69D333403F6}" type="slidenum">
              <a:rPr lang="en-GB" smtClean="0"/>
              <a:t>15</a:t>
            </a:fld>
            <a:endParaRPr lang="en-GB"/>
          </a:p>
        </p:txBody>
      </p:sp>
    </p:spTree>
    <p:extLst>
      <p:ext uri="{BB962C8B-B14F-4D97-AF65-F5344CB8AC3E}">
        <p14:creationId xmlns:p14="http://schemas.microsoft.com/office/powerpoint/2010/main" val="325037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Norwegian statistics, the Norwegian energy agency Enova SF</a:t>
            </a:r>
          </a:p>
        </p:txBody>
      </p:sp>
      <p:sp>
        <p:nvSpPr>
          <p:cNvPr id="4" name="Plassholder for lysbildenummer 3"/>
          <p:cNvSpPr>
            <a:spLocks noGrp="1"/>
          </p:cNvSpPr>
          <p:nvPr>
            <p:ph type="sldNum" sz="quarter" idx="5"/>
          </p:nvPr>
        </p:nvSpPr>
        <p:spPr/>
        <p:txBody>
          <a:bodyPr/>
          <a:lstStyle/>
          <a:p>
            <a:fld id="{7D7FD367-EA34-41A9-9226-B69D333403F6}" type="slidenum">
              <a:rPr lang="en-GB" smtClean="0"/>
              <a:t>16</a:t>
            </a:fld>
            <a:endParaRPr lang="en-GB"/>
          </a:p>
        </p:txBody>
      </p:sp>
    </p:spTree>
    <p:extLst>
      <p:ext uri="{BB962C8B-B14F-4D97-AF65-F5344CB8AC3E}">
        <p14:creationId xmlns:p14="http://schemas.microsoft.com/office/powerpoint/2010/main" val="104777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In your training you should point out and prepare arguments addressing specific customer needs!</a:t>
            </a:r>
          </a:p>
          <a:p>
            <a:r>
              <a:rPr lang="en-GB" dirty="0"/>
              <a:t>*Multi Service Contract = alternative option when energy saving is not priority</a:t>
            </a:r>
            <a:endParaRPr lang="en-GB" noProof="0" dirty="0"/>
          </a:p>
          <a:p>
            <a:endParaRPr lang="en-GB" noProof="0" dirty="0"/>
          </a:p>
          <a:p>
            <a:endParaRPr lang="en-GB" noProof="0"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17</a:t>
            </a:fld>
            <a:endParaRPr lang="sv-SE"/>
          </a:p>
        </p:txBody>
      </p:sp>
    </p:spTree>
    <p:extLst>
      <p:ext uri="{BB962C8B-B14F-4D97-AF65-F5344CB8AC3E}">
        <p14:creationId xmlns:p14="http://schemas.microsoft.com/office/powerpoint/2010/main" val="1350545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To trainer: </a:t>
            </a:r>
          </a:p>
          <a:p>
            <a:r>
              <a:rPr lang="en-GB" noProof="0" dirty="0"/>
              <a:t>Present</a:t>
            </a:r>
            <a:r>
              <a:rPr lang="en-GB" baseline="0" noProof="0" dirty="0"/>
              <a:t> change management – be able to present changes – usually perceived as negative – as an opportunity for the better </a:t>
            </a:r>
          </a:p>
          <a:p>
            <a:r>
              <a:rPr lang="en-GB" baseline="0" noProof="0" dirty="0"/>
              <a:t>To be aware of possible challenges means you can prepare for them and overcome them.</a:t>
            </a:r>
          </a:p>
          <a:p>
            <a:endParaRPr lang="en-GB" baseline="0" noProof="0" dirty="0"/>
          </a:p>
          <a:p>
            <a:r>
              <a:rPr lang="en-GB" baseline="0" noProof="0" dirty="0"/>
              <a:t>E.g.: </a:t>
            </a:r>
            <a:r>
              <a:rPr lang="en-US" sz="1200" kern="1200" dirty="0">
                <a:solidFill>
                  <a:schemeClr val="tx1"/>
                </a:solidFill>
                <a:latin typeface="+mn-lt"/>
                <a:ea typeface="+mn-ea"/>
                <a:cs typeface="+mn-cs"/>
              </a:rPr>
              <a:t>How does one secure </a:t>
            </a:r>
            <a:r>
              <a:rPr lang="en-US" sz="1200" kern="1200" dirty="0" err="1">
                <a:solidFill>
                  <a:schemeClr val="tx1"/>
                </a:solidFill>
                <a:latin typeface="+mn-lt"/>
                <a:ea typeface="+mn-ea"/>
                <a:cs typeface="+mn-cs"/>
              </a:rPr>
              <a:t>knowlegde</a:t>
            </a:r>
            <a:r>
              <a:rPr lang="en-US" sz="1200" kern="1200" dirty="0">
                <a:solidFill>
                  <a:schemeClr val="tx1"/>
                </a:solidFill>
                <a:latin typeface="+mn-lt"/>
                <a:ea typeface="+mn-ea"/>
                <a:cs typeface="+mn-cs"/>
              </a:rPr>
              <a:t> is not lost when ESCO withdraw? Create a new </a:t>
            </a:r>
            <a:r>
              <a:rPr lang="en-US" sz="1200" kern="1200" dirty="0" err="1">
                <a:solidFill>
                  <a:schemeClr val="tx1"/>
                </a:solidFill>
                <a:latin typeface="+mn-lt"/>
                <a:ea typeface="+mn-ea"/>
                <a:cs typeface="+mn-cs"/>
              </a:rPr>
              <a:t>organisational</a:t>
            </a:r>
            <a:r>
              <a:rPr lang="en-US" sz="1200" kern="1200" dirty="0">
                <a:solidFill>
                  <a:schemeClr val="tx1"/>
                </a:solidFill>
                <a:latin typeface="+mn-lt"/>
                <a:ea typeface="+mn-ea"/>
                <a:cs typeface="+mn-cs"/>
              </a:rPr>
              <a:t> structure, upgrade </a:t>
            </a:r>
            <a:r>
              <a:rPr lang="en-US" sz="1200" kern="1200" dirty="0" err="1">
                <a:solidFill>
                  <a:schemeClr val="tx1"/>
                </a:solidFill>
                <a:latin typeface="+mn-lt"/>
                <a:ea typeface="+mn-ea"/>
                <a:cs typeface="+mn-cs"/>
              </a:rPr>
              <a:t>knowlegde</a:t>
            </a:r>
            <a:r>
              <a:rPr lang="en-US" sz="1200" kern="1200" dirty="0">
                <a:solidFill>
                  <a:schemeClr val="tx1"/>
                </a:solidFill>
                <a:latin typeface="+mn-lt"/>
                <a:ea typeface="+mn-ea"/>
                <a:cs typeface="+mn-cs"/>
              </a:rPr>
              <a:t> in operation staff, clear definition on responsibilities in EPC.</a:t>
            </a:r>
          </a:p>
          <a:p>
            <a:r>
              <a:rPr lang="en-US" sz="1200" kern="1200" dirty="0">
                <a:solidFill>
                  <a:schemeClr val="tx1"/>
                </a:solidFill>
                <a:latin typeface="+mn-lt"/>
                <a:ea typeface="+mn-ea"/>
                <a:cs typeface="+mn-cs"/>
              </a:rPr>
              <a:t>How does one secure quality of ESCO deliverables?</a:t>
            </a:r>
          </a:p>
          <a:p>
            <a:r>
              <a:rPr lang="en-US" sz="1200" kern="1200" dirty="0">
                <a:solidFill>
                  <a:schemeClr val="tx1"/>
                </a:solidFill>
                <a:latin typeface="+mn-lt"/>
                <a:ea typeface="+mn-ea"/>
                <a:cs typeface="+mn-cs"/>
              </a:rPr>
              <a:t>Upgrade in-house technical </a:t>
            </a:r>
            <a:r>
              <a:rPr lang="en-US" sz="1200" kern="1200" dirty="0" err="1">
                <a:solidFill>
                  <a:schemeClr val="tx1"/>
                </a:solidFill>
                <a:latin typeface="+mn-lt"/>
                <a:ea typeface="+mn-ea"/>
                <a:cs typeface="+mn-cs"/>
              </a:rPr>
              <a:t>knowlegde</a:t>
            </a:r>
            <a:r>
              <a:rPr lang="en-US" sz="1200" kern="1200" dirty="0">
                <a:solidFill>
                  <a:schemeClr val="tx1"/>
                </a:solidFill>
                <a:latin typeface="+mn-lt"/>
                <a:ea typeface="+mn-ea"/>
                <a:cs typeface="+mn-cs"/>
              </a:rPr>
              <a:t> to be able to assess and define demands for EPC contractor. </a:t>
            </a:r>
            <a:endParaRPr lang="en-GB" baseline="0" noProof="0" dirty="0"/>
          </a:p>
          <a:p>
            <a:endParaRPr lang="en-GB" baseline="0" noProof="0" dirty="0"/>
          </a:p>
          <a:p>
            <a:r>
              <a:rPr lang="en-GB" baseline="0" noProof="0" dirty="0"/>
              <a:t>Picture copied from Google.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Public versus private sector</a:t>
            </a:r>
          </a:p>
          <a:p>
            <a:endParaRPr lang="en-GB" noProof="0" dirty="0"/>
          </a:p>
        </p:txBody>
      </p:sp>
      <p:sp>
        <p:nvSpPr>
          <p:cNvPr id="4" name="Plassholder for lysbildenummer 3"/>
          <p:cNvSpPr>
            <a:spLocks noGrp="1"/>
          </p:cNvSpPr>
          <p:nvPr>
            <p:ph type="sldNum" sz="quarter" idx="10"/>
          </p:nvPr>
        </p:nvSpPr>
        <p:spPr/>
        <p:txBody>
          <a:bodyPr/>
          <a:lstStyle/>
          <a:p>
            <a:fld id="{B6964CDD-3A8E-44CB-9E5A-955A885AC452}" type="slidenum">
              <a:rPr lang="cs-CZ" smtClean="0"/>
              <a:pPr/>
              <a:t>18</a:t>
            </a:fld>
            <a:endParaRPr lang="cs-CZ"/>
          </a:p>
        </p:txBody>
      </p:sp>
    </p:spTree>
    <p:extLst>
      <p:ext uri="{BB962C8B-B14F-4D97-AF65-F5344CB8AC3E}">
        <p14:creationId xmlns:p14="http://schemas.microsoft.com/office/powerpoint/2010/main" val="1663307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To trainers:</a:t>
            </a:r>
          </a:p>
        </p:txBody>
      </p:sp>
      <p:sp>
        <p:nvSpPr>
          <p:cNvPr id="4" name="Plassholder for lysbildenummer 3"/>
          <p:cNvSpPr>
            <a:spLocks noGrp="1"/>
          </p:cNvSpPr>
          <p:nvPr>
            <p:ph type="sldNum" sz="quarter" idx="10"/>
          </p:nvPr>
        </p:nvSpPr>
        <p:spPr/>
        <p:txBody>
          <a:bodyPr/>
          <a:lstStyle/>
          <a:p>
            <a:fld id="{B6964CDD-3A8E-44CB-9E5A-955A885AC452}" type="slidenum">
              <a:rPr lang="cs-CZ" smtClean="0"/>
              <a:pPr/>
              <a:t>19</a:t>
            </a:fld>
            <a:endParaRPr lang="cs-CZ"/>
          </a:p>
        </p:txBody>
      </p:sp>
    </p:spTree>
    <p:extLst>
      <p:ext uri="{BB962C8B-B14F-4D97-AF65-F5344CB8AC3E}">
        <p14:creationId xmlns:p14="http://schemas.microsoft.com/office/powerpoint/2010/main" val="3680095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a:t>Seem to view the preparation parts of the projects as joint ventures and teamwork</a:t>
            </a:r>
          </a:p>
          <a:p>
            <a:r>
              <a:rPr lang="en-GB" dirty="0"/>
              <a:t>Denmark – all kind of municipal buildings – schools, sport, town halls et.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20</a:t>
            </a:fld>
            <a:endParaRPr lang="sv-SE"/>
          </a:p>
        </p:txBody>
      </p:sp>
    </p:spTree>
    <p:extLst>
      <p:ext uri="{BB962C8B-B14F-4D97-AF65-F5344CB8AC3E}">
        <p14:creationId xmlns:p14="http://schemas.microsoft.com/office/powerpoint/2010/main" val="207602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found most practical. You are free to use parts of the presentation. </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2</a:t>
            </a:fld>
            <a:endParaRPr lang="sv-SE"/>
          </a:p>
        </p:txBody>
      </p:sp>
    </p:spTree>
    <p:extLst>
      <p:ext uri="{BB962C8B-B14F-4D97-AF65-F5344CB8AC3E}">
        <p14:creationId xmlns:p14="http://schemas.microsoft.com/office/powerpoint/2010/main" val="884141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Wingdings" panose="05000000000000000000" pitchFamily="2" charset="2"/>
              <a:buNone/>
            </a:pPr>
            <a:r>
              <a:rPr lang="en-GB" sz="1200" b="0" u="none" kern="1200" baseline="0" noProof="0" dirty="0">
                <a:solidFill>
                  <a:schemeClr val="tx1"/>
                </a:solidFill>
                <a:effectLst/>
                <a:latin typeface="Arial" charset="0"/>
                <a:ea typeface="+mn-ea"/>
                <a:cs typeface="+mn-cs"/>
              </a:rPr>
              <a:t>Town municipality - </a:t>
            </a:r>
            <a:r>
              <a:rPr lang="nb-NO" sz="1200" b="0" u="none" kern="1200" dirty="0">
                <a:solidFill>
                  <a:schemeClr val="tx1"/>
                </a:solidFill>
                <a:effectLst/>
                <a:latin typeface="Arial" charset="0"/>
                <a:ea typeface="+mn-ea"/>
                <a:cs typeface="+mn-cs"/>
              </a:rPr>
              <a:t>27 013 </a:t>
            </a:r>
            <a:r>
              <a:rPr lang="nb-NO" sz="1200" b="0" u="none" kern="1200" dirty="0" err="1">
                <a:solidFill>
                  <a:schemeClr val="tx1"/>
                </a:solidFill>
                <a:effectLst/>
                <a:latin typeface="Arial" charset="0"/>
                <a:ea typeface="+mn-ea"/>
                <a:cs typeface="+mn-cs"/>
              </a:rPr>
              <a:t>inhabitants</a:t>
            </a:r>
            <a:endParaRPr lang="nb-NO" sz="1200" b="0" u="none" kern="1200" dirty="0">
              <a:solidFill>
                <a:schemeClr val="tx1"/>
              </a:solidFill>
              <a:effectLst/>
              <a:latin typeface="Arial" charset="0"/>
              <a:ea typeface="+mn-ea"/>
              <a:cs typeface="+mn-cs"/>
            </a:endParaRPr>
          </a:p>
          <a:p>
            <a:pPr marL="0" lvl="0" indent="0">
              <a:buFont typeface="Wingdings" panose="05000000000000000000" pitchFamily="2" charset="2"/>
              <a:buNone/>
            </a:pPr>
            <a:endParaRPr lang="nb-NO" sz="1200" b="0" u="none" kern="1200" baseline="0" noProof="0" dirty="0">
              <a:solidFill>
                <a:schemeClr val="tx1"/>
              </a:solidFill>
              <a:effectLst/>
              <a:latin typeface="Arial" charset="0"/>
              <a:ea typeface="+mn-ea"/>
              <a:cs typeface="+mn-cs"/>
            </a:endParaRPr>
          </a:p>
          <a:p>
            <a:pPr marL="0" lvl="0" indent="0">
              <a:buFont typeface="Wingdings" panose="05000000000000000000" pitchFamily="2" charset="2"/>
              <a:buNone/>
            </a:pPr>
            <a:r>
              <a:rPr lang="nb-NO" sz="1200" b="0" u="none" kern="1200" baseline="0" noProof="0" dirty="0">
                <a:solidFill>
                  <a:schemeClr val="tx1"/>
                </a:solidFill>
                <a:effectLst/>
                <a:latin typeface="Arial" charset="0"/>
                <a:ea typeface="+mn-ea"/>
                <a:cs typeface="+mn-cs"/>
              </a:rPr>
              <a:t>Good </a:t>
            </a:r>
            <a:r>
              <a:rPr lang="nb-NO" sz="1200" b="0" u="none" kern="1200" baseline="0" noProof="0" dirty="0" err="1">
                <a:solidFill>
                  <a:schemeClr val="tx1"/>
                </a:solidFill>
                <a:effectLst/>
                <a:latin typeface="Arial" charset="0"/>
                <a:ea typeface="+mn-ea"/>
                <a:cs typeface="+mn-cs"/>
              </a:rPr>
              <a:t>cooperation</a:t>
            </a:r>
            <a:r>
              <a:rPr lang="nb-NO" sz="1200" b="0" u="none" kern="1200" baseline="0" noProof="0" dirty="0">
                <a:solidFill>
                  <a:schemeClr val="tx1"/>
                </a:solidFill>
                <a:effectLst/>
                <a:latin typeface="Arial" charset="0"/>
                <a:ea typeface="+mn-ea"/>
                <a:cs typeface="+mn-cs"/>
              </a:rPr>
              <a:t> </a:t>
            </a:r>
            <a:r>
              <a:rPr lang="nb-NO" sz="1200" b="0" u="none" kern="1200" baseline="0" noProof="0" dirty="0" err="1">
                <a:solidFill>
                  <a:schemeClr val="tx1"/>
                </a:solidFill>
                <a:effectLst/>
                <a:latin typeface="Arial" charset="0"/>
                <a:ea typeface="+mn-ea"/>
                <a:cs typeface="+mn-cs"/>
              </a:rPr>
              <a:t>between</a:t>
            </a:r>
            <a:r>
              <a:rPr lang="nb-NO" sz="1200" b="0" u="none" kern="1200" baseline="0" noProof="0" dirty="0">
                <a:solidFill>
                  <a:schemeClr val="tx1"/>
                </a:solidFill>
                <a:effectLst/>
                <a:latin typeface="Arial" charset="0"/>
                <a:ea typeface="+mn-ea"/>
                <a:cs typeface="+mn-cs"/>
              </a:rPr>
              <a:t> </a:t>
            </a:r>
            <a:r>
              <a:rPr lang="nb-NO" sz="1200" b="0" u="none" kern="1200" baseline="0" noProof="0" dirty="0" err="1">
                <a:solidFill>
                  <a:schemeClr val="tx1"/>
                </a:solidFill>
                <a:effectLst/>
                <a:latin typeface="Arial" charset="0"/>
                <a:ea typeface="+mn-ea"/>
                <a:cs typeface="+mn-cs"/>
              </a:rPr>
              <a:t>good</a:t>
            </a:r>
            <a:r>
              <a:rPr lang="nb-NO" sz="1200" b="0" u="none" kern="1200" baseline="0" noProof="0" dirty="0">
                <a:solidFill>
                  <a:schemeClr val="tx1"/>
                </a:solidFill>
                <a:effectLst/>
                <a:latin typeface="Arial" charset="0"/>
                <a:ea typeface="+mn-ea"/>
                <a:cs typeface="+mn-cs"/>
              </a:rPr>
              <a:t> </a:t>
            </a:r>
            <a:r>
              <a:rPr lang="nb-NO" sz="1200" b="0" u="none" kern="1200" baseline="0" noProof="0" dirty="0" err="1">
                <a:solidFill>
                  <a:schemeClr val="tx1"/>
                </a:solidFill>
                <a:effectLst/>
                <a:latin typeface="Arial" charset="0"/>
                <a:ea typeface="+mn-ea"/>
                <a:cs typeface="+mn-cs"/>
              </a:rPr>
              <a:t>people</a:t>
            </a:r>
            <a:r>
              <a:rPr lang="nb-NO" sz="1200" b="0" u="none" kern="1200" baseline="0" noProof="0" dirty="0">
                <a:solidFill>
                  <a:schemeClr val="tx1"/>
                </a:solidFill>
                <a:effectLst/>
                <a:latin typeface="Arial" charset="0"/>
                <a:ea typeface="+mn-ea"/>
                <a:cs typeface="+mn-cs"/>
              </a:rPr>
              <a:t> </a:t>
            </a:r>
            <a:r>
              <a:rPr lang="nb-NO" sz="1200" b="0" u="none" kern="1200" baseline="0" noProof="0" dirty="0" err="1">
                <a:solidFill>
                  <a:schemeClr val="tx1"/>
                </a:solidFill>
                <a:effectLst/>
                <a:latin typeface="Arial" charset="0"/>
                <a:ea typeface="+mn-ea"/>
                <a:cs typeface="+mn-cs"/>
              </a:rPr>
              <a:t>with</a:t>
            </a:r>
            <a:r>
              <a:rPr lang="nb-NO" sz="1200" b="0" u="none" kern="1200" baseline="0" noProof="0" dirty="0">
                <a:solidFill>
                  <a:schemeClr val="tx1"/>
                </a:solidFill>
                <a:effectLst/>
                <a:latin typeface="Arial" charset="0"/>
                <a:ea typeface="+mn-ea"/>
                <a:cs typeface="+mn-cs"/>
              </a:rPr>
              <a:t> a </a:t>
            </a:r>
            <a:r>
              <a:rPr lang="nb-NO" sz="1200" b="0" u="none" kern="1200" baseline="0" noProof="0" dirty="0" err="1">
                <a:solidFill>
                  <a:schemeClr val="tx1"/>
                </a:solidFill>
                <a:effectLst/>
                <a:latin typeface="Arial" charset="0"/>
                <a:ea typeface="+mn-ea"/>
                <a:cs typeface="+mn-cs"/>
              </a:rPr>
              <a:t>competence</a:t>
            </a:r>
            <a:r>
              <a:rPr lang="nb-NO" sz="1200" b="0" u="none" kern="1200" baseline="0" noProof="0" dirty="0">
                <a:solidFill>
                  <a:schemeClr val="tx1"/>
                </a:solidFill>
                <a:effectLst/>
                <a:latin typeface="Arial" charset="0"/>
                <a:ea typeface="+mn-ea"/>
                <a:cs typeface="+mn-cs"/>
              </a:rPr>
              <a:t> and a </a:t>
            </a:r>
            <a:r>
              <a:rPr lang="nb-NO" sz="1200" b="0" u="none" kern="1200" baseline="0" noProof="0" dirty="0" err="1">
                <a:solidFill>
                  <a:schemeClr val="tx1"/>
                </a:solidFill>
                <a:effectLst/>
                <a:latin typeface="Arial" charset="0"/>
                <a:ea typeface="+mn-ea"/>
                <a:cs typeface="+mn-cs"/>
              </a:rPr>
              <a:t>solution-oriented</a:t>
            </a:r>
            <a:r>
              <a:rPr lang="nb-NO" sz="1200" b="0" u="none" kern="1200" baseline="0" noProof="0" dirty="0">
                <a:solidFill>
                  <a:schemeClr val="tx1"/>
                </a:solidFill>
                <a:effectLst/>
                <a:latin typeface="Arial" charset="0"/>
                <a:ea typeface="+mn-ea"/>
                <a:cs typeface="+mn-cs"/>
              </a:rPr>
              <a:t> </a:t>
            </a:r>
            <a:r>
              <a:rPr lang="nb-NO" sz="1200" b="0" u="none" kern="1200" baseline="0" noProof="0" dirty="0" err="1">
                <a:solidFill>
                  <a:schemeClr val="tx1"/>
                </a:solidFill>
                <a:effectLst/>
                <a:latin typeface="Arial" charset="0"/>
                <a:ea typeface="+mn-ea"/>
                <a:cs typeface="+mn-cs"/>
              </a:rPr>
              <a:t>mindset</a:t>
            </a:r>
            <a:r>
              <a:rPr lang="nb-NO" sz="1200" b="0" u="none" kern="1200" baseline="0" noProof="0" dirty="0">
                <a:solidFill>
                  <a:schemeClr val="tx1"/>
                </a:solidFill>
                <a:effectLst/>
                <a:latin typeface="Arial" charset="0"/>
                <a:ea typeface="+mn-ea"/>
                <a:cs typeface="+mn-cs"/>
              </a:rPr>
              <a:t>.</a:t>
            </a:r>
            <a:endParaRPr lang="en-GB" sz="1200" b="0" u="none" kern="1200" baseline="0" noProof="0" dirty="0">
              <a:solidFill>
                <a:schemeClr val="tx1"/>
              </a:solidFill>
              <a:effectLst/>
              <a:latin typeface="Arial" charset="0"/>
              <a:ea typeface="+mn-ea"/>
              <a:cs typeface="+mn-cs"/>
            </a:endParaRPr>
          </a:p>
          <a:p>
            <a:pPr marL="0" lvl="0" indent="0">
              <a:buFont typeface="Wingdings" panose="05000000000000000000" pitchFamily="2" charset="2"/>
              <a:buNone/>
            </a:pPr>
            <a:endParaRPr lang="en-GB" sz="1200" b="1" u="sng" noProof="0" dirty="0">
              <a:solidFill>
                <a:schemeClr val="tx1">
                  <a:lumMod val="65000"/>
                  <a:lumOff val="35000"/>
                </a:schemeClr>
              </a:solidFill>
            </a:endParaRPr>
          </a:p>
          <a:p>
            <a:pPr marL="0" lvl="0" indent="0">
              <a:buFont typeface="Wingdings" panose="05000000000000000000" pitchFamily="2" charset="2"/>
              <a:buNone/>
            </a:pPr>
            <a:endParaRPr lang="en-GB" sz="1200" b="1" u="sng"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21</a:t>
            </a:fld>
            <a:endParaRPr lang="nb-NO" sz="1200">
              <a:latin typeface="Calibri" pitchFamily="34" charset="0"/>
            </a:endParaRPr>
          </a:p>
        </p:txBody>
      </p:sp>
    </p:spTree>
    <p:extLst>
      <p:ext uri="{BB962C8B-B14F-4D97-AF65-F5344CB8AC3E}">
        <p14:creationId xmlns:p14="http://schemas.microsoft.com/office/powerpoint/2010/main" val="347288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b="0" i="0" dirty="0" err="1">
                <a:solidFill>
                  <a:srgbClr val="777777"/>
                </a:solidFill>
                <a:effectLst/>
                <a:latin typeface="Roboto"/>
              </a:rPr>
              <a:t>Herlev</a:t>
            </a:r>
            <a:r>
              <a:rPr lang="en-US" b="0" i="0" dirty="0">
                <a:solidFill>
                  <a:srgbClr val="777777"/>
                </a:solidFill>
                <a:effectLst/>
                <a:latin typeface="Roboto"/>
              </a:rPr>
              <a:t> is a suburb in Greater Copenhagen and an administration center in </a:t>
            </a:r>
            <a:r>
              <a:rPr lang="en-US" b="0" i="0" dirty="0" err="1">
                <a:solidFill>
                  <a:srgbClr val="777777"/>
                </a:solidFill>
                <a:effectLst/>
                <a:latin typeface="Roboto"/>
              </a:rPr>
              <a:t>Herlev</a:t>
            </a:r>
            <a:r>
              <a:rPr lang="en-US" b="0" i="0" dirty="0">
                <a:solidFill>
                  <a:srgbClr val="777777"/>
                </a:solidFill>
                <a:effectLst/>
                <a:latin typeface="Roboto"/>
              </a:rPr>
              <a:t> municipality in Denmark. It has 28,756 inhabitants (2019).</a:t>
            </a:r>
          </a:p>
          <a:p>
            <a:pPr marL="0" lvl="0" indent="0">
              <a:buFont typeface="Wingdings" panose="05000000000000000000" pitchFamily="2" charset="2"/>
              <a:buNone/>
            </a:pPr>
            <a:endParaRPr lang="en-GB" sz="1200" b="1" u="sng"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22</a:t>
            </a:fld>
            <a:endParaRPr lang="nb-NO" sz="1200">
              <a:latin typeface="Calibri" pitchFamily="34" charset="0"/>
            </a:endParaRPr>
          </a:p>
        </p:txBody>
      </p:sp>
    </p:spTree>
    <p:extLst>
      <p:ext uri="{BB962C8B-B14F-4D97-AF65-F5344CB8AC3E}">
        <p14:creationId xmlns:p14="http://schemas.microsoft.com/office/powerpoint/2010/main" val="399849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Wingdings" panose="05000000000000000000" pitchFamily="2" charset="2"/>
              <a:buNone/>
            </a:pPr>
            <a:endParaRPr lang="en-GB" sz="1200" b="1" u="sng"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23</a:t>
            </a:fld>
            <a:endParaRPr lang="nb-NO" sz="1200">
              <a:latin typeface="Calibri" pitchFamily="34" charset="0"/>
            </a:endParaRPr>
          </a:p>
        </p:txBody>
      </p:sp>
    </p:spTree>
    <p:extLst>
      <p:ext uri="{BB962C8B-B14F-4D97-AF65-F5344CB8AC3E}">
        <p14:creationId xmlns:p14="http://schemas.microsoft.com/office/powerpoint/2010/main" val="1699261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Wingdings" panose="05000000000000000000" pitchFamily="2" charset="2"/>
              <a:buNone/>
            </a:pPr>
            <a:r>
              <a:rPr lang="en-GB" sz="1200" b="0" u="none" dirty="0">
                <a:solidFill>
                  <a:schemeClr val="tx1">
                    <a:lumMod val="65000"/>
                    <a:lumOff val="35000"/>
                  </a:schemeClr>
                </a:solidFill>
              </a:rPr>
              <a:t>Will not go in detail, but note the 30 km of wells that was drilled in bedrock mountain within a short time period.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200" b="1" u="sng" dirty="0">
                <a:solidFill>
                  <a:schemeClr val="tx1">
                    <a:lumMod val="65000"/>
                    <a:lumOff val="35000"/>
                  </a:schemeClr>
                </a:solidFill>
              </a:rPr>
              <a:t>Variety of measures – </a:t>
            </a:r>
            <a:r>
              <a:rPr lang="en-GB" sz="1200" b="1" u="sng" dirty="0" err="1">
                <a:solidFill>
                  <a:schemeClr val="tx1">
                    <a:lumMod val="65000"/>
                    <a:lumOff val="35000"/>
                  </a:schemeClr>
                </a:solidFill>
              </a:rPr>
              <a:t>heatpumps</a:t>
            </a:r>
            <a:r>
              <a:rPr lang="en-GB" sz="1200" b="1" u="sng" dirty="0">
                <a:solidFill>
                  <a:schemeClr val="tx1">
                    <a:lumMod val="65000"/>
                    <a:lumOff val="35000"/>
                  </a:schemeClr>
                </a:solidFill>
              </a:rPr>
              <a:t> central for saving targets</a:t>
            </a:r>
          </a:p>
          <a:p>
            <a:pPr marL="0" lvl="0" indent="0">
              <a:buFont typeface="Wingdings" panose="05000000000000000000" pitchFamily="2" charset="2"/>
              <a:buNone/>
            </a:pPr>
            <a:endParaRPr lang="en-GB" sz="1200" b="0" u="none"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24</a:t>
            </a:fld>
            <a:endParaRPr lang="nb-NO" sz="1200">
              <a:latin typeface="Calibri" pitchFamily="34" charset="0"/>
            </a:endParaRPr>
          </a:p>
        </p:txBody>
      </p:sp>
    </p:spTree>
    <p:extLst>
      <p:ext uri="{BB962C8B-B14F-4D97-AF65-F5344CB8AC3E}">
        <p14:creationId xmlns:p14="http://schemas.microsoft.com/office/powerpoint/2010/main" val="1397300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
                <a:srgbClr val="0070C0"/>
              </a:buClr>
              <a:buSzTx/>
              <a:buFont typeface="Wingdings" panose="05000000000000000000" pitchFamily="2" charset="2"/>
              <a:buChar char="§"/>
              <a:tabLst/>
              <a:defRPr/>
            </a:pPr>
            <a:r>
              <a:rPr kumimoji="0" lang="da-DK" altLang="da-DK" sz="1200" b="0" i="0" u="none" strike="noStrike" cap="none" normalizeH="0" baseline="0" dirty="0">
                <a:ln>
                  <a:noFill/>
                </a:ln>
                <a:solidFill>
                  <a:srgbClr val="222222"/>
                </a:solidFill>
                <a:effectLst/>
                <a:latin typeface="inherit"/>
              </a:rPr>
              <a:t>great satisfaction with the measures implemented</a:t>
            </a:r>
            <a:r>
              <a:rPr kumimoji="0" lang="da-DK" altLang="da-DK" sz="100" b="0" i="0" u="none" strike="noStrike" cap="none" normalizeH="0" baseline="0" dirty="0">
                <a:ln>
                  <a:noFill/>
                </a:ln>
                <a:solidFill>
                  <a:schemeClr val="tx1"/>
                </a:solidFill>
                <a:effectLst/>
              </a:rPr>
              <a:t> </a:t>
            </a:r>
            <a:endParaRPr kumimoji="0" lang="da-DK" altLang="da-DK" sz="1050" b="0" i="0" u="none" strike="noStrike" cap="none" normalizeH="0" baseline="0" dirty="0">
              <a:ln>
                <a:noFill/>
              </a:ln>
              <a:solidFill>
                <a:schemeClr val="tx1"/>
              </a:solidFill>
              <a:effectLst/>
              <a:latin typeface="Arial" panose="020B0604020202020204" pitchFamily="34" charset="0"/>
            </a:endParaRPr>
          </a:p>
          <a:p>
            <a:pPr>
              <a:buClr>
                <a:srgbClr val="0070C0"/>
              </a:buClr>
              <a:buFont typeface="Wingdings" panose="05000000000000000000" pitchFamily="2" charset="2"/>
              <a:buChar char="§"/>
            </a:pPr>
            <a:endParaRPr lang="en-GB" sz="1200" kern="0" dirty="0">
              <a:latin typeface="Verdana" panose="020B0604030504040204" pitchFamily="34" charset="0"/>
              <a:ea typeface="Verdana" panose="020B0604030504040204" pitchFamily="34" charset="0"/>
              <a:cs typeface="Verdana" panose="020B0604030504040204" pitchFamily="34" charset="0"/>
            </a:endParaRPr>
          </a:p>
          <a:p>
            <a:pPr>
              <a:buClr>
                <a:srgbClr val="0070C0"/>
              </a:buClr>
              <a:buFont typeface="Wingdings" panose="05000000000000000000" pitchFamily="2" charset="2"/>
              <a:buChar char="§"/>
            </a:pPr>
            <a:endParaRPr lang="en-GB" sz="1200" kern="0" dirty="0">
              <a:latin typeface="Verdana" panose="020B0604030504040204" pitchFamily="34" charset="0"/>
              <a:ea typeface="Verdana" panose="020B0604030504040204" pitchFamily="34" charset="0"/>
              <a:cs typeface="Verdana" panose="020B0604030504040204" pitchFamily="34" charset="0"/>
            </a:endParaRPr>
          </a:p>
          <a:p>
            <a:pPr>
              <a:buClr>
                <a:srgbClr val="0070C0"/>
              </a:buClr>
              <a:buFont typeface="Wingdings" panose="05000000000000000000" pitchFamily="2" charset="2"/>
              <a:buChar char="§"/>
            </a:pPr>
            <a:r>
              <a:rPr lang="en-GB" sz="1200" kern="0" dirty="0">
                <a:latin typeface="Verdana" panose="020B0604030504040204" pitchFamily="34" charset="0"/>
                <a:ea typeface="Verdana" panose="020B0604030504040204" pitchFamily="34" charset="0"/>
                <a:cs typeface="Verdana" panose="020B0604030504040204" pitchFamily="34" charset="0"/>
              </a:rPr>
              <a:t>In 2016 the guaranteed savings were achieved </a:t>
            </a:r>
          </a:p>
          <a:p>
            <a:pPr>
              <a:buClr>
                <a:srgbClr val="0070C0"/>
              </a:buClr>
              <a:buFont typeface="Wingdings" panose="05000000000000000000" pitchFamily="2" charset="2"/>
              <a:buChar char="§"/>
            </a:pPr>
            <a:r>
              <a:rPr lang="en-GB" sz="1000" kern="0" dirty="0">
                <a:solidFill>
                  <a:srgbClr val="0070C0"/>
                </a:solidFill>
                <a:latin typeface="Verdana" panose="020B0604030504040204" pitchFamily="34" charset="0"/>
                <a:ea typeface="Verdana" panose="020B0604030504040204" pitchFamily="34" charset="0"/>
                <a:cs typeface="Verdana" panose="020B0604030504040204" pitchFamily="34" charset="0"/>
              </a:rPr>
              <a:t>HB= EE coordinator</a:t>
            </a:r>
          </a:p>
          <a:p>
            <a:pPr>
              <a:buClr>
                <a:srgbClr val="0070C0"/>
              </a:buClr>
              <a:buFont typeface="Wingdings" panose="05000000000000000000" pitchFamily="2" charset="2"/>
              <a:buChar char="§"/>
            </a:pPr>
            <a:r>
              <a:rPr lang="en-GB" sz="1000" kern="0" dirty="0">
                <a:solidFill>
                  <a:srgbClr val="0070C0"/>
                </a:solidFill>
                <a:latin typeface="Verdana" panose="020B0604030504040204" pitchFamily="34" charset="0"/>
                <a:ea typeface="Verdana" panose="020B0604030504040204" pitchFamily="34" charset="0"/>
                <a:cs typeface="Verdana" panose="020B0604030504040204" pitchFamily="34" charset="0"/>
              </a:rPr>
              <a:t>EPC has always been profitable for the municipality</a:t>
            </a:r>
          </a:p>
          <a:p>
            <a:pPr marL="0" lvl="0" indent="0">
              <a:buFont typeface="Wingdings" panose="05000000000000000000" pitchFamily="2" charset="2"/>
              <a:buNone/>
            </a:pPr>
            <a:endParaRPr lang="en-GB" sz="1200" b="1" u="sng"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25</a:t>
            </a:fld>
            <a:endParaRPr lang="nb-NO" sz="1200">
              <a:latin typeface="Calibri" pitchFamily="34" charset="0"/>
            </a:endParaRPr>
          </a:p>
        </p:txBody>
      </p:sp>
    </p:spTree>
    <p:extLst>
      <p:ext uri="{BB962C8B-B14F-4D97-AF65-F5344CB8AC3E}">
        <p14:creationId xmlns:p14="http://schemas.microsoft.com/office/powerpoint/2010/main" val="3180926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Font typeface="Wingdings" panose="05000000000000000000" pitchFamily="2" charset="2"/>
              <a:buChar char="§"/>
            </a:pPr>
            <a:r>
              <a:rPr lang="en-GB" sz="1200" kern="0" dirty="0">
                <a:latin typeface="Verdana" panose="020B0604030504040204" pitchFamily="34" charset="0"/>
                <a:ea typeface="Verdana" panose="020B0604030504040204" pitchFamily="34" charset="0"/>
                <a:cs typeface="Verdana" panose="020B0604030504040204" pitchFamily="34" charset="0"/>
              </a:rPr>
              <a:t>In 2016 the guaranteed savings were achieved </a:t>
            </a:r>
          </a:p>
          <a:p>
            <a:pPr>
              <a:buClr>
                <a:srgbClr val="0070C0"/>
              </a:buClr>
              <a:buFont typeface="Wingdings" panose="05000000000000000000" pitchFamily="2" charset="2"/>
              <a:buChar char="§"/>
            </a:pPr>
            <a:r>
              <a:rPr lang="en-GB" sz="1000" kern="0" dirty="0">
                <a:solidFill>
                  <a:srgbClr val="0070C0"/>
                </a:solidFill>
                <a:latin typeface="Verdana" panose="020B0604030504040204" pitchFamily="34" charset="0"/>
                <a:ea typeface="Verdana" panose="020B0604030504040204" pitchFamily="34" charset="0"/>
                <a:cs typeface="Verdana" panose="020B0604030504040204" pitchFamily="34" charset="0"/>
              </a:rPr>
              <a:t>HB= EE coordinator</a:t>
            </a:r>
          </a:p>
          <a:p>
            <a:pPr>
              <a:buClr>
                <a:srgbClr val="0070C0"/>
              </a:buClr>
              <a:buFont typeface="Wingdings" panose="05000000000000000000" pitchFamily="2" charset="2"/>
              <a:buChar char="§"/>
            </a:pPr>
            <a:r>
              <a:rPr lang="en-GB" sz="1000" kern="0" dirty="0">
                <a:solidFill>
                  <a:srgbClr val="0070C0"/>
                </a:solidFill>
                <a:latin typeface="Verdana" panose="020B0604030504040204" pitchFamily="34" charset="0"/>
                <a:ea typeface="Verdana" panose="020B0604030504040204" pitchFamily="34" charset="0"/>
                <a:cs typeface="Verdana" panose="020B0604030504040204" pitchFamily="34" charset="0"/>
              </a:rPr>
              <a:t>EPC has always been profitable for the municipality</a:t>
            </a:r>
          </a:p>
          <a:p>
            <a:pPr marL="0" lvl="0" indent="0">
              <a:buFont typeface="Wingdings" panose="05000000000000000000" pitchFamily="2" charset="2"/>
              <a:buNone/>
            </a:pPr>
            <a:endParaRPr lang="en-GB" sz="1200" b="1" u="sng"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26</a:t>
            </a:fld>
            <a:endParaRPr lang="nb-NO" sz="1200">
              <a:latin typeface="Calibri" pitchFamily="34" charset="0"/>
            </a:endParaRPr>
          </a:p>
        </p:txBody>
      </p:sp>
    </p:spTree>
    <p:extLst>
      <p:ext uri="{BB962C8B-B14F-4D97-AF65-F5344CB8AC3E}">
        <p14:creationId xmlns:p14="http://schemas.microsoft.com/office/powerpoint/2010/main" val="1821088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Wingdings" panose="05000000000000000000" pitchFamily="2" charset="2"/>
              <a:buNone/>
            </a:pPr>
            <a:r>
              <a:rPr lang="en-GB" sz="1200" b="1" u="sng" dirty="0">
                <a:solidFill>
                  <a:schemeClr val="tx1">
                    <a:lumMod val="65000"/>
                    <a:lumOff val="35000"/>
                  </a:schemeClr>
                </a:solidFill>
              </a:rPr>
              <a:t>A typical project </a:t>
            </a:r>
          </a:p>
          <a:p>
            <a:pPr marL="0" lvl="0" indent="0">
              <a:buFont typeface="Wingdings" panose="05000000000000000000" pitchFamily="2" charset="2"/>
              <a:buNone/>
            </a:pPr>
            <a:r>
              <a:rPr lang="en-GB" sz="1200" b="1" u="sng" dirty="0">
                <a:solidFill>
                  <a:schemeClr val="tx1">
                    <a:lumMod val="65000"/>
                    <a:lumOff val="35000"/>
                  </a:schemeClr>
                </a:solidFill>
              </a:rPr>
              <a:t>Average size municipality in central part of No</a:t>
            </a: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27</a:t>
            </a:fld>
            <a:endParaRPr lang="nb-NO" sz="1200">
              <a:latin typeface="Calibri" pitchFamily="34" charset="0"/>
            </a:endParaRPr>
          </a:p>
        </p:txBody>
      </p:sp>
    </p:spTree>
    <p:extLst>
      <p:ext uri="{BB962C8B-B14F-4D97-AF65-F5344CB8AC3E}">
        <p14:creationId xmlns:p14="http://schemas.microsoft.com/office/powerpoint/2010/main" val="3040145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Wingdings" panose="05000000000000000000" pitchFamily="2" charset="2"/>
              <a:buNone/>
            </a:pPr>
            <a:r>
              <a:rPr lang="en-GB" sz="1200" b="1" u="sng" dirty="0">
                <a:solidFill>
                  <a:schemeClr val="tx1">
                    <a:lumMod val="65000"/>
                    <a:lumOff val="35000"/>
                  </a:schemeClr>
                </a:solidFill>
              </a:rPr>
              <a:t>A typical project </a:t>
            </a:r>
          </a:p>
          <a:p>
            <a:pPr marL="0" lvl="0" indent="0">
              <a:buFont typeface="Wingdings" panose="05000000000000000000" pitchFamily="2" charset="2"/>
              <a:buNone/>
            </a:pPr>
            <a:r>
              <a:rPr lang="en-GB" sz="1200" b="1" u="sng" dirty="0">
                <a:solidFill>
                  <a:schemeClr val="tx1">
                    <a:lumMod val="65000"/>
                    <a:lumOff val="35000"/>
                  </a:schemeClr>
                </a:solidFill>
              </a:rPr>
              <a:t>Average size municipality in central part of No</a:t>
            </a: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28</a:t>
            </a:fld>
            <a:endParaRPr lang="nb-NO" sz="1200">
              <a:latin typeface="Calibri" pitchFamily="34" charset="0"/>
            </a:endParaRPr>
          </a:p>
        </p:txBody>
      </p:sp>
    </p:spTree>
    <p:extLst>
      <p:ext uri="{BB962C8B-B14F-4D97-AF65-F5344CB8AC3E}">
        <p14:creationId xmlns:p14="http://schemas.microsoft.com/office/powerpoint/2010/main" val="728477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 typeface="Wingdings" panose="05000000000000000000" pitchFamily="2" charset="2"/>
              <a:buNone/>
            </a:pPr>
            <a:r>
              <a:rPr lang="en-GB" sz="1200" b="0" u="none" dirty="0">
                <a:solidFill>
                  <a:schemeClr val="tx1">
                    <a:lumMod val="65000"/>
                    <a:lumOff val="35000"/>
                  </a:schemeClr>
                </a:solidFill>
              </a:rPr>
              <a:t>Will not go in detail, but note the 30 km of wells that was drilled in bedrock mountain within a short time period. </a:t>
            </a:r>
          </a:p>
          <a:p>
            <a:pPr marL="0" marR="0" lvl="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GB" sz="1200" b="1" u="sng" dirty="0">
                <a:solidFill>
                  <a:schemeClr val="tx1">
                    <a:lumMod val="65000"/>
                    <a:lumOff val="35000"/>
                  </a:schemeClr>
                </a:solidFill>
              </a:rPr>
              <a:t>Variety of measures – </a:t>
            </a:r>
            <a:r>
              <a:rPr lang="en-GB" sz="1200" b="1" u="sng" dirty="0" err="1">
                <a:solidFill>
                  <a:schemeClr val="tx1">
                    <a:lumMod val="65000"/>
                    <a:lumOff val="35000"/>
                  </a:schemeClr>
                </a:solidFill>
              </a:rPr>
              <a:t>heatpumps</a:t>
            </a:r>
            <a:r>
              <a:rPr lang="en-GB" sz="1200" b="1" u="sng" dirty="0">
                <a:solidFill>
                  <a:schemeClr val="tx1">
                    <a:lumMod val="65000"/>
                    <a:lumOff val="35000"/>
                  </a:schemeClr>
                </a:solidFill>
              </a:rPr>
              <a:t> central for saving targets</a:t>
            </a:r>
          </a:p>
          <a:p>
            <a:pPr marL="0" lvl="0" indent="0">
              <a:buFont typeface="Wingdings" panose="05000000000000000000" pitchFamily="2" charset="2"/>
              <a:buNone/>
            </a:pPr>
            <a:endParaRPr lang="en-GB" sz="1200" b="0" u="none"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29</a:t>
            </a:fld>
            <a:endParaRPr lang="nb-NO" sz="1200">
              <a:latin typeface="Calibri" pitchFamily="34" charset="0"/>
            </a:endParaRPr>
          </a:p>
        </p:txBody>
      </p:sp>
    </p:spTree>
    <p:extLst>
      <p:ext uri="{BB962C8B-B14F-4D97-AF65-F5344CB8AC3E}">
        <p14:creationId xmlns:p14="http://schemas.microsoft.com/office/powerpoint/2010/main" val="1397300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Font typeface="Wingdings" panose="05000000000000000000" pitchFamily="2" charset="2"/>
              <a:buChar char="§"/>
            </a:pPr>
            <a:r>
              <a:rPr lang="en-GB" sz="1200" kern="0" dirty="0">
                <a:latin typeface="Verdana" panose="020B0604030504040204" pitchFamily="34" charset="0"/>
                <a:ea typeface="Verdana" panose="020B0604030504040204" pitchFamily="34" charset="0"/>
                <a:cs typeface="Verdana" panose="020B0604030504040204" pitchFamily="34" charset="0"/>
              </a:rPr>
              <a:t>In 2016 the guaranteed savings were achieved </a:t>
            </a:r>
          </a:p>
          <a:p>
            <a:pPr>
              <a:buClr>
                <a:srgbClr val="0070C0"/>
              </a:buClr>
              <a:buFont typeface="Wingdings" panose="05000000000000000000" pitchFamily="2" charset="2"/>
              <a:buChar char="§"/>
            </a:pPr>
            <a:r>
              <a:rPr lang="en-GB" sz="1000" kern="0" dirty="0">
                <a:solidFill>
                  <a:srgbClr val="0070C0"/>
                </a:solidFill>
                <a:latin typeface="Verdana" panose="020B0604030504040204" pitchFamily="34" charset="0"/>
                <a:ea typeface="Verdana" panose="020B0604030504040204" pitchFamily="34" charset="0"/>
                <a:cs typeface="Verdana" panose="020B0604030504040204" pitchFamily="34" charset="0"/>
              </a:rPr>
              <a:t>HB= EE coordinator</a:t>
            </a:r>
          </a:p>
          <a:p>
            <a:pPr>
              <a:buClr>
                <a:srgbClr val="0070C0"/>
              </a:buClr>
              <a:buFont typeface="Wingdings" panose="05000000000000000000" pitchFamily="2" charset="2"/>
              <a:buChar char="§"/>
            </a:pPr>
            <a:r>
              <a:rPr lang="en-GB" sz="1000" kern="0" dirty="0">
                <a:solidFill>
                  <a:srgbClr val="0070C0"/>
                </a:solidFill>
                <a:latin typeface="Verdana" panose="020B0604030504040204" pitchFamily="34" charset="0"/>
                <a:ea typeface="Verdana" panose="020B0604030504040204" pitchFamily="34" charset="0"/>
                <a:cs typeface="Verdana" panose="020B0604030504040204" pitchFamily="34" charset="0"/>
              </a:rPr>
              <a:t>EPC has always been profitable for the municipality</a:t>
            </a:r>
          </a:p>
          <a:p>
            <a:pPr marL="0" lvl="0" indent="0">
              <a:buFont typeface="Wingdings" panose="05000000000000000000" pitchFamily="2" charset="2"/>
              <a:buNone/>
            </a:pPr>
            <a:endParaRPr lang="en-GB" sz="1200" b="1" u="sng"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30</a:t>
            </a:fld>
            <a:endParaRPr lang="nb-NO" sz="1200">
              <a:latin typeface="Calibri" pitchFamily="34" charset="0"/>
            </a:endParaRPr>
          </a:p>
        </p:txBody>
      </p:sp>
    </p:spTree>
    <p:extLst>
      <p:ext uri="{BB962C8B-B14F-4D97-AF65-F5344CB8AC3E}">
        <p14:creationId xmlns:p14="http://schemas.microsoft.com/office/powerpoint/2010/main" val="318092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In accordance with the overall goals of development of the EPC tool in the Interreg project EFFECT4buildings.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4</a:t>
            </a:fld>
            <a:endParaRPr lang="sv-SE"/>
          </a:p>
        </p:txBody>
      </p:sp>
    </p:spTree>
    <p:extLst>
      <p:ext uri="{BB962C8B-B14F-4D97-AF65-F5344CB8AC3E}">
        <p14:creationId xmlns:p14="http://schemas.microsoft.com/office/powerpoint/2010/main" val="4061113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Clr>
                <a:srgbClr val="2E836E"/>
              </a:buClr>
              <a:buNone/>
            </a:pPr>
            <a:r>
              <a:rPr lang="nb-NO" sz="1400" kern="0" dirty="0">
                <a:latin typeface="Arial" panose="020B0604020202020204" pitchFamily="34" charset="0"/>
                <a:cs typeface="Arial" panose="020B0604020202020204" pitchFamily="34" charset="0"/>
              </a:rPr>
              <a:t>Total </a:t>
            </a:r>
            <a:r>
              <a:rPr lang="nb-NO" sz="1400" kern="0" dirty="0" err="1">
                <a:latin typeface="Arial" panose="020B0604020202020204" pitchFamily="34" charset="0"/>
                <a:cs typeface="Arial" panose="020B0604020202020204" pitchFamily="34" charset="0"/>
              </a:rPr>
              <a:t>results</a:t>
            </a:r>
            <a:r>
              <a:rPr lang="nb-NO" sz="1400" kern="0" dirty="0">
                <a:latin typeface="Arial" panose="020B0604020202020204" pitchFamily="34" charset="0"/>
                <a:cs typeface="Arial" panose="020B0604020202020204" pitchFamily="34" charset="0"/>
              </a:rPr>
              <a:t> </a:t>
            </a:r>
            <a:r>
              <a:rPr lang="nb-NO" sz="1400" kern="0" dirty="0" err="1">
                <a:latin typeface="Arial" panose="020B0604020202020204" pitchFamily="34" charset="0"/>
                <a:cs typeface="Arial" panose="020B0604020202020204" pitchFamily="34" charset="0"/>
              </a:rPr>
              <a:t>achived</a:t>
            </a:r>
            <a:r>
              <a:rPr lang="nb-NO" sz="1400" kern="0" dirty="0">
                <a:latin typeface="Arial" panose="020B0604020202020204" pitchFamily="34" charset="0"/>
                <a:cs typeface="Arial" panose="020B0604020202020204" pitchFamily="34" charset="0"/>
              </a:rPr>
              <a:t> </a:t>
            </a:r>
            <a:r>
              <a:rPr lang="nb-NO" sz="1400" kern="0" dirty="0" err="1">
                <a:latin typeface="Arial" panose="020B0604020202020204" pitchFamily="34" charset="0"/>
                <a:cs typeface="Arial" panose="020B0604020202020204" pitchFamily="34" charset="0"/>
              </a:rPr>
              <a:t>where</a:t>
            </a:r>
            <a:r>
              <a:rPr lang="nb-NO" sz="1400" kern="0" dirty="0">
                <a:latin typeface="Arial" panose="020B0604020202020204" pitchFamily="34" charset="0"/>
                <a:cs typeface="Arial" panose="020B0604020202020204" pitchFamily="34" charset="0"/>
              </a:rPr>
              <a:t> EPC has </a:t>
            </a:r>
            <a:r>
              <a:rPr lang="nb-NO" sz="1400" kern="0" dirty="0" err="1">
                <a:latin typeface="Arial" panose="020B0604020202020204" pitchFamily="34" charset="0"/>
                <a:cs typeface="Arial" panose="020B0604020202020204" pitchFamily="34" charset="0"/>
              </a:rPr>
              <a:t>been</a:t>
            </a:r>
            <a:r>
              <a:rPr lang="nb-NO" sz="1400" kern="0" dirty="0">
                <a:latin typeface="Arial" panose="020B0604020202020204" pitchFamily="34" charset="0"/>
                <a:cs typeface="Arial" panose="020B0604020202020204" pitchFamily="34" charset="0"/>
              </a:rPr>
              <a:t> a </a:t>
            </a:r>
            <a:r>
              <a:rPr lang="nb-NO" sz="1400" kern="0" dirty="0" err="1">
                <a:latin typeface="Arial" panose="020B0604020202020204" pitchFamily="34" charset="0"/>
                <a:cs typeface="Arial" panose="020B0604020202020204" pitchFamily="34" charset="0"/>
              </a:rPr>
              <a:t>crucial</a:t>
            </a:r>
            <a:r>
              <a:rPr lang="nb-NO" sz="1400" kern="0" dirty="0">
                <a:latin typeface="Arial" panose="020B0604020202020204" pitchFamily="34" charset="0"/>
                <a:cs typeface="Arial" panose="020B0604020202020204" pitchFamily="34" charset="0"/>
              </a:rPr>
              <a:t> part – </a:t>
            </a:r>
            <a:r>
              <a:rPr lang="nb-NO" sz="1400" kern="0" dirty="0" err="1">
                <a:latin typeface="Arial" panose="020B0604020202020204" pitchFamily="34" charset="0"/>
                <a:cs typeface="Arial" panose="020B0604020202020204" pitchFamily="34" charset="0"/>
              </a:rPr>
              <a:t>but</a:t>
            </a:r>
            <a:r>
              <a:rPr lang="nb-NO" sz="1400" kern="0" dirty="0">
                <a:latin typeface="Arial" panose="020B0604020202020204" pitchFamily="34" charset="0"/>
                <a:cs typeface="Arial" panose="020B0604020202020204" pitchFamily="34" charset="0"/>
              </a:rPr>
              <a:t> not </a:t>
            </a:r>
            <a:r>
              <a:rPr lang="nb-NO" sz="1400" kern="0" dirty="0" err="1">
                <a:latin typeface="Arial" panose="020B0604020202020204" pitchFamily="34" charset="0"/>
                <a:cs typeface="Arial" panose="020B0604020202020204" pitchFamily="34" charset="0"/>
              </a:rPr>
              <a:t>the</a:t>
            </a:r>
            <a:r>
              <a:rPr lang="nb-NO" sz="1400" kern="0" dirty="0">
                <a:latin typeface="Arial" panose="020B0604020202020204" pitchFamily="34" charset="0"/>
                <a:cs typeface="Arial" panose="020B0604020202020204" pitchFamily="34" charset="0"/>
              </a:rPr>
              <a:t> </a:t>
            </a:r>
            <a:r>
              <a:rPr lang="nb-NO" sz="1400" kern="0" dirty="0" err="1">
                <a:latin typeface="Arial" panose="020B0604020202020204" pitchFamily="34" charset="0"/>
                <a:cs typeface="Arial" panose="020B0604020202020204" pitchFamily="34" charset="0"/>
              </a:rPr>
              <a:t>only</a:t>
            </a:r>
            <a:r>
              <a:rPr lang="nb-NO" sz="1400" kern="0" dirty="0">
                <a:latin typeface="Arial" panose="020B0604020202020204" pitchFamily="34" charset="0"/>
                <a:cs typeface="Arial" panose="020B0604020202020204" pitchFamily="34" charset="0"/>
              </a:rPr>
              <a:t> </a:t>
            </a:r>
            <a:r>
              <a:rPr lang="nb-NO" sz="1400" kern="0" dirty="0" err="1">
                <a:latin typeface="Arial" panose="020B0604020202020204" pitchFamily="34" charset="0"/>
                <a:cs typeface="Arial" panose="020B0604020202020204" pitchFamily="34" charset="0"/>
              </a:rPr>
              <a:t>reason</a:t>
            </a:r>
            <a:r>
              <a:rPr lang="nb-NO" sz="1400" kern="0" dirty="0">
                <a:latin typeface="Arial" panose="020B0604020202020204" pitchFamily="34" charset="0"/>
                <a:cs typeface="Arial" panose="020B0604020202020204" pitchFamily="34" charset="0"/>
              </a:rPr>
              <a:t>.</a:t>
            </a:r>
          </a:p>
          <a:p>
            <a:pPr marL="0" indent="0" eaLnBrk="1" hangingPunct="1">
              <a:buClr>
                <a:srgbClr val="2E836E"/>
              </a:buClr>
              <a:buNone/>
            </a:pPr>
            <a:endParaRPr lang="nb-NO" sz="1400" kern="0" dirty="0">
              <a:latin typeface="Arial" panose="020B0604020202020204" pitchFamily="34" charset="0"/>
              <a:cs typeface="Arial" panose="020B0604020202020204" pitchFamily="34" charset="0"/>
            </a:endParaRPr>
          </a:p>
          <a:p>
            <a:pPr marL="0" indent="0" eaLnBrk="1" hangingPunct="1">
              <a:buClr>
                <a:srgbClr val="2E836E"/>
              </a:buClr>
              <a:buNone/>
            </a:pPr>
            <a:r>
              <a:rPr lang="nb-NO" sz="1400" kern="0" dirty="0">
                <a:latin typeface="Arial" panose="020B0604020202020204" pitchFamily="34" charset="0"/>
                <a:cs typeface="Arial" panose="020B0604020202020204" pitchFamily="34" charset="0"/>
              </a:rPr>
              <a:t>Rapport utgitt 07.06.2018: </a:t>
            </a:r>
            <a:r>
              <a:rPr lang="nb-NO" sz="1400" dirty="0">
                <a:solidFill>
                  <a:srgbClr val="19171C"/>
                </a:solidFill>
                <a:ea typeface="Verdana" panose="020B0604030504040204" pitchFamily="34" charset="0"/>
              </a:rPr>
              <a:t>"</a:t>
            </a:r>
            <a:r>
              <a:rPr lang="nb-NO" sz="1400" b="1" dirty="0">
                <a:solidFill>
                  <a:srgbClr val="19171C"/>
                </a:solidFill>
                <a:ea typeface="Verdana" panose="020B0604030504040204" pitchFamily="34" charset="0"/>
              </a:rPr>
              <a:t>Det totale energiforbruket har i 2017 sammenliknet med 2001 blitt redusert med nesten 40 %, omtrent 10 millioner kWh, eller 10 GWh</a:t>
            </a:r>
            <a:r>
              <a:rPr lang="nb-NO" sz="1400" dirty="0">
                <a:solidFill>
                  <a:srgbClr val="19171C"/>
                </a:solidFill>
                <a:ea typeface="Verdana" panose="020B0604030504040204" pitchFamily="34" charset="0"/>
              </a:rPr>
              <a:t>. </a:t>
            </a:r>
            <a:r>
              <a:rPr lang="nb-NO" sz="1200" dirty="0">
                <a:solidFill>
                  <a:srgbClr val="19171C"/>
                </a:solidFill>
                <a:ea typeface="Verdana" panose="020B0604030504040204" pitchFamily="34" charset="0"/>
              </a:rPr>
              <a:t>Mye av grunnen til denne reduksjonen kommer av redusert forbruk av elektrisitet på omtrent 8 GWh, men også en betydelig reduksjon i bruken av fyringsolje på omtrent 2,5 GWh.</a:t>
            </a:r>
          </a:p>
          <a:p>
            <a:pPr marL="0" indent="0" eaLnBrk="1" hangingPunct="1">
              <a:buClr>
                <a:srgbClr val="2E836E"/>
              </a:buClr>
              <a:buNone/>
            </a:pPr>
            <a:endParaRPr lang="nb-NO" sz="1200" dirty="0">
              <a:solidFill>
                <a:srgbClr val="19171C"/>
              </a:solidFill>
              <a:ea typeface="Verdana" panose="020B0604030504040204" pitchFamily="34" charset="0"/>
            </a:endParaRPr>
          </a:p>
          <a:p>
            <a:pPr marL="0" indent="0" eaLnBrk="1" hangingPunct="1">
              <a:buClr>
                <a:srgbClr val="2E836E"/>
              </a:buClr>
              <a:buNone/>
            </a:pPr>
            <a:r>
              <a:rPr lang="nb-NO" sz="1200" dirty="0">
                <a:solidFill>
                  <a:srgbClr val="19171C"/>
                </a:solidFill>
                <a:ea typeface="Verdana" panose="020B0604030504040204" pitchFamily="34" charset="0"/>
              </a:rPr>
              <a:t>I tillegg har det spesifikke forbruket gått ned fra nesten 400 kWh/m2 til 150 kWh/m2 i 2017. Dette tilsvarer en reduksjon på nesten 62 % sammenliknet med 2001."</a:t>
            </a:r>
          </a:p>
          <a:p>
            <a:pPr marL="0" lvl="0" indent="0">
              <a:buFont typeface="Wingdings" panose="05000000000000000000" pitchFamily="2" charset="2"/>
              <a:buNone/>
            </a:pPr>
            <a:endParaRPr lang="en-GB" sz="1200" b="1" u="sng" kern="1200" baseline="0" noProof="0" dirty="0">
              <a:solidFill>
                <a:schemeClr val="tx1"/>
              </a:solidFill>
              <a:effectLst/>
              <a:latin typeface="Arial" charset="0"/>
              <a:ea typeface="+mn-ea"/>
              <a:cs typeface="+mn-cs"/>
            </a:endParaRPr>
          </a:p>
          <a:p>
            <a:pPr marL="0" lvl="0" indent="0">
              <a:buFont typeface="Wingdings" panose="05000000000000000000" pitchFamily="2" charset="2"/>
              <a:buNone/>
            </a:pPr>
            <a:r>
              <a:rPr lang="en-GB" sz="1200" b="1" u="sng" noProof="0" dirty="0">
                <a:solidFill>
                  <a:schemeClr val="tx1">
                    <a:lumMod val="65000"/>
                    <a:lumOff val="35000"/>
                  </a:schemeClr>
                </a:solidFill>
              </a:rPr>
              <a:t>I </a:t>
            </a:r>
            <a:r>
              <a:rPr lang="en-GB" sz="1200" b="1" u="sng" noProof="0" dirty="0" err="1">
                <a:solidFill>
                  <a:schemeClr val="tx1">
                    <a:lumMod val="65000"/>
                    <a:lumOff val="35000"/>
                  </a:schemeClr>
                </a:solidFill>
              </a:rPr>
              <a:t>rapporten</a:t>
            </a:r>
            <a:r>
              <a:rPr lang="en-GB" sz="1200" b="1" u="sng" noProof="0" dirty="0">
                <a:solidFill>
                  <a:schemeClr val="tx1">
                    <a:lumMod val="65000"/>
                    <a:lumOff val="35000"/>
                  </a:schemeClr>
                </a:solidFill>
              </a:rPr>
              <a:t> </a:t>
            </a:r>
            <a:r>
              <a:rPr lang="en-GB" sz="1200" b="1" u="sng" noProof="0" dirty="0" err="1">
                <a:solidFill>
                  <a:schemeClr val="tx1">
                    <a:lumMod val="65000"/>
                    <a:lumOff val="35000"/>
                  </a:schemeClr>
                </a:solidFill>
              </a:rPr>
              <a:t>brukes</a:t>
            </a:r>
            <a:r>
              <a:rPr lang="en-GB" sz="1200" b="1" u="sng" noProof="0" dirty="0">
                <a:solidFill>
                  <a:schemeClr val="tx1">
                    <a:lumMod val="65000"/>
                    <a:lumOff val="35000"/>
                  </a:schemeClr>
                </a:solidFill>
              </a:rPr>
              <a:t> </a:t>
            </a:r>
            <a:r>
              <a:rPr lang="en-GB" sz="1200" b="1" u="sng" noProof="0" dirty="0" err="1">
                <a:solidFill>
                  <a:schemeClr val="tx1">
                    <a:lumMod val="65000"/>
                    <a:lumOff val="35000"/>
                  </a:schemeClr>
                </a:solidFill>
              </a:rPr>
              <a:t>TWh</a:t>
            </a:r>
            <a:r>
              <a:rPr lang="en-GB" sz="1200" b="1" u="sng" noProof="0" dirty="0">
                <a:solidFill>
                  <a:schemeClr val="tx1">
                    <a:lumMod val="65000"/>
                    <a:lumOff val="35000"/>
                  </a:schemeClr>
                </a:solidFill>
              </a:rPr>
              <a:t> – men </a:t>
            </a:r>
            <a:r>
              <a:rPr lang="en-GB" sz="1200" b="1" u="sng" noProof="0" dirty="0" err="1">
                <a:solidFill>
                  <a:schemeClr val="tx1">
                    <a:lumMod val="65000"/>
                    <a:lumOff val="35000"/>
                  </a:schemeClr>
                </a:solidFill>
              </a:rPr>
              <a:t>rettet</a:t>
            </a:r>
            <a:r>
              <a:rPr lang="en-GB" sz="1200" b="1" u="sng" noProof="0" dirty="0">
                <a:solidFill>
                  <a:schemeClr val="tx1">
                    <a:lumMod val="65000"/>
                    <a:lumOff val="35000"/>
                  </a:schemeClr>
                </a:solidFill>
              </a:rPr>
              <a:t> </a:t>
            </a:r>
            <a:r>
              <a:rPr lang="en-GB" sz="1200" b="1" u="sng" noProof="0" dirty="0" err="1">
                <a:solidFill>
                  <a:schemeClr val="tx1">
                    <a:lumMod val="65000"/>
                    <a:lumOff val="35000"/>
                  </a:schemeClr>
                </a:solidFill>
              </a:rPr>
              <a:t>til</a:t>
            </a:r>
            <a:r>
              <a:rPr lang="en-GB" sz="1200" b="1" u="sng" noProof="0" dirty="0">
                <a:solidFill>
                  <a:schemeClr val="tx1">
                    <a:lumMod val="65000"/>
                    <a:lumOff val="35000"/>
                  </a:schemeClr>
                </a:solidFill>
              </a:rPr>
              <a:t> GWh</a:t>
            </a:r>
          </a:p>
          <a:p>
            <a:pPr marL="0" lvl="0" indent="0">
              <a:buFont typeface="Wingdings" panose="05000000000000000000" pitchFamily="2" charset="2"/>
              <a:buNone/>
            </a:pPr>
            <a:endParaRPr lang="en-GB" sz="1200" b="1" u="sng" dirty="0">
              <a:solidFill>
                <a:schemeClr val="tx1">
                  <a:lumMod val="65000"/>
                  <a:lumOff val="35000"/>
                </a:schemeClr>
              </a:solidFill>
            </a:endParaRPr>
          </a:p>
        </p:txBody>
      </p:sp>
      <p:sp>
        <p:nvSpPr>
          <p:cNvPr id="890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57066" indent="-291179" eaLnBrk="0" hangingPunct="0">
              <a:defRPr sz="2400">
                <a:solidFill>
                  <a:schemeClr val="tx1"/>
                </a:solidFill>
                <a:latin typeface="Arial" charset="0"/>
                <a:ea typeface="ＭＳ Ｐゴシック" pitchFamily="34" charset="-128"/>
              </a:defRPr>
            </a:lvl2pPr>
            <a:lvl3pPr marL="1164717" indent="-232943" eaLnBrk="0" hangingPunct="0">
              <a:defRPr sz="2400">
                <a:solidFill>
                  <a:schemeClr val="tx1"/>
                </a:solidFill>
                <a:latin typeface="Arial" charset="0"/>
                <a:ea typeface="ＭＳ Ｐゴシック" pitchFamily="34" charset="-128"/>
              </a:defRPr>
            </a:lvl3pPr>
            <a:lvl4pPr marL="1630604" indent="-232943" eaLnBrk="0" hangingPunct="0">
              <a:defRPr sz="2400">
                <a:solidFill>
                  <a:schemeClr val="tx1"/>
                </a:solidFill>
                <a:latin typeface="Arial" charset="0"/>
                <a:ea typeface="ＭＳ Ｐゴシック" pitchFamily="34" charset="-128"/>
              </a:defRPr>
            </a:lvl4pPr>
            <a:lvl5pPr marL="2096491" indent="-232943" eaLnBrk="0" hangingPunct="0">
              <a:defRPr sz="24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753D54F0-4C0A-40AE-8A50-7EE91569D92E}" type="slidenum">
              <a:rPr lang="nb-NO" sz="1200">
                <a:latin typeface="Calibri" pitchFamily="34" charset="0"/>
              </a:rPr>
              <a:pPr eaLnBrk="1" hangingPunct="1"/>
              <a:t>31</a:t>
            </a:fld>
            <a:endParaRPr lang="nb-NO" sz="1200">
              <a:latin typeface="Calibri" pitchFamily="34" charset="0"/>
            </a:endParaRPr>
          </a:p>
        </p:txBody>
      </p:sp>
    </p:spTree>
    <p:extLst>
      <p:ext uri="{BB962C8B-B14F-4D97-AF65-F5344CB8AC3E}">
        <p14:creationId xmlns:p14="http://schemas.microsoft.com/office/powerpoint/2010/main" val="4056942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Modernise technical systems of buildings through a specialised Energy Service Company (ESCO)</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Bring a new model to install EE measures and possibility of funding through future benefits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Enjoy guaranteed cost savings through reduced energy consumption with no or little own investments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Strongly reduce the CO2 emissions of the buildings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Catch up with maintenance lag in public buildings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Reach goals in public energy and climate action plans (SEAPs)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Outsource EE tasks to professionals for performance-based remuneration</a:t>
            </a:r>
            <a:endParaRPr lang="nb-NO" sz="1200" kern="1200" dirty="0">
              <a:solidFill>
                <a:schemeClr val="tx1"/>
              </a:solidFill>
              <a:effectLst/>
              <a:latin typeface="+mn-lt"/>
              <a:ea typeface="+mn-ea"/>
              <a:cs typeface="+mn-cs"/>
            </a:endParaRPr>
          </a:p>
          <a:p>
            <a:pPr marL="0" indent="0">
              <a:spcBef>
                <a:spcPts val="0"/>
              </a:spcBef>
              <a:spcAft>
                <a:spcPts val="0"/>
              </a:spcAft>
              <a:buNone/>
            </a:pPr>
            <a:endParaRPr lang="en-GB" b="1" dirty="0"/>
          </a:p>
          <a:p>
            <a:pPr marL="0" indent="0">
              <a:spcBef>
                <a:spcPts val="0"/>
              </a:spcBef>
              <a:spcAft>
                <a:spcPts val="0"/>
              </a:spcAft>
              <a:buNone/>
            </a:pPr>
            <a:endParaRPr lang="en-GB" b="1" dirty="0"/>
          </a:p>
          <a:p>
            <a:pPr marL="0" indent="0">
              <a:spcBef>
                <a:spcPts val="0"/>
              </a:spcBef>
              <a:spcAft>
                <a:spcPts val="0"/>
              </a:spcAft>
              <a:buNone/>
            </a:pPr>
            <a:r>
              <a:rPr lang="en-GB" b="1" dirty="0"/>
              <a:t>Barriers</a:t>
            </a:r>
          </a:p>
          <a:p>
            <a:pPr marL="174625" indent="-174625">
              <a:spcBef>
                <a:spcPts val="0"/>
              </a:spcBef>
              <a:spcAft>
                <a:spcPts val="0"/>
              </a:spcAft>
              <a:buFont typeface="Wingdings" panose="05000000000000000000" pitchFamily="2" charset="2"/>
              <a:buChar char="§"/>
            </a:pPr>
            <a:r>
              <a:rPr lang="en-GB" dirty="0"/>
              <a:t>No designated legal framework for EPC in partner countries</a:t>
            </a:r>
            <a:endParaRPr lang="nb-NO" dirty="0"/>
          </a:p>
          <a:p>
            <a:pPr marL="174625" indent="-174625">
              <a:spcBef>
                <a:spcPts val="0"/>
              </a:spcBef>
              <a:spcAft>
                <a:spcPts val="0"/>
              </a:spcAft>
              <a:buFont typeface="Wingdings" panose="05000000000000000000" pitchFamily="2" charset="2"/>
              <a:buChar char="§"/>
            </a:pPr>
            <a:r>
              <a:rPr lang="en-GB" dirty="0"/>
              <a:t>Lack of knowledge and knowledge asymmetries customer - ESCO</a:t>
            </a:r>
            <a:endParaRPr lang="nb-NO" dirty="0"/>
          </a:p>
          <a:p>
            <a:pPr marL="174625" indent="-174625">
              <a:spcBef>
                <a:spcPts val="0"/>
              </a:spcBef>
              <a:spcAft>
                <a:spcPts val="0"/>
              </a:spcAft>
              <a:buFont typeface="Wingdings" panose="05000000000000000000" pitchFamily="2" charset="2"/>
              <a:buChar char="§"/>
            </a:pPr>
            <a:r>
              <a:rPr lang="en-GB" dirty="0"/>
              <a:t>Lack of good practice examples and documented results (especially in Estonia, Latvia, Poland)</a:t>
            </a:r>
            <a:endParaRPr lang="nb-NO" dirty="0"/>
          </a:p>
          <a:p>
            <a:pPr marL="174625" indent="-174625">
              <a:spcBef>
                <a:spcPts val="0"/>
              </a:spcBef>
              <a:spcAft>
                <a:spcPts val="0"/>
              </a:spcAft>
              <a:buFont typeface="Wingdings" panose="05000000000000000000" pitchFamily="2" charset="2"/>
              <a:buChar char="§"/>
            </a:pPr>
            <a:r>
              <a:rPr lang="en-GB" dirty="0"/>
              <a:t>Lack of trust in the model</a:t>
            </a:r>
            <a:endParaRPr lang="nb-NO" dirty="0"/>
          </a:p>
          <a:p>
            <a:pPr marL="174625" indent="-174625">
              <a:spcBef>
                <a:spcPts val="0"/>
              </a:spcBef>
              <a:spcAft>
                <a:spcPts val="0"/>
              </a:spcAft>
              <a:buFont typeface="Wingdings" panose="05000000000000000000" pitchFamily="2" charset="2"/>
              <a:buChar char="§"/>
            </a:pPr>
            <a:r>
              <a:rPr lang="en-GB" dirty="0"/>
              <a:t>Complexity of the model/concept</a:t>
            </a:r>
            <a:endParaRPr lang="nb-NO" dirty="0"/>
          </a:p>
          <a:p>
            <a:pPr marL="174625" indent="-174625">
              <a:spcBef>
                <a:spcPts val="0"/>
              </a:spcBef>
              <a:spcAft>
                <a:spcPts val="0"/>
              </a:spcAft>
              <a:buFont typeface="Wingdings" panose="05000000000000000000" pitchFamily="2" charset="2"/>
              <a:buChar char="§"/>
            </a:pPr>
            <a:r>
              <a:rPr lang="en-GB" dirty="0"/>
              <a:t>Lack of facilitators (initiating and development of tender documentation)</a:t>
            </a:r>
            <a:endParaRPr lang="nb-NO" dirty="0"/>
          </a:p>
          <a:p>
            <a:pPr marL="174625" indent="-174625">
              <a:spcBef>
                <a:spcPts val="0"/>
              </a:spcBef>
              <a:spcAft>
                <a:spcPts val="0"/>
              </a:spcAft>
              <a:buFont typeface="Wingdings" panose="05000000000000000000" pitchFamily="2" charset="2"/>
              <a:buChar char="§"/>
            </a:pPr>
            <a:r>
              <a:rPr lang="en-GB" dirty="0"/>
              <a:t>Complexity of public procurement laws</a:t>
            </a:r>
            <a:endParaRPr lang="nb-NO" dirty="0"/>
          </a:p>
          <a:p>
            <a:pPr marL="174625" indent="-174625">
              <a:spcBef>
                <a:spcPts val="0"/>
              </a:spcBef>
              <a:spcAft>
                <a:spcPts val="0"/>
              </a:spcAft>
              <a:buFont typeface="Wingdings" panose="05000000000000000000" pitchFamily="2" charset="2"/>
              <a:buChar char="§"/>
            </a:pPr>
            <a:r>
              <a:rPr lang="en-GB" dirty="0"/>
              <a:t>Too good to be true?</a:t>
            </a:r>
          </a:p>
          <a:p>
            <a:pPr marL="174625" indent="-174625">
              <a:spcBef>
                <a:spcPts val="0"/>
              </a:spcBef>
              <a:spcAft>
                <a:spcPts val="0"/>
              </a:spcAft>
              <a:buFont typeface="Wingdings" panose="05000000000000000000" pitchFamily="2" charset="2"/>
              <a:buChar char="§"/>
            </a:pPr>
            <a:endParaRPr lang="en-GB" dirty="0"/>
          </a:p>
          <a:p>
            <a:pPr marL="174625" indent="-174625">
              <a:spcBef>
                <a:spcPts val="0"/>
              </a:spcBef>
              <a:spcAft>
                <a:spcPts val="0"/>
              </a:spcAft>
              <a:buFont typeface="Wingdings" panose="05000000000000000000" pitchFamily="2" charset="2"/>
              <a:buChar char="§"/>
            </a:pPr>
            <a:r>
              <a:rPr lang="en-GB" dirty="0"/>
              <a:t>In Nordic countries 2015</a:t>
            </a:r>
            <a:endParaRPr lang="nb-NO" dirty="0"/>
          </a:p>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33</a:t>
            </a:fld>
            <a:endParaRPr lang="sv-SE"/>
          </a:p>
        </p:txBody>
      </p:sp>
    </p:spTree>
    <p:extLst>
      <p:ext uri="{BB962C8B-B14F-4D97-AF65-F5344CB8AC3E}">
        <p14:creationId xmlns:p14="http://schemas.microsoft.com/office/powerpoint/2010/main" val="1572750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a:t>I find it interesting to compare the projects – these are average figures and some average numbers where that makes sense. In all projects they save energy – in some cases the ESCOs have been too optimistic in their guarantee. Poland is an exception where the ESCOs seem to be overachieving – at least in these EPC cases, but also in the 9 cases we left out of </a:t>
            </a:r>
            <a:r>
              <a:rPr lang="en-GB"/>
              <a:t>this comparison. </a:t>
            </a:r>
            <a:r>
              <a:rPr lang="en-GB" dirty="0"/>
              <a:t>What seems to be the case is that the more backlog on maintenance, the easier to achieve the guarantee – which makes sense.</a:t>
            </a:r>
          </a:p>
          <a:p>
            <a:endParaRPr lang="en-GB" dirty="0"/>
          </a:p>
          <a:p>
            <a:r>
              <a:rPr lang="en-GB" dirty="0"/>
              <a:t>I find the numbers for Denmark especially interesting – they have larger projects, usually longer projects (some unusual short guarantee times has reduced the average in this table, but the payback time is often more than 20 years) and very high investments. The share number of buildings give some indication on the size of these projects.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34</a:t>
            </a:fld>
            <a:endParaRPr lang="sv-SE"/>
          </a:p>
        </p:txBody>
      </p:sp>
    </p:spTree>
    <p:extLst>
      <p:ext uri="{BB962C8B-B14F-4D97-AF65-F5344CB8AC3E}">
        <p14:creationId xmlns:p14="http://schemas.microsoft.com/office/powerpoint/2010/main" val="1589042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r>
              <a:rPr lang="en-GB" dirty="0"/>
              <a:t>See EPC Guide for links to the various references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35</a:t>
            </a:fld>
            <a:endParaRPr lang="sv-SE"/>
          </a:p>
        </p:txBody>
      </p:sp>
    </p:spTree>
    <p:extLst>
      <p:ext uri="{BB962C8B-B14F-4D97-AF65-F5344CB8AC3E}">
        <p14:creationId xmlns:p14="http://schemas.microsoft.com/office/powerpoint/2010/main" val="899263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Other success factors</a:t>
            </a:r>
          </a:p>
          <a:p>
            <a:pPr lvl="0"/>
            <a:r>
              <a:rPr lang="en-GB" sz="1200" kern="1200" dirty="0">
                <a:solidFill>
                  <a:schemeClr val="tx1"/>
                </a:solidFill>
                <a:effectLst/>
                <a:latin typeface="+mn-lt"/>
                <a:ea typeface="+mn-ea"/>
                <a:cs typeface="+mn-cs"/>
              </a:rPr>
              <a:t>Modernise technical systems of buildings through a specialised Energy Service Company (ESCO)</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Bring a new model to install EE measures and possibility of funding through future benefits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Enjoy guaranteed cost savings through reduced energy consumption with no or little own investments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Strongly reduce the CO2 emissions of the buildings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Catch up with maintenance lag in public buildings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Reach goals in public energy and climate action plans (SEAPs)</a:t>
            </a:r>
            <a:endParaRPr lang="nb-NO"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Outsource EE tasks to professionals for performance-based remuneration</a:t>
            </a:r>
            <a:endParaRPr lang="nb-NO" sz="1200" kern="1200" dirty="0">
              <a:solidFill>
                <a:schemeClr val="tx1"/>
              </a:solidFill>
              <a:effectLst/>
              <a:latin typeface="+mn-lt"/>
              <a:ea typeface="+mn-ea"/>
              <a:cs typeface="+mn-cs"/>
            </a:endParaRPr>
          </a:p>
          <a:p>
            <a:pPr marL="0" indent="0">
              <a:spcBef>
                <a:spcPts val="0"/>
              </a:spcBef>
              <a:spcAft>
                <a:spcPts val="0"/>
              </a:spcAft>
              <a:buNone/>
            </a:pPr>
            <a:endParaRPr lang="en-GB" b="1" dirty="0"/>
          </a:p>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36</a:t>
            </a:fld>
            <a:endParaRPr lang="sv-SE"/>
          </a:p>
        </p:txBody>
      </p:sp>
    </p:spTree>
    <p:extLst>
      <p:ext uri="{BB962C8B-B14F-4D97-AF65-F5344CB8AC3E}">
        <p14:creationId xmlns:p14="http://schemas.microsoft.com/office/powerpoint/2010/main" val="3454665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spcBef>
                <a:spcPts val="0"/>
              </a:spcBef>
              <a:spcAft>
                <a:spcPts val="0"/>
              </a:spcAft>
              <a:buNone/>
            </a:pPr>
            <a:r>
              <a:rPr lang="en-GB" b="1" dirty="0"/>
              <a:t>These are the </a:t>
            </a:r>
            <a:r>
              <a:rPr lang="en-GB" b="1" u="sng" dirty="0"/>
              <a:t>main reasons </a:t>
            </a:r>
            <a:r>
              <a:rPr lang="en-GB" b="1" dirty="0"/>
              <a:t>some municipalities are reluctant or afraid to start up with EPC. </a:t>
            </a:r>
          </a:p>
          <a:p>
            <a:pPr marL="0" indent="0">
              <a:spcBef>
                <a:spcPts val="0"/>
              </a:spcBef>
              <a:spcAft>
                <a:spcPts val="0"/>
              </a:spcAft>
              <a:buNone/>
            </a:pPr>
            <a:endParaRPr lang="en-GB" b="1" dirty="0"/>
          </a:p>
          <a:p>
            <a:pPr marL="0" indent="0">
              <a:spcBef>
                <a:spcPts val="0"/>
              </a:spcBef>
              <a:spcAft>
                <a:spcPts val="0"/>
              </a:spcAft>
              <a:buNone/>
            </a:pPr>
            <a:r>
              <a:rPr lang="en-GB" b="1" dirty="0"/>
              <a:t>Barriers – other barriers</a:t>
            </a:r>
          </a:p>
          <a:p>
            <a:pPr marL="174625" indent="-174625">
              <a:spcBef>
                <a:spcPts val="0"/>
              </a:spcBef>
              <a:spcAft>
                <a:spcPts val="0"/>
              </a:spcAft>
              <a:buFont typeface="Wingdings" panose="05000000000000000000" pitchFamily="2" charset="2"/>
              <a:buChar char="§"/>
            </a:pPr>
            <a:r>
              <a:rPr lang="en-GB" dirty="0"/>
              <a:t>Defining/documenting baseline data and *performance details of existing building – when incorrect guaranteed savings might be hard to achieve </a:t>
            </a:r>
          </a:p>
          <a:p>
            <a:pPr marL="174625" indent="-174625">
              <a:spcBef>
                <a:spcPts val="0"/>
              </a:spcBef>
              <a:spcAft>
                <a:spcPts val="0"/>
              </a:spcAft>
              <a:buFont typeface="Wingdings" panose="05000000000000000000" pitchFamily="2" charset="2"/>
              <a:buChar char="§"/>
            </a:pPr>
            <a:r>
              <a:rPr lang="en-GB" dirty="0"/>
              <a:t>No designated legal framework for EPC in partner countries</a:t>
            </a:r>
            <a:endParaRPr lang="nb-NO" dirty="0"/>
          </a:p>
          <a:p>
            <a:pPr marL="174625" indent="-174625">
              <a:spcBef>
                <a:spcPts val="0"/>
              </a:spcBef>
              <a:spcAft>
                <a:spcPts val="0"/>
              </a:spcAft>
              <a:buFont typeface="Wingdings" panose="05000000000000000000" pitchFamily="2" charset="2"/>
              <a:buChar char="§"/>
            </a:pPr>
            <a:r>
              <a:rPr lang="en-GB" dirty="0"/>
              <a:t>Lack of knowledge and knowledge asymmetries customer - ESCO</a:t>
            </a:r>
            <a:endParaRPr lang="nb-NO" dirty="0"/>
          </a:p>
          <a:p>
            <a:pPr marL="174625" indent="-174625">
              <a:spcBef>
                <a:spcPts val="0"/>
              </a:spcBef>
              <a:spcAft>
                <a:spcPts val="0"/>
              </a:spcAft>
              <a:buFont typeface="Wingdings" panose="05000000000000000000" pitchFamily="2" charset="2"/>
              <a:buChar char="§"/>
            </a:pPr>
            <a:r>
              <a:rPr lang="en-GB" dirty="0"/>
              <a:t>Lack of good practice examples and documented results (especially in Estonia, Latvia, Poland)</a:t>
            </a:r>
            <a:endParaRPr lang="nb-NO" dirty="0"/>
          </a:p>
          <a:p>
            <a:pPr marL="174625" indent="-174625">
              <a:spcBef>
                <a:spcPts val="0"/>
              </a:spcBef>
              <a:spcAft>
                <a:spcPts val="0"/>
              </a:spcAft>
              <a:buFont typeface="Wingdings" panose="05000000000000000000" pitchFamily="2" charset="2"/>
              <a:buChar char="§"/>
            </a:pPr>
            <a:r>
              <a:rPr lang="en-GB" dirty="0"/>
              <a:t>Lack of trust in the model</a:t>
            </a:r>
            <a:endParaRPr lang="nb-NO" dirty="0"/>
          </a:p>
          <a:p>
            <a:pPr marL="174625" indent="-174625">
              <a:spcBef>
                <a:spcPts val="0"/>
              </a:spcBef>
              <a:spcAft>
                <a:spcPts val="0"/>
              </a:spcAft>
              <a:buFont typeface="Wingdings" panose="05000000000000000000" pitchFamily="2" charset="2"/>
              <a:buChar char="§"/>
            </a:pPr>
            <a:r>
              <a:rPr lang="en-GB" dirty="0"/>
              <a:t>Complexity of the model/concept</a:t>
            </a:r>
            <a:endParaRPr lang="nb-NO" dirty="0"/>
          </a:p>
          <a:p>
            <a:pPr marL="174625" indent="-174625">
              <a:spcBef>
                <a:spcPts val="0"/>
              </a:spcBef>
              <a:spcAft>
                <a:spcPts val="0"/>
              </a:spcAft>
              <a:buFont typeface="Wingdings" panose="05000000000000000000" pitchFamily="2" charset="2"/>
              <a:buChar char="§"/>
            </a:pPr>
            <a:r>
              <a:rPr lang="en-GB" dirty="0"/>
              <a:t>Lack of facilitators (initiating and development of tender documentation)</a:t>
            </a:r>
            <a:endParaRPr lang="nb-NO" dirty="0"/>
          </a:p>
          <a:p>
            <a:pPr marL="174625" indent="-174625">
              <a:spcBef>
                <a:spcPts val="0"/>
              </a:spcBef>
              <a:spcAft>
                <a:spcPts val="0"/>
              </a:spcAft>
              <a:buFont typeface="Wingdings" panose="05000000000000000000" pitchFamily="2" charset="2"/>
              <a:buChar char="§"/>
            </a:pPr>
            <a:r>
              <a:rPr lang="en-GB" dirty="0"/>
              <a:t>Complexity of public procurement laws</a:t>
            </a:r>
            <a:endParaRPr lang="nb-NO" dirty="0"/>
          </a:p>
          <a:p>
            <a:pPr marL="174625" indent="-174625">
              <a:spcBef>
                <a:spcPts val="0"/>
              </a:spcBef>
              <a:spcAft>
                <a:spcPts val="0"/>
              </a:spcAft>
              <a:buFont typeface="Wingdings" panose="05000000000000000000" pitchFamily="2" charset="2"/>
              <a:buChar char="§"/>
            </a:pPr>
            <a:r>
              <a:rPr lang="en-GB" dirty="0"/>
              <a:t>Too good to be true?</a:t>
            </a:r>
          </a:p>
          <a:p>
            <a:pPr marL="174625" indent="-174625">
              <a:spcBef>
                <a:spcPts val="0"/>
              </a:spcBef>
              <a:spcAft>
                <a:spcPts val="0"/>
              </a:spcAft>
              <a:buFont typeface="Wingdings" panose="05000000000000000000" pitchFamily="2" charset="2"/>
              <a:buChar char="§"/>
            </a:pPr>
            <a:endParaRPr lang="en-GB" dirty="0"/>
          </a:p>
          <a:p>
            <a:pPr marL="174625" indent="-174625">
              <a:spcBef>
                <a:spcPts val="0"/>
              </a:spcBef>
              <a:spcAft>
                <a:spcPts val="0"/>
              </a:spcAft>
              <a:buFont typeface="Wingdings" panose="05000000000000000000" pitchFamily="2" charset="2"/>
              <a:buChar char="§"/>
            </a:pPr>
            <a:r>
              <a:rPr lang="en-GB" dirty="0"/>
              <a:t>In Nordic countries 2015</a:t>
            </a:r>
            <a:endParaRPr lang="nb-NO" dirty="0"/>
          </a:p>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37</a:t>
            </a:fld>
            <a:endParaRPr lang="sv-SE"/>
          </a:p>
        </p:txBody>
      </p:sp>
    </p:spTree>
    <p:extLst>
      <p:ext uri="{BB962C8B-B14F-4D97-AF65-F5344CB8AC3E}">
        <p14:creationId xmlns:p14="http://schemas.microsoft.com/office/powerpoint/2010/main" val="3313548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a:t>Seem to view the preparation parts of the projects as joint ventures and teamwork</a:t>
            </a:r>
          </a:p>
          <a:p>
            <a:r>
              <a:rPr lang="en-GB" dirty="0"/>
              <a:t>Denmark – all kind of municipal buildings – schools, sport, town halls et.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38</a:t>
            </a:fld>
            <a:endParaRPr lang="sv-SE"/>
          </a:p>
        </p:txBody>
      </p:sp>
    </p:spTree>
    <p:extLst>
      <p:ext uri="{BB962C8B-B14F-4D97-AF65-F5344CB8AC3E}">
        <p14:creationId xmlns:p14="http://schemas.microsoft.com/office/powerpoint/2010/main" val="2389547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40</a:t>
            </a:fld>
            <a:endParaRPr lang="sv-SE"/>
          </a:p>
        </p:txBody>
      </p:sp>
    </p:spTree>
    <p:extLst>
      <p:ext uri="{BB962C8B-B14F-4D97-AF65-F5344CB8AC3E}">
        <p14:creationId xmlns:p14="http://schemas.microsoft.com/office/powerpoint/2010/main" val="1189342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41</a:t>
            </a:fld>
            <a:endParaRPr lang="sv-SE"/>
          </a:p>
        </p:txBody>
      </p:sp>
    </p:spTree>
    <p:extLst>
      <p:ext uri="{BB962C8B-B14F-4D97-AF65-F5344CB8AC3E}">
        <p14:creationId xmlns:p14="http://schemas.microsoft.com/office/powerpoint/2010/main" val="15565493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a:r>
              <a:rPr lang="en-US" b="0" i="0" dirty="0">
                <a:solidFill>
                  <a:srgbClr val="777777"/>
                </a:solidFill>
                <a:effectLst/>
                <a:latin typeface="Roboto"/>
              </a:rPr>
              <a:t>1. Motivates providers to guarantee a very high (unrealistic) savings percentage for a low investment. This has led to the contractors offering a "package" of measures that are not desired by the building owner, and which is also not realistic that will achieve the promised savings.</a:t>
            </a:r>
            <a:br>
              <a:rPr lang="en-US" b="0" i="0" dirty="0">
                <a:solidFill>
                  <a:srgbClr val="777777"/>
                </a:solidFill>
                <a:effectLst/>
                <a:latin typeface="Roboto"/>
              </a:rPr>
            </a:br>
            <a:r>
              <a:rPr lang="en-US" b="0" i="0" dirty="0">
                <a:solidFill>
                  <a:srgbClr val="777777"/>
                </a:solidFill>
                <a:effectLst/>
                <a:latin typeface="Roboto"/>
              </a:rPr>
              <a:t>Low ordering competence, and little knowledge of NS 6430</a:t>
            </a:r>
            <a:br>
              <a:rPr lang="en-US" b="0" i="0" dirty="0">
                <a:solidFill>
                  <a:srgbClr val="777777"/>
                </a:solidFill>
                <a:effectLst/>
                <a:latin typeface="Roboto"/>
              </a:rPr>
            </a:br>
            <a:br>
              <a:rPr lang="en-US" b="0" i="0" dirty="0">
                <a:solidFill>
                  <a:srgbClr val="777777"/>
                </a:solidFill>
                <a:effectLst/>
                <a:latin typeface="Roboto"/>
              </a:rPr>
            </a:br>
            <a:r>
              <a:rPr lang="en-US" b="0" i="0" dirty="0">
                <a:solidFill>
                  <a:srgbClr val="777777"/>
                </a:solidFill>
                <a:effectLst/>
                <a:latin typeface="Roboto"/>
              </a:rPr>
              <a:t>2. This is how the competition is traditionally conducted today. The building owners have often not provided enough information about the building portfolio to make it possible to give the right price and savings.</a:t>
            </a:r>
          </a:p>
          <a:p>
            <a:pPr marL="223388" indent="-223388">
              <a:buFontTx/>
              <a:buAutoNum type="arabicPeriod"/>
            </a:pPr>
            <a:endParaRPr lang="nb-NO" dirty="0">
              <a:cs typeface="Calibri"/>
            </a:endParaRPr>
          </a:p>
        </p:txBody>
      </p:sp>
      <p:sp>
        <p:nvSpPr>
          <p:cNvPr id="4" name="Plassholder for lysbildenummer 3"/>
          <p:cNvSpPr>
            <a:spLocks noGrp="1"/>
          </p:cNvSpPr>
          <p:nvPr>
            <p:ph type="sldNum" sz="quarter" idx="5"/>
          </p:nvPr>
        </p:nvSpPr>
        <p:spPr/>
        <p:txBody>
          <a:bodyPr/>
          <a:lstStyle/>
          <a:p>
            <a:fld id="{2E330376-EAA9-434F-BB3E-A425A2332101}" type="slidenum">
              <a:rPr lang="nb-NO" smtClean="0"/>
              <a:t>42</a:t>
            </a:fld>
            <a:endParaRPr lang="nb-NO"/>
          </a:p>
        </p:txBody>
      </p:sp>
    </p:spTree>
    <p:extLst>
      <p:ext uri="{BB962C8B-B14F-4D97-AF65-F5344CB8AC3E}">
        <p14:creationId xmlns:p14="http://schemas.microsoft.com/office/powerpoint/2010/main" val="191681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5</a:t>
            </a:fld>
            <a:endParaRPr lang="sv-SE"/>
          </a:p>
        </p:txBody>
      </p:sp>
    </p:spTree>
    <p:extLst>
      <p:ext uri="{BB962C8B-B14F-4D97-AF65-F5344CB8AC3E}">
        <p14:creationId xmlns:p14="http://schemas.microsoft.com/office/powerpoint/2010/main" val="2017872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3. For example: The building owner wants a payback period of about 10 years, but also wants 50% of the investment to go to building EE measures.</a:t>
            </a:r>
          </a:p>
          <a:p>
            <a:r>
              <a:rPr lang="en-US" dirty="0"/>
              <a:t>4. For example: There are requirements that the project should cost a maximum of 25 million, and then it turns out that the best result is obtained if you spend 30 million</a:t>
            </a:r>
          </a:p>
          <a:p>
            <a:r>
              <a:rPr lang="en-US" dirty="0"/>
              <a:t>5. It is important to choose a consultant who has experience from carrying out similar projects, and who has good references.</a:t>
            </a:r>
            <a:endParaRPr lang="en-US" dirty="0">
              <a:cs typeface="Calibri" panose="020F0502020204030204"/>
            </a:endParaRPr>
          </a:p>
        </p:txBody>
      </p:sp>
      <p:sp>
        <p:nvSpPr>
          <p:cNvPr id="4" name="Plassholder for lysbildenummer 3"/>
          <p:cNvSpPr>
            <a:spLocks noGrp="1"/>
          </p:cNvSpPr>
          <p:nvPr>
            <p:ph type="sldNum" sz="quarter" idx="5"/>
          </p:nvPr>
        </p:nvSpPr>
        <p:spPr/>
        <p:txBody>
          <a:bodyPr/>
          <a:lstStyle/>
          <a:p>
            <a:fld id="{2E330376-EAA9-434F-BB3E-A425A2332101}" type="slidenum">
              <a:rPr lang="nb-NO" smtClean="0"/>
              <a:t>43</a:t>
            </a:fld>
            <a:endParaRPr lang="nb-NO"/>
          </a:p>
        </p:txBody>
      </p:sp>
    </p:spTree>
    <p:extLst>
      <p:ext uri="{BB962C8B-B14F-4D97-AF65-F5344CB8AC3E}">
        <p14:creationId xmlns:p14="http://schemas.microsoft.com/office/powerpoint/2010/main" val="499411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t>estimated savings shall be the same for similar measures in the rest of the portfolio.</a:t>
            </a:r>
            <a:endParaRPr lang="nb-NO" dirty="0"/>
          </a:p>
        </p:txBody>
      </p:sp>
      <p:sp>
        <p:nvSpPr>
          <p:cNvPr id="4" name="Plassholder for lysbildenummer 3"/>
          <p:cNvSpPr>
            <a:spLocks noGrp="1"/>
          </p:cNvSpPr>
          <p:nvPr>
            <p:ph type="sldNum" sz="quarter" idx="5"/>
          </p:nvPr>
        </p:nvSpPr>
        <p:spPr/>
        <p:txBody>
          <a:bodyPr/>
          <a:lstStyle/>
          <a:p>
            <a:fld id="{2E330376-EAA9-434F-BB3E-A425A2332101}" type="slidenum">
              <a:rPr lang="nb-NO" smtClean="0"/>
              <a:t>44</a:t>
            </a:fld>
            <a:endParaRPr lang="nb-NO"/>
          </a:p>
        </p:txBody>
      </p:sp>
    </p:spTree>
    <p:extLst>
      <p:ext uri="{BB962C8B-B14F-4D97-AF65-F5344CB8AC3E}">
        <p14:creationId xmlns:p14="http://schemas.microsoft.com/office/powerpoint/2010/main" val="1599433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We start with the latter, since it represents the greatest change and will also influence the changes needed in the preparation of the tender preparation and content!!</a:t>
            </a:r>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45</a:t>
            </a:fld>
            <a:endParaRPr lang="sv-SE"/>
          </a:p>
        </p:txBody>
      </p:sp>
    </p:spTree>
    <p:extLst>
      <p:ext uri="{BB962C8B-B14F-4D97-AF65-F5344CB8AC3E}">
        <p14:creationId xmlns:p14="http://schemas.microsoft.com/office/powerpoint/2010/main" val="25649640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noProof="0" dirty="0"/>
              <a:t>We start with the latter, since it represents the greatest change and will also influence the changes needed in the preparation of the tender preparation and content!!</a:t>
            </a:r>
          </a:p>
          <a:p>
            <a:r>
              <a:rPr lang="en-GB" noProof="0" dirty="0"/>
              <a:t>To «sell» the new/adapted implementation model for EPC you should also be able to present the contract based partnership and how it can be implemented in an EPC project.</a:t>
            </a:r>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46</a:t>
            </a:fld>
            <a:endParaRPr lang="sv-SE"/>
          </a:p>
        </p:txBody>
      </p:sp>
    </p:spTree>
    <p:extLst>
      <p:ext uri="{BB962C8B-B14F-4D97-AF65-F5344CB8AC3E}">
        <p14:creationId xmlns:p14="http://schemas.microsoft.com/office/powerpoint/2010/main" val="3774289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The </a:t>
            </a:r>
            <a:r>
              <a:rPr lang="nb-NO" dirty="0" err="1"/>
              <a:t>choice</a:t>
            </a:r>
            <a:r>
              <a:rPr lang="nb-NO" dirty="0"/>
              <a:t> </a:t>
            </a:r>
            <a:r>
              <a:rPr lang="nb-NO" dirty="0" err="1"/>
              <a:t>of</a:t>
            </a:r>
            <a:r>
              <a:rPr lang="nb-NO" dirty="0"/>
              <a:t> a </a:t>
            </a:r>
            <a:r>
              <a:rPr lang="nb-NO" dirty="0" err="1"/>
              <a:t>partnership</a:t>
            </a:r>
            <a:r>
              <a:rPr lang="nb-NO" dirty="0"/>
              <a:t> </a:t>
            </a:r>
            <a:r>
              <a:rPr lang="nb-NO" dirty="0" err="1"/>
              <a:t>contract</a:t>
            </a:r>
            <a:r>
              <a:rPr lang="nb-NO" dirty="0"/>
              <a:t> </a:t>
            </a:r>
            <a:r>
              <a:rPr lang="en-GB" b="1" noProof="0" dirty="0"/>
              <a:t>will influence the changes needed in the preparation of the tender preparation and content!!</a:t>
            </a:r>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47</a:t>
            </a:fld>
            <a:endParaRPr lang="sv-SE"/>
          </a:p>
        </p:txBody>
      </p:sp>
    </p:spTree>
    <p:extLst>
      <p:ext uri="{BB962C8B-B14F-4D97-AF65-F5344CB8AC3E}">
        <p14:creationId xmlns:p14="http://schemas.microsoft.com/office/powerpoint/2010/main" val="1243199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Tahoma" panose="020B0604030504040204" pitchFamily="34" charset="0"/>
                <a:ea typeface="Calibri" panose="020F0502020204030204" pitchFamily="34" charset="0"/>
                <a:cs typeface="Times New Roman" panose="02020603050405020304" pitchFamily="18" charset="0"/>
              </a:rPr>
              <a:t>An official turnkey enterprise standard is an important tool, but if you exclude the initial chapter, most of the standard is about how to solve conflicts that might arise. A partnership contract is about avoiding getting into conflicts.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Facilitator might be involved in all phases….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partnership contract is not merely about openness on investments and budgets, but states an intention to cooperate, interact in an open and honest manner in order to create an atmosphere of trust in all phases of the project, and especially in the phase where the basis for the project is created. </a:t>
            </a:r>
            <a:endParaRPr lang="nb-NO" sz="1200" kern="1200" dirty="0">
              <a:solidFill>
                <a:schemeClr val="tx1"/>
              </a:solidFill>
              <a:effectLst/>
              <a:latin typeface="+mn-lt"/>
              <a:ea typeface="+mn-ea"/>
              <a:cs typeface="+mn-cs"/>
            </a:endParaRPr>
          </a:p>
          <a:p>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48</a:t>
            </a:fld>
            <a:endParaRPr lang="sv-SE"/>
          </a:p>
        </p:txBody>
      </p:sp>
    </p:spTree>
    <p:extLst>
      <p:ext uri="{BB962C8B-B14F-4D97-AF65-F5344CB8AC3E}">
        <p14:creationId xmlns:p14="http://schemas.microsoft.com/office/powerpoint/2010/main" val="2367493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49</a:t>
            </a:fld>
            <a:endParaRPr lang="sv-SE"/>
          </a:p>
        </p:txBody>
      </p:sp>
    </p:spTree>
    <p:extLst>
      <p:ext uri="{BB962C8B-B14F-4D97-AF65-F5344CB8AC3E}">
        <p14:creationId xmlns:p14="http://schemas.microsoft.com/office/powerpoint/2010/main" val="1693475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mn-lt"/>
              </a:rPr>
              <a:t>Competence and expertise often change places at the table. The supplier might be the customer tomorrow or visa versa. </a:t>
            </a:r>
          </a:p>
          <a:p>
            <a:endParaRPr lang="en-GB" dirty="0"/>
          </a:p>
          <a:p>
            <a:r>
              <a:rPr lang="en-GB" dirty="0"/>
              <a:t>Another important aspect is that people and competence change places at the table over the years. A building owner can be a former ESCO employee and an EPC project leader can have experience from working for a building owner. Openness and trust and respect for the </a:t>
            </a:r>
            <a:r>
              <a:rPr lang="en-GB"/>
              <a:t>other parties' </a:t>
            </a:r>
            <a:r>
              <a:rPr lang="en-GB" dirty="0"/>
              <a:t>reasonable goals should be </a:t>
            </a:r>
            <a:r>
              <a:rPr lang="en-GB"/>
              <a:t>very natural. </a:t>
            </a:r>
            <a:endParaRPr lang="en-GB" dirty="0"/>
          </a:p>
        </p:txBody>
      </p:sp>
      <p:sp>
        <p:nvSpPr>
          <p:cNvPr id="4" name="Plassholder for lysbildenummer 3"/>
          <p:cNvSpPr>
            <a:spLocks noGrp="1"/>
          </p:cNvSpPr>
          <p:nvPr>
            <p:ph type="sldNum" sz="quarter" idx="5"/>
          </p:nvPr>
        </p:nvSpPr>
        <p:spPr/>
        <p:txBody>
          <a:bodyPr/>
          <a:lstStyle/>
          <a:p>
            <a:fld id="{5B40131A-13F5-4C0F-A24D-AA5AE5C16716}" type="slidenum">
              <a:rPr lang="nb-NO" smtClean="0"/>
              <a:t>51</a:t>
            </a:fld>
            <a:endParaRPr lang="nb-NO"/>
          </a:p>
        </p:txBody>
      </p:sp>
    </p:spTree>
    <p:extLst>
      <p:ext uri="{BB962C8B-B14F-4D97-AF65-F5344CB8AC3E}">
        <p14:creationId xmlns:p14="http://schemas.microsoft.com/office/powerpoint/2010/main" val="2372093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noProof="0" dirty="0"/>
              <a:t>It ends up being about human relations. The parties will have to wish each other well. That is the backbone of every relationship – also business relationships.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52</a:t>
            </a:fld>
            <a:endParaRPr lang="sv-SE"/>
          </a:p>
        </p:txBody>
      </p:sp>
    </p:spTree>
    <p:extLst>
      <p:ext uri="{BB962C8B-B14F-4D97-AF65-F5344CB8AC3E}">
        <p14:creationId xmlns:p14="http://schemas.microsoft.com/office/powerpoint/2010/main" val="31047450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t>
            </a:r>
            <a:r>
              <a:rPr lang="en-GB" sz="1200" kern="1200" dirty="0" err="1">
                <a:solidFill>
                  <a:schemeClr val="tx1"/>
                </a:solidFill>
                <a:effectLst/>
                <a:latin typeface="+mn-lt"/>
                <a:ea typeface="+mn-ea"/>
                <a:cs typeface="+mn-cs"/>
              </a:rPr>
              <a:t>ost</a:t>
            </a:r>
            <a:r>
              <a:rPr lang="en-GB" sz="1200" kern="1200" dirty="0">
                <a:solidFill>
                  <a:schemeClr val="tx1"/>
                </a:solidFill>
                <a:effectLst/>
                <a:latin typeface="+mn-lt"/>
                <a:ea typeface="+mn-ea"/>
                <a:cs typeface="+mn-cs"/>
              </a:rPr>
              <a:t> suggested improvements are focusing on the first two phases of the EPC process, the start-up and tender phase (0) and the energy analyses and project development phase (1). These phases include critical choices and decisions that form the basis for failure or success in the implementation (2) and guarantee (3) phase. Hence </a:t>
            </a:r>
            <a:r>
              <a:rPr lang="lv-LV" sz="1200" kern="1200" dirty="0">
                <a:solidFill>
                  <a:schemeClr val="tx1"/>
                </a:solidFill>
                <a:effectLst/>
                <a:latin typeface="+mn-lt"/>
                <a:ea typeface="+mn-ea"/>
                <a:cs typeface="+mn-cs"/>
              </a:rPr>
              <a:t>the </a:t>
            </a:r>
            <a:r>
              <a:rPr lang="en-GB" sz="1200" kern="1200" dirty="0">
                <a:solidFill>
                  <a:schemeClr val="tx1"/>
                </a:solidFill>
                <a:effectLst/>
                <a:latin typeface="+mn-lt"/>
                <a:ea typeface="+mn-ea"/>
                <a:cs typeface="+mn-cs"/>
              </a:rPr>
              <a:t>two first phases are emphasised.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54</a:t>
            </a:fld>
            <a:endParaRPr lang="sv-SE"/>
          </a:p>
        </p:txBody>
      </p:sp>
    </p:spTree>
    <p:extLst>
      <p:ext uri="{BB962C8B-B14F-4D97-AF65-F5344CB8AC3E}">
        <p14:creationId xmlns:p14="http://schemas.microsoft.com/office/powerpoint/2010/main" val="3895235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6</a:t>
            </a:fld>
            <a:endParaRPr lang="sv-SE"/>
          </a:p>
        </p:txBody>
      </p:sp>
    </p:spTree>
    <p:extLst>
      <p:ext uri="{BB962C8B-B14F-4D97-AF65-F5344CB8AC3E}">
        <p14:creationId xmlns:p14="http://schemas.microsoft.com/office/powerpoint/2010/main" val="129904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t>Overselling is seldom a good idea. It is more trustworthy to aknowledge that EPC is not desirable or even viable for everybody and all public buildings.</a:t>
            </a:r>
          </a:p>
          <a:p>
            <a:endParaRPr lang="sv-SE" b="0" i="0" dirty="0"/>
          </a:p>
          <a:p>
            <a:r>
              <a:rPr lang="sv-SE" b="1" i="0" dirty="0"/>
              <a:t>MSC – Multiservice Contract </a:t>
            </a:r>
            <a:r>
              <a:rPr lang="sv-SE" b="0" i="0" dirty="0"/>
              <a:t>– includes/adds non-energy services such as operation, maintenance, </a:t>
            </a:r>
            <a:r>
              <a:rPr lang="en-GB" sz="1800" b="1" dirty="0">
                <a:solidFill>
                  <a:srgbClr val="548235"/>
                </a:solidFill>
                <a:effectLst/>
                <a:latin typeface="Verdana" panose="020B0604030504040204" pitchFamily="34" charset="0"/>
                <a:ea typeface="Times New Roman" panose="02020603050405020304" pitchFamily="18" charset="0"/>
                <a:cs typeface="Calibri" panose="020F0502020204030204" pitchFamily="34" charset="0"/>
              </a:rPr>
              <a:t>lighting, indoor air quality, temperature, noise, esthetical values and well-being issues in the investments</a:t>
            </a:r>
            <a:r>
              <a:rPr lang="en-GB" sz="1800" b="1" dirty="0">
                <a:solidFill>
                  <a:srgbClr val="548235"/>
                </a:solidFill>
                <a:effectLst/>
                <a:latin typeface="Calibri" panose="020F0502020204030204" pitchFamily="34" charset="0"/>
                <a:ea typeface="Times New Roman" panose="02020603050405020304" pitchFamily="18" charset="0"/>
              </a:rPr>
              <a:t> </a:t>
            </a:r>
            <a:endParaRPr lang="sv-SE" b="0" i="0" dirty="0"/>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55</a:t>
            </a:fld>
            <a:endParaRPr lang="sv-SE"/>
          </a:p>
        </p:txBody>
      </p:sp>
    </p:spTree>
    <p:extLst>
      <p:ext uri="{BB962C8B-B14F-4D97-AF65-F5344CB8AC3E}">
        <p14:creationId xmlns:p14="http://schemas.microsoft.com/office/powerpoint/2010/main" val="156203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COS system – Central Operation System – EMS – Energy Monitoring System</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need for building owners to get deep knowledge about the building stock and identify goals for the project during phase 0 is emphasized. The building owner must devote resources to the project, and it is important that there is a sense of ownership to the project, both in the administration and preferably politically. Then the work on finding the right supplier can begin. At this stage, it is recommended with assistance from advisers with expertise in EPC processes and interaction- an EPC facilitator.</a:t>
            </a:r>
            <a:endParaRPr lang="nb-NO" sz="1200" kern="1200" dirty="0">
              <a:solidFill>
                <a:schemeClr val="tx1"/>
              </a:solidFill>
              <a:effectLst/>
              <a:latin typeface="+mn-lt"/>
              <a:ea typeface="+mn-ea"/>
              <a:cs typeface="+mn-cs"/>
            </a:endParaRP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56</a:t>
            </a:fld>
            <a:endParaRPr lang="sv-SE"/>
          </a:p>
        </p:txBody>
      </p:sp>
    </p:spTree>
    <p:extLst>
      <p:ext uri="{BB962C8B-B14F-4D97-AF65-F5344CB8AC3E}">
        <p14:creationId xmlns:p14="http://schemas.microsoft.com/office/powerpoint/2010/main" val="4750552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COS system – Central Operation System – EMS – Energy Monitoring System</a:t>
            </a:r>
          </a:p>
          <a:p>
            <a:endParaRPr lang="sv-SE" dirty="0"/>
          </a:p>
          <a:p>
            <a:endParaRPr lang="sv-SE" dirty="0"/>
          </a:p>
          <a:p>
            <a:r>
              <a:rPr lang="en-GB" sz="1200" kern="1200" dirty="0">
                <a:solidFill>
                  <a:schemeClr val="tx1"/>
                </a:solidFill>
                <a:effectLst/>
                <a:latin typeface="+mn-lt"/>
                <a:ea typeface="+mn-ea"/>
                <a:cs typeface="+mn-cs"/>
              </a:rPr>
              <a:t>The recommended procurement process starts with a pre-qualification of 3-5 suppliers, where implementation skills and relevant experience are among the qualification requirements. The qualified suppliers then compete by delivering a proposal containing energy efficiency analysis of 1-3 representative sample buildings. These analyses are prepared according to a specific template, and investments and savings are summed up. The total net present value of these measures, and the associated cost of phase 3, is considered as one of several award criteria. Other suggested award criteria besides price, calculated savings (both energy use/kWh and effect/kW) and net present value, are; technical quality, mark-up percentage and description of project understanding. The weighting of the award criteria must be in accordance with the customer's goals and expectations for the project.</a:t>
            </a:r>
            <a:endParaRPr lang="nb-NO"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Price cannot be the criteria with highest weight if the building owners’ overall goals are to close maintenance gaps and include deep renovation measures. </a:t>
            </a:r>
            <a:endParaRPr lang="nb-NO"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57</a:t>
            </a:fld>
            <a:endParaRPr lang="sv-SE"/>
          </a:p>
        </p:txBody>
      </p:sp>
    </p:spTree>
    <p:extLst>
      <p:ext uri="{BB962C8B-B14F-4D97-AF65-F5344CB8AC3E}">
        <p14:creationId xmlns:p14="http://schemas.microsoft.com/office/powerpoint/2010/main" val="42536447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Drafts of template for tender and contract documents</a:t>
            </a:r>
          </a:p>
          <a:p>
            <a:r>
              <a:rPr lang="sv-SE" dirty="0">
                <a:solidFill>
                  <a:srgbClr val="FF0000"/>
                </a:solidFill>
              </a:rPr>
              <a:t>Låter som bra tools!</a:t>
            </a:r>
          </a:p>
          <a:p>
            <a:r>
              <a:rPr lang="sv-SE" dirty="0">
                <a:solidFill>
                  <a:srgbClr val="FF0000"/>
                </a:solidFill>
              </a:rPr>
              <a:t>Checklist sounds like a one-pager. If it is more than that with recommendations and explainations så borde det nog kallas guidelines. Men vi kan prata mer om dessa ord när vi ses!</a:t>
            </a:r>
            <a:endParaRPr lang="lv-LV"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58</a:t>
            </a:fld>
            <a:endParaRPr lang="sv-SE"/>
          </a:p>
        </p:txBody>
      </p:sp>
    </p:spTree>
    <p:extLst>
      <p:ext uri="{BB962C8B-B14F-4D97-AF65-F5344CB8AC3E}">
        <p14:creationId xmlns:p14="http://schemas.microsoft.com/office/powerpoint/2010/main" val="3540641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59</a:t>
            </a:fld>
            <a:endParaRPr lang="sv-SE"/>
          </a:p>
        </p:txBody>
      </p:sp>
    </p:spTree>
    <p:extLst>
      <p:ext uri="{BB962C8B-B14F-4D97-AF65-F5344CB8AC3E}">
        <p14:creationId xmlns:p14="http://schemas.microsoft.com/office/powerpoint/2010/main" val="2349912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60</a:t>
            </a:fld>
            <a:endParaRPr lang="sv-SE"/>
          </a:p>
        </p:txBody>
      </p:sp>
    </p:spTree>
    <p:extLst>
      <p:ext uri="{BB962C8B-B14F-4D97-AF65-F5344CB8AC3E}">
        <p14:creationId xmlns:p14="http://schemas.microsoft.com/office/powerpoint/2010/main" val="2492239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noProof="0" dirty="0"/>
              <a:t>Concrete and tangible tools that you can share and hand out to the public building owners and that they can make use of. The idea is that they will be able to start an EPC project with the help of these tangible tools!</a:t>
            </a:r>
          </a:p>
          <a:p>
            <a:endParaRPr lang="en-GB" b="1"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61</a:t>
            </a:fld>
            <a:endParaRPr lang="sv-SE"/>
          </a:p>
        </p:txBody>
      </p:sp>
    </p:spTree>
    <p:extLst>
      <p:ext uri="{BB962C8B-B14F-4D97-AF65-F5344CB8AC3E}">
        <p14:creationId xmlns:p14="http://schemas.microsoft.com/office/powerpoint/2010/main" val="3796746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The EPC Toolbox is </a:t>
            </a:r>
            <a:r>
              <a:rPr lang="en-GB" sz="1200" kern="1200" dirty="0" err="1">
                <a:solidFill>
                  <a:schemeClr val="tx1"/>
                </a:solidFill>
                <a:effectLst/>
                <a:latin typeface="+mn-lt"/>
                <a:ea typeface="+mn-ea"/>
                <a:cs typeface="+mn-cs"/>
              </a:rPr>
              <a:t>devieded</a:t>
            </a:r>
            <a:r>
              <a:rPr lang="en-GB" sz="1200" kern="1200" dirty="0">
                <a:solidFill>
                  <a:schemeClr val="tx1"/>
                </a:solidFill>
                <a:effectLst/>
                <a:latin typeface="+mn-lt"/>
                <a:ea typeface="+mn-ea"/>
                <a:cs typeface="+mn-cs"/>
              </a:rPr>
              <a:t> in three sorts of contents: 1) Guide and Guideline – 2) </a:t>
            </a:r>
            <a:r>
              <a:rPr lang="en-GB" sz="1200" kern="1200" dirty="0" err="1">
                <a:solidFill>
                  <a:schemeClr val="tx1"/>
                </a:solidFill>
                <a:effectLst/>
                <a:latin typeface="+mn-lt"/>
                <a:ea typeface="+mn-ea"/>
                <a:cs typeface="+mn-cs"/>
              </a:rPr>
              <a:t>Presetentation</a:t>
            </a:r>
            <a:r>
              <a:rPr lang="en-GB" sz="1200" kern="1200" dirty="0">
                <a:solidFill>
                  <a:schemeClr val="tx1"/>
                </a:solidFill>
                <a:effectLst/>
                <a:latin typeface="+mn-lt"/>
                <a:ea typeface="+mn-ea"/>
                <a:cs typeface="+mn-cs"/>
              </a:rPr>
              <a:t> and 3) Templates and model documents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Disclaimer: The templates and model documents are thoroughly elaborated but should </a:t>
            </a:r>
            <a:r>
              <a:rPr lang="en-GB" sz="1200" b="1" kern="1200" dirty="0">
                <a:solidFill>
                  <a:schemeClr val="tx1"/>
                </a:solidFill>
                <a:effectLst/>
                <a:latin typeface="+mn-lt"/>
                <a:ea typeface="+mn-ea"/>
                <a:cs typeface="+mn-cs"/>
              </a:rPr>
              <a:t>be adapted to national laws and regulations and verified by national legal counsel / lawyer in each country</a:t>
            </a:r>
            <a:r>
              <a:rPr lang="en-GB" sz="1200" kern="1200" dirty="0">
                <a:solidFill>
                  <a:schemeClr val="tx1"/>
                </a:solidFill>
                <a:effectLst/>
                <a:latin typeface="+mn-lt"/>
                <a:ea typeface="+mn-ea"/>
                <a:cs typeface="+mn-cs"/>
              </a:rPr>
              <a:t>. It must be pointed out that all the template must be adapted to each project, so that the customer's goals and expectations for the project are best taken care of.</a:t>
            </a:r>
            <a:endParaRPr lang="nb-NO"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endParaRPr lang="sv-SE" sz="7400" dirty="0"/>
          </a:p>
          <a:p>
            <a:pPr marL="263525" indent="-263525">
              <a:lnSpc>
                <a:spcPct val="110000"/>
              </a:lnSpc>
              <a:spcBef>
                <a:spcPts val="0"/>
              </a:spcBef>
              <a:spcAft>
                <a:spcPts val="0"/>
              </a:spcAft>
              <a:buFont typeface="Wingdings" panose="05000000000000000000" pitchFamily="2" charset="2"/>
              <a:buChar char="§"/>
            </a:pPr>
            <a:endParaRPr lang="sv-SE" sz="7400" dirty="0"/>
          </a:p>
          <a:p>
            <a:pPr marL="263525" indent="-263525">
              <a:lnSpc>
                <a:spcPct val="110000"/>
              </a:lnSpc>
              <a:spcBef>
                <a:spcPts val="0"/>
              </a:spcBef>
              <a:spcAft>
                <a:spcPts val="0"/>
              </a:spcAft>
              <a:buFont typeface="Wingdings" panose="05000000000000000000" pitchFamily="2" charset="2"/>
              <a:buChar char="§"/>
            </a:pPr>
            <a:endParaRPr lang="sv-SE" sz="7400" dirty="0"/>
          </a:p>
          <a:p>
            <a:pPr marL="263525" indent="-263525">
              <a:lnSpc>
                <a:spcPct val="110000"/>
              </a:lnSpc>
              <a:spcBef>
                <a:spcPts val="0"/>
              </a:spcBef>
              <a:spcAft>
                <a:spcPts val="0"/>
              </a:spcAft>
              <a:buFont typeface="Wingdings" panose="05000000000000000000" pitchFamily="2" charset="2"/>
              <a:buChar char="§"/>
            </a:pPr>
            <a:r>
              <a:rPr lang="sv-SE" sz="7400" dirty="0"/>
              <a:t>What are the saving potential in public sector in your country?</a:t>
            </a:r>
          </a:p>
          <a:p>
            <a:pPr marL="556133" lvl="1" indent="-263525">
              <a:lnSpc>
                <a:spcPct val="110000"/>
              </a:lnSpc>
              <a:spcBef>
                <a:spcPts val="0"/>
              </a:spcBef>
              <a:spcAft>
                <a:spcPts val="0"/>
              </a:spcAft>
              <a:buFont typeface="Wingdings" panose="05000000000000000000" pitchFamily="2" charset="2"/>
              <a:buChar char="§"/>
            </a:pPr>
            <a:r>
              <a:rPr lang="sv-SE" sz="7200" i="1" dirty="0"/>
              <a:t>In Norway the official number is 10 TWh saving potential in exisiting public buildings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sz="1200" dirty="0" err="1">
                <a:solidFill>
                  <a:srgbClr val="FF0000"/>
                </a:solidFill>
              </a:rPr>
              <a:t>Tänker</a:t>
            </a:r>
            <a:r>
              <a:rPr lang="en-GB" sz="1200" dirty="0">
                <a:solidFill>
                  <a:srgbClr val="FF0000"/>
                </a:solidFill>
              </a:rPr>
              <a:t> du dig </a:t>
            </a:r>
            <a:r>
              <a:rPr lang="en-GB" sz="1200" dirty="0" err="1">
                <a:solidFill>
                  <a:srgbClr val="FF0000"/>
                </a:solidFill>
              </a:rPr>
              <a:t>en</a:t>
            </a:r>
            <a:r>
              <a:rPr lang="en-GB" sz="1200" dirty="0">
                <a:solidFill>
                  <a:srgbClr val="FF0000"/>
                </a:solidFill>
              </a:rPr>
              <a:t> </a:t>
            </a:r>
            <a:r>
              <a:rPr lang="en-GB" sz="1200" dirty="0" err="1">
                <a:solidFill>
                  <a:srgbClr val="FF0000"/>
                </a:solidFill>
              </a:rPr>
              <a:t>liten</a:t>
            </a:r>
            <a:r>
              <a:rPr lang="en-GB" sz="1200" dirty="0">
                <a:solidFill>
                  <a:srgbClr val="FF0000"/>
                </a:solidFill>
              </a:rPr>
              <a:t> </a:t>
            </a:r>
            <a:r>
              <a:rPr lang="en-GB" sz="1200" dirty="0" err="1">
                <a:solidFill>
                  <a:srgbClr val="FF0000"/>
                </a:solidFill>
              </a:rPr>
              <a:t>diskussion</a:t>
            </a:r>
            <a:r>
              <a:rPr lang="en-GB" sz="1200" dirty="0">
                <a:solidFill>
                  <a:srgbClr val="FF0000"/>
                </a:solidFill>
              </a:rPr>
              <a:t> </a:t>
            </a:r>
            <a:r>
              <a:rPr lang="en-GB" sz="1200" dirty="0" err="1">
                <a:solidFill>
                  <a:srgbClr val="FF0000"/>
                </a:solidFill>
              </a:rPr>
              <a:t>här</a:t>
            </a:r>
            <a:r>
              <a:rPr lang="en-GB" sz="1200" dirty="0">
                <a:solidFill>
                  <a:srgbClr val="FF0000"/>
                </a:solidFill>
              </a:rPr>
              <a:t>? Vi </a:t>
            </a:r>
            <a:r>
              <a:rPr lang="en-GB" sz="1200" dirty="0" err="1">
                <a:solidFill>
                  <a:srgbClr val="FF0000"/>
                </a:solidFill>
              </a:rPr>
              <a:t>kommer</a:t>
            </a:r>
            <a:r>
              <a:rPr lang="en-GB" sz="1200" dirty="0">
                <a:solidFill>
                  <a:srgbClr val="FF0000"/>
                </a:solidFill>
              </a:rPr>
              <a:t> </a:t>
            </a:r>
            <a:r>
              <a:rPr lang="en-GB" sz="1200" dirty="0" err="1">
                <a:solidFill>
                  <a:srgbClr val="FF0000"/>
                </a:solidFill>
              </a:rPr>
              <a:t>att</a:t>
            </a:r>
            <a:r>
              <a:rPr lang="en-GB" sz="1200" dirty="0">
                <a:solidFill>
                  <a:srgbClr val="FF0000"/>
                </a:solidFill>
              </a:rPr>
              <a:t> ha </a:t>
            </a:r>
            <a:r>
              <a:rPr lang="en-GB" sz="1200" dirty="0" err="1">
                <a:solidFill>
                  <a:srgbClr val="FF0000"/>
                </a:solidFill>
              </a:rPr>
              <a:t>mentimeter</a:t>
            </a:r>
            <a:r>
              <a:rPr lang="en-GB" sz="1200" dirty="0">
                <a:solidFill>
                  <a:srgbClr val="FF0000"/>
                </a:solidFill>
              </a:rPr>
              <a:t> </a:t>
            </a:r>
            <a:r>
              <a:rPr lang="en-GB" sz="1200" dirty="0" err="1">
                <a:solidFill>
                  <a:srgbClr val="FF0000"/>
                </a:solidFill>
              </a:rPr>
              <a:t>för</a:t>
            </a:r>
            <a:r>
              <a:rPr lang="en-GB" sz="1200" dirty="0">
                <a:solidFill>
                  <a:srgbClr val="FF0000"/>
                </a:solidFill>
              </a:rPr>
              <a:t> </a:t>
            </a:r>
            <a:r>
              <a:rPr lang="en-GB" sz="1200" dirty="0" err="1">
                <a:solidFill>
                  <a:srgbClr val="FF0000"/>
                </a:solidFill>
              </a:rPr>
              <a:t>att</a:t>
            </a:r>
            <a:r>
              <a:rPr lang="en-GB" sz="1200" dirty="0">
                <a:solidFill>
                  <a:srgbClr val="FF0000"/>
                </a:solidFill>
              </a:rPr>
              <a:t> </a:t>
            </a:r>
            <a:r>
              <a:rPr lang="en-GB" sz="1200" dirty="0" err="1">
                <a:solidFill>
                  <a:srgbClr val="FF0000"/>
                </a:solidFill>
              </a:rPr>
              <a:t>svara</a:t>
            </a:r>
            <a:r>
              <a:rPr lang="en-GB" sz="1200" dirty="0">
                <a:solidFill>
                  <a:srgbClr val="FF0000"/>
                </a:solidFill>
              </a:rPr>
              <a:t> </a:t>
            </a:r>
            <a:r>
              <a:rPr lang="en-GB" sz="1200" dirty="0" err="1">
                <a:solidFill>
                  <a:srgbClr val="FF0000"/>
                </a:solidFill>
              </a:rPr>
              <a:t>på</a:t>
            </a:r>
            <a:r>
              <a:rPr lang="en-GB" sz="1200" dirty="0">
                <a:solidFill>
                  <a:srgbClr val="FF0000"/>
                </a:solidFill>
              </a:rPr>
              <a:t> </a:t>
            </a:r>
            <a:r>
              <a:rPr lang="en-GB" sz="1200" dirty="0" err="1">
                <a:solidFill>
                  <a:srgbClr val="FF0000"/>
                </a:solidFill>
              </a:rPr>
              <a:t>frågorna</a:t>
            </a:r>
            <a:r>
              <a:rPr lang="en-GB" sz="1200" dirty="0">
                <a:solidFill>
                  <a:srgbClr val="FF0000"/>
                </a:solidFill>
              </a:rPr>
              <a:t> </a:t>
            </a:r>
            <a:r>
              <a:rPr lang="en-GB" sz="1200" dirty="0" err="1">
                <a:solidFill>
                  <a:srgbClr val="FF0000"/>
                </a:solidFill>
              </a:rPr>
              <a:t>på</a:t>
            </a:r>
            <a:r>
              <a:rPr lang="en-GB" sz="1200" dirty="0">
                <a:solidFill>
                  <a:srgbClr val="FF0000"/>
                </a:solidFill>
              </a:rPr>
              <a:t> slide (feedback) men </a:t>
            </a:r>
            <a:r>
              <a:rPr lang="en-GB" sz="1200" dirty="0" err="1">
                <a:solidFill>
                  <a:srgbClr val="FF0000"/>
                </a:solidFill>
              </a:rPr>
              <a:t>förutom</a:t>
            </a:r>
            <a:r>
              <a:rPr lang="en-GB" sz="1200" dirty="0">
                <a:solidFill>
                  <a:srgbClr val="FF0000"/>
                </a:solidFill>
              </a:rPr>
              <a:t> </a:t>
            </a:r>
            <a:r>
              <a:rPr lang="en-GB" sz="1200" dirty="0" err="1">
                <a:solidFill>
                  <a:srgbClr val="FF0000"/>
                </a:solidFill>
              </a:rPr>
              <a:t>hur</a:t>
            </a:r>
            <a:r>
              <a:rPr lang="en-GB" sz="1200" dirty="0">
                <a:solidFill>
                  <a:srgbClr val="FF0000"/>
                </a:solidFill>
              </a:rPr>
              <a:t> </a:t>
            </a:r>
            <a:r>
              <a:rPr lang="en-GB" sz="1200" dirty="0" err="1">
                <a:solidFill>
                  <a:srgbClr val="FF0000"/>
                </a:solidFill>
              </a:rPr>
              <a:t>deltagarna</a:t>
            </a:r>
            <a:r>
              <a:rPr lang="en-GB" sz="1200" dirty="0">
                <a:solidFill>
                  <a:srgbClr val="FF0000"/>
                </a:solidFill>
              </a:rPr>
              <a:t> </a:t>
            </a:r>
            <a:r>
              <a:rPr lang="en-GB" sz="1200" dirty="0" err="1">
                <a:solidFill>
                  <a:srgbClr val="FF0000"/>
                </a:solidFill>
              </a:rPr>
              <a:t>värderar</a:t>
            </a:r>
            <a:r>
              <a:rPr lang="en-GB" sz="1200" dirty="0">
                <a:solidFill>
                  <a:srgbClr val="FF0000"/>
                </a:solidFill>
              </a:rPr>
              <a:t> </a:t>
            </a:r>
            <a:r>
              <a:rPr lang="en-GB" sz="1200" dirty="0" err="1">
                <a:solidFill>
                  <a:srgbClr val="FF0000"/>
                </a:solidFill>
              </a:rPr>
              <a:t>planerade</a:t>
            </a:r>
            <a:r>
              <a:rPr lang="en-GB" sz="1200" dirty="0">
                <a:solidFill>
                  <a:srgbClr val="FF0000"/>
                </a:solidFill>
              </a:rPr>
              <a:t> </a:t>
            </a:r>
            <a:r>
              <a:rPr lang="en-GB" sz="1200" dirty="0" err="1">
                <a:solidFill>
                  <a:srgbClr val="FF0000"/>
                </a:solidFill>
              </a:rPr>
              <a:t>verktyg</a:t>
            </a:r>
            <a:r>
              <a:rPr lang="en-GB" sz="1200" dirty="0">
                <a:solidFill>
                  <a:srgbClr val="FF0000"/>
                </a:solidFill>
              </a:rPr>
              <a:t> </a:t>
            </a:r>
            <a:r>
              <a:rPr lang="en-GB" sz="1200" dirty="0" err="1">
                <a:solidFill>
                  <a:srgbClr val="FF0000"/>
                </a:solidFill>
              </a:rPr>
              <a:t>så</a:t>
            </a:r>
            <a:r>
              <a:rPr lang="en-GB" sz="1200" dirty="0">
                <a:solidFill>
                  <a:srgbClr val="FF0000"/>
                </a:solidFill>
              </a:rPr>
              <a:t> </a:t>
            </a:r>
            <a:r>
              <a:rPr lang="en-GB" sz="1200" dirty="0" err="1">
                <a:solidFill>
                  <a:srgbClr val="FF0000"/>
                </a:solidFill>
              </a:rPr>
              <a:t>kan</a:t>
            </a:r>
            <a:r>
              <a:rPr lang="en-GB" sz="1200" dirty="0">
                <a:solidFill>
                  <a:srgbClr val="FF0000"/>
                </a:solidFill>
              </a:rPr>
              <a:t> det </a:t>
            </a:r>
            <a:r>
              <a:rPr lang="en-GB" sz="1200" dirty="0" err="1">
                <a:solidFill>
                  <a:srgbClr val="FF0000"/>
                </a:solidFill>
              </a:rPr>
              <a:t>ju</a:t>
            </a:r>
            <a:r>
              <a:rPr lang="en-GB" sz="1200" dirty="0">
                <a:solidFill>
                  <a:srgbClr val="FF0000"/>
                </a:solidFill>
              </a:rPr>
              <a:t> </a:t>
            </a:r>
            <a:r>
              <a:rPr lang="en-GB" sz="1200" dirty="0" err="1">
                <a:solidFill>
                  <a:srgbClr val="FF0000"/>
                </a:solidFill>
              </a:rPr>
              <a:t>absolut</a:t>
            </a:r>
            <a:r>
              <a:rPr lang="en-GB" sz="1200" dirty="0">
                <a:solidFill>
                  <a:srgbClr val="FF0000"/>
                </a:solidFill>
              </a:rPr>
              <a:t> </a:t>
            </a:r>
            <a:r>
              <a:rPr lang="en-GB" sz="1200" dirty="0" err="1">
                <a:solidFill>
                  <a:srgbClr val="FF0000"/>
                </a:solidFill>
              </a:rPr>
              <a:t>vara</a:t>
            </a:r>
            <a:r>
              <a:rPr lang="en-GB" sz="1200" dirty="0">
                <a:solidFill>
                  <a:srgbClr val="FF0000"/>
                </a:solidFill>
              </a:rPr>
              <a:t> </a:t>
            </a:r>
            <a:r>
              <a:rPr lang="en-GB" sz="1200" dirty="0" err="1">
                <a:solidFill>
                  <a:srgbClr val="FF0000"/>
                </a:solidFill>
              </a:rPr>
              <a:t>intressant</a:t>
            </a:r>
            <a:r>
              <a:rPr lang="en-GB" sz="1200" dirty="0">
                <a:solidFill>
                  <a:srgbClr val="FF0000"/>
                </a:solidFill>
              </a:rPr>
              <a:t> </a:t>
            </a:r>
            <a:r>
              <a:rPr lang="en-GB" sz="1200" dirty="0" err="1">
                <a:solidFill>
                  <a:srgbClr val="FF0000"/>
                </a:solidFill>
              </a:rPr>
              <a:t>att</a:t>
            </a:r>
            <a:r>
              <a:rPr lang="en-GB" sz="1200" dirty="0">
                <a:solidFill>
                  <a:srgbClr val="FF0000"/>
                </a:solidFill>
              </a:rPr>
              <a:t> </a:t>
            </a:r>
            <a:r>
              <a:rPr lang="en-GB" sz="1200" dirty="0" err="1">
                <a:solidFill>
                  <a:srgbClr val="FF0000"/>
                </a:solidFill>
              </a:rPr>
              <a:t>även</a:t>
            </a:r>
            <a:r>
              <a:rPr lang="en-GB" sz="1200" dirty="0">
                <a:solidFill>
                  <a:srgbClr val="FF0000"/>
                </a:solidFill>
              </a:rPr>
              <a:t> </a:t>
            </a:r>
            <a:r>
              <a:rPr lang="en-GB" sz="1200" dirty="0" err="1">
                <a:solidFill>
                  <a:srgbClr val="FF0000"/>
                </a:solidFill>
              </a:rPr>
              <a:t>diskutera</a:t>
            </a:r>
            <a:r>
              <a:rPr lang="en-GB" sz="1200" dirty="0">
                <a:solidFill>
                  <a:srgbClr val="FF0000"/>
                </a:solidFill>
              </a:rPr>
              <a:t> </a:t>
            </a:r>
            <a:r>
              <a:rPr lang="en-GB" sz="1200" dirty="0" err="1">
                <a:solidFill>
                  <a:srgbClr val="FF0000"/>
                </a:solidFill>
              </a:rPr>
              <a:t>hur</a:t>
            </a:r>
            <a:r>
              <a:rPr lang="en-GB" sz="1200" dirty="0">
                <a:solidFill>
                  <a:srgbClr val="FF0000"/>
                </a:solidFill>
              </a:rPr>
              <a:t> vi </a:t>
            </a:r>
            <a:r>
              <a:rPr lang="en-GB" sz="1200" dirty="0" err="1">
                <a:solidFill>
                  <a:srgbClr val="FF0000"/>
                </a:solidFill>
              </a:rPr>
              <a:t>får</a:t>
            </a:r>
            <a:r>
              <a:rPr lang="en-GB" sz="1200" dirty="0">
                <a:solidFill>
                  <a:srgbClr val="FF0000"/>
                </a:solidFill>
              </a:rPr>
              <a:t> fart </a:t>
            </a:r>
            <a:r>
              <a:rPr lang="en-GB" sz="1200" dirty="0" err="1">
                <a:solidFill>
                  <a:srgbClr val="FF0000"/>
                </a:solidFill>
              </a:rPr>
              <a:t>på</a:t>
            </a:r>
            <a:r>
              <a:rPr lang="en-GB" sz="1200" dirty="0">
                <a:solidFill>
                  <a:srgbClr val="FF0000"/>
                </a:solidFill>
              </a:rPr>
              <a:t> EPC. </a:t>
            </a:r>
            <a:r>
              <a:rPr lang="en-GB" sz="1200" dirty="0" err="1">
                <a:solidFill>
                  <a:srgbClr val="FF0000"/>
                </a:solidFill>
              </a:rPr>
              <a:t>Kanske</a:t>
            </a:r>
            <a:r>
              <a:rPr lang="en-GB" sz="1200" dirty="0">
                <a:solidFill>
                  <a:srgbClr val="FF0000"/>
                </a:solidFill>
              </a:rPr>
              <a:t> </a:t>
            </a:r>
            <a:r>
              <a:rPr lang="en-GB" sz="1200" dirty="0" err="1">
                <a:solidFill>
                  <a:srgbClr val="FF0000"/>
                </a:solidFill>
              </a:rPr>
              <a:t>avsluta</a:t>
            </a:r>
            <a:r>
              <a:rPr lang="en-GB" sz="1200" dirty="0">
                <a:solidFill>
                  <a:srgbClr val="FF0000"/>
                </a:solidFill>
              </a:rPr>
              <a:t> med det? </a:t>
            </a:r>
            <a:endParaRPr lang="lv-LV" sz="120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62</a:t>
            </a:fld>
            <a:endParaRPr lang="sv-SE"/>
          </a:p>
        </p:txBody>
      </p:sp>
    </p:spTree>
    <p:extLst>
      <p:ext uri="{BB962C8B-B14F-4D97-AF65-F5344CB8AC3E}">
        <p14:creationId xmlns:p14="http://schemas.microsoft.com/office/powerpoint/2010/main" val="3618671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63</a:t>
            </a:fld>
            <a:endParaRPr lang="sv-SE"/>
          </a:p>
        </p:txBody>
      </p:sp>
    </p:spTree>
    <p:extLst>
      <p:ext uri="{BB962C8B-B14F-4D97-AF65-F5344CB8AC3E}">
        <p14:creationId xmlns:p14="http://schemas.microsoft.com/office/powerpoint/2010/main" val="672930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Step-by-step guide on how to start and EPC project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short guideline for building owners laying out the first steps of an EPC project and a presentation that can be used for introduction of EPC in own organisation has been developed. Templates for tender documents and associated annexes for the announcement of an EPC tender are also parts of the toolbox. New elements have been added to take consideration of the findings and to ensure fair balance between the customer and the EPC supplier. </a:t>
            </a:r>
            <a:endParaRPr lang="nb-NO"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64</a:t>
            </a:fld>
            <a:endParaRPr lang="sv-SE"/>
          </a:p>
        </p:txBody>
      </p:sp>
    </p:spTree>
    <p:extLst>
      <p:ext uri="{BB962C8B-B14F-4D97-AF65-F5344CB8AC3E}">
        <p14:creationId xmlns:p14="http://schemas.microsoft.com/office/powerpoint/2010/main" val="141901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To trainer:</a:t>
            </a:r>
          </a:p>
          <a:p>
            <a:r>
              <a:rPr lang="en-GB" noProof="0" dirty="0"/>
              <a:t>The customer = building owner</a:t>
            </a:r>
          </a:p>
          <a:p>
            <a:r>
              <a:rPr lang="en-GB" noProof="0" dirty="0"/>
              <a:t>Also</a:t>
            </a:r>
            <a:r>
              <a:rPr lang="en-GB" baseline="0" noProof="0" dirty="0"/>
              <a:t> a summary and an overview of EPC and it’s benefits</a:t>
            </a:r>
          </a:p>
          <a:p>
            <a:r>
              <a:rPr lang="en-GB" b="1" baseline="0" noProof="0" dirty="0"/>
              <a:t>Some of these point may also be relevant for other tools and instruments</a:t>
            </a:r>
          </a:p>
          <a:p>
            <a:r>
              <a:rPr lang="en-GB" dirty="0"/>
              <a:t>To be clear on the use of these terms – ESCO is the energy service company that supplies the EPC – the energy performance contract that is a model implementing EE measures with guaranteed results. In this project the main focus is the public market and public building owners constituting the customers.</a:t>
            </a:r>
          </a:p>
          <a:p>
            <a:endParaRPr lang="en-GB" dirty="0"/>
          </a:p>
          <a:p>
            <a:r>
              <a:rPr lang="en-GB" sz="1200" kern="1200" dirty="0">
                <a:solidFill>
                  <a:schemeClr val="tx1"/>
                </a:solidFill>
                <a:effectLst/>
                <a:latin typeface="+mn-lt"/>
                <a:ea typeface="+mn-ea"/>
                <a:cs typeface="+mn-cs"/>
              </a:rPr>
              <a:t>The EPC model is a well-tested and successful tool making public building owners and local and regional authorities reach their energy and climate targets at a faster speed than without EPC.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6964CDD-3A8E-44CB-9E5A-955A885AC452}" type="slidenum">
              <a:rPr lang="cs-CZ" smtClean="0"/>
              <a:pPr/>
              <a:t>7</a:t>
            </a:fld>
            <a:endParaRPr lang="cs-CZ"/>
          </a:p>
        </p:txBody>
      </p:sp>
    </p:spTree>
    <p:extLst>
      <p:ext uri="{BB962C8B-B14F-4D97-AF65-F5344CB8AC3E}">
        <p14:creationId xmlns:p14="http://schemas.microsoft.com/office/powerpoint/2010/main" val="16633075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Dynamisk – si ifra om dere finner feil eller mangler, så vil vi vurdere endringer og tillegg</a:t>
            </a:r>
          </a:p>
          <a:p>
            <a:endParaRPr lang="sv-SE" dirty="0"/>
          </a:p>
          <a:p>
            <a:pPr defTabSz="1851956">
              <a:defRPr/>
            </a:pPr>
            <a:r>
              <a:rPr lang="en-GB" sz="2400" dirty="0"/>
              <a:t>A short guideline for building owners laying out the first steps of an EPC project and a presentation that can be used for introduction of EPC in own organisation has been developed. Templates for tender documents and associated annexes for the announcement of an EPC tender are also parts of the toolbox. New elements have been added to take consideration of the findings and to ensure fair balance between the customer and the EPC supplier. </a:t>
            </a:r>
            <a:endParaRPr lang="nb-NO" sz="2400"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noProof="0" dirty="0"/>
              <a:t>Finland har kjøpt og oversatt norsk Standard for EPC</a:t>
            </a:r>
          </a:p>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65</a:t>
            </a:fld>
            <a:endParaRPr lang="sv-SE"/>
          </a:p>
        </p:txBody>
      </p:sp>
    </p:spTree>
    <p:extLst>
      <p:ext uri="{BB962C8B-B14F-4D97-AF65-F5344CB8AC3E}">
        <p14:creationId xmlns:p14="http://schemas.microsoft.com/office/powerpoint/2010/main" val="3210058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nb-NO" b="1" noProof="0" dirty="0"/>
              <a:t>Velg og vrak!</a:t>
            </a:r>
          </a:p>
          <a:p>
            <a:r>
              <a:rPr lang="nb-NO" b="1" noProof="0" dirty="0"/>
              <a:t>Denne presentasjonen er ikke ment å holdes fra start til slutt. Velg hvilke deler og seksjoner du vil bruke, avhengig av målgruppen og formålet med presentasjonen.</a:t>
            </a:r>
            <a:endParaRPr lang="en-US" sz="3600" b="1" dirty="0">
              <a:latin typeface="Segoe UI" panose="020B0502040204020203" pitchFamily="34" charset="0"/>
            </a:endParaRPr>
          </a:p>
          <a:p>
            <a:r>
              <a:rPr lang="nb-NO" b="0" noProof="0" dirty="0"/>
              <a:t>- ment som grunnlag for en opplæring, et seminar eller andre presentasjoner av EPC og den nye gjennomføringsmodellen med kontraktsbasert partnerskap i fase 1 - analysefasen. Det kan oversettes og brukes - hele det eller deler av det - når det arrangeres opplæring blant målgruppen - lokale og regionale offentlige bygningseiere.</a:t>
            </a:r>
          </a:p>
          <a:p>
            <a:r>
              <a:rPr lang="nb-NO" b="0" noProof="0" dirty="0"/>
              <a:t>Deler og lysbilder som kun er beregnet på trenere er merket med «For trenere» - Trenere kan være eksterne eller interne trenere.</a:t>
            </a:r>
          </a:p>
          <a:p>
            <a:endParaRPr lang="nb-NO" b="1" noProof="0"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66</a:t>
            </a:fld>
            <a:endParaRPr lang="sv-SE"/>
          </a:p>
        </p:txBody>
      </p:sp>
    </p:spTree>
    <p:extLst>
      <p:ext uri="{BB962C8B-B14F-4D97-AF65-F5344CB8AC3E}">
        <p14:creationId xmlns:p14="http://schemas.microsoft.com/office/powerpoint/2010/main" val="2314191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0"/>
              </a:spcBef>
              <a:spcAft>
                <a:spcPts val="0"/>
              </a:spcAft>
            </a:pPr>
            <a:r>
              <a:rPr lang="nb-NO" sz="1900" b="1" dirty="0">
                <a:cs typeface="Calibri Light" panose="020F0302020204030204" pitchFamily="34" charset="0"/>
              </a:rPr>
              <a:t>Enkel brukerveiledning</a:t>
            </a:r>
            <a:endParaRPr lang="nb-NO" sz="1900" b="1" noProof="0" dirty="0">
              <a:cs typeface="Calibri Light" panose="020F0302020204030204" pitchFamily="34" charset="0"/>
            </a:endParaRPr>
          </a:p>
          <a:p>
            <a:pPr lvl="1" indent="-252000">
              <a:lnSpc>
                <a:spcPct val="100000"/>
              </a:lnSpc>
              <a:buFont typeface="Wingdings" panose="05000000000000000000" pitchFamily="2" charset="2"/>
              <a:buChar char="§"/>
            </a:pPr>
            <a:r>
              <a:rPr lang="nb-NO" sz="1500" noProof="0" dirty="0"/>
              <a:t>Viktig informasjon i margene (som for konkurransegrunnlaget)</a:t>
            </a:r>
          </a:p>
          <a:p>
            <a:pPr lvl="1" indent="-252000">
              <a:lnSpc>
                <a:spcPct val="100000"/>
              </a:lnSpc>
              <a:buFont typeface="Wingdings" panose="05000000000000000000" pitchFamily="2" charset="2"/>
              <a:buChar char="§"/>
            </a:pPr>
            <a:r>
              <a:rPr lang="nb-NO" sz="1500" dirty="0"/>
              <a:t>Må tilpasser nasjonale lover og retningslinjer </a:t>
            </a:r>
          </a:p>
          <a:p>
            <a:pPr lvl="1" indent="-252000">
              <a:lnSpc>
                <a:spcPct val="100000"/>
              </a:lnSpc>
              <a:buFont typeface="Wingdings" panose="05000000000000000000" pitchFamily="2" charset="2"/>
              <a:buChar char="§"/>
            </a:pPr>
            <a:r>
              <a:rPr lang="nb-NO" sz="1500" dirty="0"/>
              <a:t>Bør gjennomgås av advokat / tilpasses nasjonale innkjøpslover i hvert enkelt land</a:t>
            </a:r>
          </a:p>
          <a:p>
            <a:pPr lvl="1" indent="-252000">
              <a:lnSpc>
                <a:spcPct val="100000"/>
              </a:lnSpc>
              <a:buFont typeface="Wingdings" panose="05000000000000000000" pitchFamily="2" charset="2"/>
              <a:buChar char="§"/>
            </a:pPr>
            <a:r>
              <a:rPr lang="nb-NO" sz="1500" noProof="0" dirty="0"/>
              <a:t>Dokumentet er en mal og må tilpasses </a:t>
            </a:r>
            <a:r>
              <a:rPr lang="nb-NO" sz="1500" dirty="0"/>
              <a:t>forhold i hvert enkelt prosjekt</a:t>
            </a:r>
            <a:endParaRPr lang="nb-NO" sz="1500" noProof="0" dirty="0"/>
          </a:p>
          <a:p>
            <a:pPr marL="188962" indent="0">
              <a:buClr>
                <a:schemeClr val="accent2">
                  <a:lumMod val="75000"/>
                </a:schemeClr>
              </a:buClr>
              <a:buFont typeface="Wingdings" panose="05000000000000000000" pitchFamily="2" charset="2"/>
              <a:buNone/>
            </a:pPr>
            <a:endParaRPr lang="en-US" sz="6100" b="1" dirty="0">
              <a:solidFill>
                <a:schemeClr val="accent1">
                  <a:lumMod val="75000"/>
                </a:schemeClr>
              </a:solidFill>
            </a:endParaRPr>
          </a:p>
          <a:p>
            <a:pPr marL="729116" indent="-540154">
              <a:buClr>
                <a:schemeClr val="accent2">
                  <a:lumMod val="75000"/>
                </a:schemeClr>
              </a:buClr>
              <a:buFont typeface="Wingdings" panose="05000000000000000000" pitchFamily="2" charset="2"/>
              <a:buChar char="§"/>
            </a:pPr>
            <a:endParaRPr lang="en-US" sz="6100" b="1" dirty="0">
              <a:solidFill>
                <a:schemeClr val="accent1">
                  <a:lumMod val="75000"/>
                </a:schemeClr>
              </a:solidFill>
            </a:endParaRPr>
          </a:p>
          <a:p>
            <a:pPr marL="729116" indent="-540154">
              <a:buClr>
                <a:schemeClr val="accent2">
                  <a:lumMod val="75000"/>
                </a:schemeClr>
              </a:buClr>
              <a:buFont typeface="Wingdings" panose="05000000000000000000" pitchFamily="2" charset="2"/>
              <a:buChar char="§"/>
            </a:pPr>
            <a:r>
              <a:rPr lang="en-US" sz="6100" b="1" dirty="0">
                <a:solidFill>
                  <a:schemeClr val="accent1">
                    <a:lumMod val="75000"/>
                  </a:schemeClr>
                </a:solidFill>
              </a:rPr>
              <a:t>Prequalification</a:t>
            </a:r>
            <a:r>
              <a:rPr lang="en-US" sz="6100" dirty="0"/>
              <a:t> - liquidity and competence requirements</a:t>
            </a:r>
          </a:p>
          <a:p>
            <a:pPr marL="729116" indent="-540154">
              <a:buClr>
                <a:schemeClr val="accent2">
                  <a:lumMod val="75000"/>
                </a:schemeClr>
              </a:buClr>
              <a:buFont typeface="Wingdings" panose="05000000000000000000" pitchFamily="2" charset="2"/>
              <a:buChar char="§"/>
            </a:pPr>
            <a:endParaRPr lang="en-US" sz="6100" dirty="0"/>
          </a:p>
          <a:p>
            <a:pPr marL="729116" indent="-540154">
              <a:buClr>
                <a:schemeClr val="accent2">
                  <a:lumMod val="75000"/>
                </a:schemeClr>
              </a:buClr>
              <a:buFont typeface="Wingdings" panose="05000000000000000000" pitchFamily="2" charset="2"/>
              <a:buChar char="§"/>
            </a:pPr>
            <a:r>
              <a:rPr lang="en-US" sz="6100" dirty="0"/>
              <a:t>All ESCOs performs bid </a:t>
            </a:r>
            <a:r>
              <a:rPr lang="en-US" sz="6100" b="1" dirty="0">
                <a:solidFill>
                  <a:schemeClr val="accent1">
                    <a:lumMod val="75000"/>
                  </a:schemeClr>
                </a:solidFill>
              </a:rPr>
              <a:t>analysis on selected buildings</a:t>
            </a:r>
            <a:r>
              <a:rPr lang="en-US" sz="6100" dirty="0">
                <a:solidFill>
                  <a:schemeClr val="accent1">
                    <a:lumMod val="75000"/>
                  </a:schemeClr>
                </a:solidFill>
              </a:rPr>
              <a:t>, </a:t>
            </a:r>
            <a:r>
              <a:rPr lang="en-US" sz="6100" dirty="0"/>
              <a:t>following a given template</a:t>
            </a:r>
          </a:p>
          <a:p>
            <a:pPr marL="729116" indent="-540154">
              <a:buClr>
                <a:schemeClr val="accent2">
                  <a:lumMod val="75000"/>
                </a:schemeClr>
              </a:buClr>
              <a:buFont typeface="Wingdings" panose="05000000000000000000" pitchFamily="2" charset="2"/>
              <a:buChar char="§"/>
            </a:pPr>
            <a:r>
              <a:rPr lang="en-US" sz="6100" dirty="0"/>
              <a:t>The measures described in the tender analyzes form the basis for the measures to be prepared for the remaining building stock in the phase 1 portfolio</a:t>
            </a:r>
          </a:p>
          <a:p>
            <a:pPr marL="729116" indent="-540154">
              <a:buClr>
                <a:schemeClr val="accent2">
                  <a:lumMod val="75000"/>
                </a:schemeClr>
              </a:buClr>
              <a:buFont typeface="Wingdings" panose="05000000000000000000" pitchFamily="2" charset="2"/>
              <a:buChar char="§"/>
            </a:pPr>
            <a:r>
              <a:rPr lang="en-US" sz="6100" dirty="0"/>
              <a:t>Described </a:t>
            </a:r>
            <a:r>
              <a:rPr lang="en-US" sz="6100" b="1" dirty="0">
                <a:solidFill>
                  <a:schemeClr val="accent1">
                    <a:lumMod val="75000"/>
                  </a:schemeClr>
                </a:solidFill>
              </a:rPr>
              <a:t>qualities in the offer are passed on </a:t>
            </a:r>
            <a:r>
              <a:rPr lang="en-US" sz="6100" dirty="0"/>
              <a:t>to measures in the same category for remaining buildings in the portfolio.</a:t>
            </a:r>
          </a:p>
          <a:p>
            <a:pPr marL="729116" lvl="1" indent="-540154">
              <a:spcBef>
                <a:spcPts val="2431"/>
              </a:spcBef>
              <a:spcAft>
                <a:spcPts val="405"/>
              </a:spcAft>
              <a:buClr>
                <a:schemeClr val="accent2">
                  <a:lumMod val="75000"/>
                </a:schemeClr>
              </a:buClr>
              <a:buSzPct val="100000"/>
              <a:buFont typeface="Wingdings" panose="05000000000000000000" pitchFamily="2" charset="2"/>
              <a:buChar char="§"/>
            </a:pPr>
            <a:r>
              <a:rPr lang="en-US" sz="6100" dirty="0"/>
              <a:t>This also applies to the cost level of measures and savings</a:t>
            </a:r>
          </a:p>
          <a:p>
            <a:pPr marL="729116" indent="-540154">
              <a:buClr>
                <a:schemeClr val="accent2">
                  <a:lumMod val="75000"/>
                </a:schemeClr>
              </a:buClr>
              <a:buFont typeface="Wingdings" panose="05000000000000000000" pitchFamily="2" charset="2"/>
              <a:buChar char="§"/>
            </a:pPr>
            <a:r>
              <a:rPr lang="en-US" sz="6100" dirty="0"/>
              <a:t>Following the conclusion of a contract for phase 1, the tenderer shall present calculations for all measures stated in the tender analyzes</a:t>
            </a:r>
            <a:r>
              <a:rPr lang="en-US" sz="4900" dirty="0"/>
              <a:t>.</a:t>
            </a:r>
          </a:p>
        </p:txBody>
      </p:sp>
      <p:sp>
        <p:nvSpPr>
          <p:cNvPr id="4" name="Platshållare för bildnummer 3"/>
          <p:cNvSpPr>
            <a:spLocks noGrp="1"/>
          </p:cNvSpPr>
          <p:nvPr>
            <p:ph type="sldNum" sz="quarter" idx="5"/>
          </p:nvPr>
        </p:nvSpPr>
        <p:spPr/>
        <p:txBody>
          <a:bodyPr/>
          <a:lstStyle/>
          <a:p>
            <a:fld id="{6B8EA3EE-8103-4737-9BDC-17B54DC6E768}" type="slidenum">
              <a:rPr lang="sv-SE" smtClean="0"/>
              <a:t>67</a:t>
            </a:fld>
            <a:endParaRPr lang="sv-SE"/>
          </a:p>
        </p:txBody>
      </p:sp>
    </p:spTree>
    <p:extLst>
      <p:ext uri="{BB962C8B-B14F-4D97-AF65-F5344CB8AC3E}">
        <p14:creationId xmlns:p14="http://schemas.microsoft.com/office/powerpoint/2010/main" val="40821716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lnSpc>
                <a:spcPct val="107000"/>
              </a:lnSpc>
              <a:spcAft>
                <a:spcPts val="1620"/>
              </a:spcAft>
            </a:pPr>
            <a:r>
              <a:rPr lang="nb-NO" sz="3600" dirty="0">
                <a:latin typeface="Calibri Light" panose="020F0302020204030204" pitchFamily="34" charset="0"/>
                <a:ea typeface="Arial" panose="020B0604020202020204" pitchFamily="34" charset="0"/>
                <a:cs typeface="Times New Roman" panose="02020603050405020304" pitchFamily="18" charset="0"/>
              </a:rPr>
              <a:t>Basert på dette introduserer vi TOOLBOX-dokument nr. 7</a:t>
            </a:r>
          </a:p>
          <a:p>
            <a:pPr algn="just">
              <a:lnSpc>
                <a:spcPct val="107000"/>
              </a:lnSpc>
              <a:spcAft>
                <a:spcPts val="1620"/>
              </a:spcAft>
            </a:pPr>
            <a:r>
              <a:rPr lang="nb-NO" sz="3600" dirty="0">
                <a:latin typeface="Calibri Light" panose="020F0302020204030204" pitchFamily="34" charset="0"/>
                <a:ea typeface="Arial" panose="020B0604020202020204" pitchFamily="34" charset="0"/>
                <a:cs typeface="Times New Roman" panose="02020603050405020304" pitchFamily="18" charset="0"/>
              </a:rPr>
              <a:t>Åpen bok-prinsippet brukes til fase 1, analysefasen. Dette betyr at alle relevante dokumenter fra energientreprenøren og alle underentreprenører, rådgivere og leverandører er tilgjengelige for bygningseiernes representanter i denne fasen. Byggeierens dokumentasjon og underliggende beslutningsunderlag er tilgjengelig for energientreprenørens representanter.</a:t>
            </a:r>
          </a:p>
          <a:p>
            <a:pPr algn="just">
              <a:lnSpc>
                <a:spcPct val="107000"/>
              </a:lnSpc>
              <a:spcAft>
                <a:spcPts val="1620"/>
              </a:spcAft>
            </a:pPr>
            <a:endParaRPr lang="nb-NO" sz="3600" dirty="0">
              <a:latin typeface="Calibri Light" panose="020F0302020204030204" pitchFamily="34" charset="0"/>
              <a:ea typeface="Arial" panose="020B0604020202020204" pitchFamily="34" charset="0"/>
              <a:cs typeface="Times New Roman" panose="02020603050405020304" pitchFamily="18" charset="0"/>
            </a:endParaRPr>
          </a:p>
          <a:p>
            <a:pPr algn="just">
              <a:lnSpc>
                <a:spcPct val="107000"/>
              </a:lnSpc>
              <a:spcAft>
                <a:spcPts val="1620"/>
              </a:spcAft>
            </a:pPr>
            <a:r>
              <a:rPr lang="nb-NO" sz="3600" dirty="0">
                <a:latin typeface="Calibri Light" panose="020F0302020204030204" pitchFamily="34" charset="0"/>
                <a:ea typeface="Arial" panose="020B0604020202020204" pitchFamily="34" charset="0"/>
                <a:cs typeface="Times New Roman" panose="02020603050405020304" pitchFamily="18" charset="0"/>
              </a:rPr>
              <a:t>Teknisk, økonomisk, beregning av besparelser, basisdata - alt betyr alt.</a:t>
            </a:r>
            <a:endParaRPr lang="en-US" sz="3600" dirty="0">
              <a:latin typeface="Segoe UI" panose="020B0502040204020203" pitchFamily="34" charset="0"/>
            </a:endParaRPr>
          </a:p>
          <a:p>
            <a:r>
              <a:rPr lang="en-GB" sz="3600" b="1" dirty="0">
                <a:latin typeface="Calibri Light" panose="020F0302020204030204" pitchFamily="34" charset="0"/>
                <a:ea typeface="SimSun" panose="02010600030101010101" pitchFamily="2" charset="-122"/>
                <a:cs typeface="Arial" panose="020B0604020202020204" pitchFamily="34" charset="0"/>
              </a:rPr>
              <a:t>Disclaimer:</a:t>
            </a:r>
            <a:endParaRPr lang="nb-NO" sz="3600" b="1" dirty="0">
              <a:latin typeface="Calibri Light" panose="020F0302020204030204" pitchFamily="34" charset="0"/>
              <a:ea typeface="SimSun" panose="02010600030101010101" pitchFamily="2" charset="-122"/>
              <a:cs typeface="Arial" panose="020B0604020202020204" pitchFamily="34" charset="0"/>
            </a:endParaRPr>
          </a:p>
          <a:p>
            <a:r>
              <a:rPr lang="en-GB" sz="3600" dirty="0">
                <a:latin typeface="Calibri Light" panose="020F0302020204030204" pitchFamily="34" charset="0"/>
                <a:ea typeface="SimSun" panose="02010600030101010101" pitchFamily="2" charset="-122"/>
                <a:cs typeface="Arial" panose="020B0604020202020204" pitchFamily="34" charset="0"/>
              </a:rPr>
              <a:t>Always ensure compliance with the country's procurement laws. Although this document is thoroughly elaborated, it </a:t>
            </a:r>
            <a:r>
              <a:rPr lang="en-GB" sz="3600" b="1" dirty="0">
                <a:highlight>
                  <a:srgbClr val="FFFF00"/>
                </a:highlight>
                <a:latin typeface="Calibri Light" panose="020F0302020204030204" pitchFamily="34" charset="0"/>
                <a:ea typeface="SimSun" panose="02010600030101010101" pitchFamily="2" charset="-122"/>
                <a:cs typeface="Arial" panose="020B0604020202020204" pitchFamily="34" charset="0"/>
              </a:rPr>
              <a:t>should be adapted to national laws and regulations and verified by national legal counsel / lawyer in each country before launching the tender.</a:t>
            </a:r>
            <a:r>
              <a:rPr lang="en-GB" sz="3600" dirty="0">
                <a:latin typeface="Calibri Light" panose="020F0302020204030204" pitchFamily="34" charset="0"/>
                <a:ea typeface="SimSun" panose="02010600030101010101" pitchFamily="2" charset="-122"/>
                <a:cs typeface="Arial" panose="020B0604020202020204" pitchFamily="34" charset="0"/>
              </a:rPr>
              <a:t> This document is a template that must be adapted to each project, so that the customer's goals and expectations for the project are best taken care of.</a:t>
            </a:r>
            <a:endParaRPr lang="nb-NO" sz="3600" dirty="0">
              <a:latin typeface="Calibri Light" panose="020F0302020204030204" pitchFamily="34" charset="0"/>
              <a:ea typeface="SimSun" panose="02010600030101010101" pitchFamily="2" charset="-122"/>
              <a:cs typeface="Arial" panose="020B0604020202020204" pitchFamily="34" charset="0"/>
            </a:endParaRPr>
          </a:p>
          <a:p>
            <a:r>
              <a:rPr lang="en-US" sz="3600" dirty="0">
                <a:latin typeface="Segoe UI" panose="020B0502040204020203" pitchFamily="34" charset="0"/>
              </a:rPr>
              <a:t>w to use the template:  Similar to the EPC tender document – important information in the margins and it must be adapted to national laws, regulations and project </a:t>
            </a:r>
            <a:r>
              <a:rPr lang="en-US" sz="3600" dirty="0" err="1">
                <a:latin typeface="Segoe UI" panose="020B0502040204020203" pitchFamily="34" charset="0"/>
              </a:rPr>
              <a:t>contiditons</a:t>
            </a:r>
            <a:endParaRPr lang="en-US" sz="3600" dirty="0">
              <a:latin typeface="Segoe UI" panose="020B0502040204020203" pitchFamily="34" charset="0"/>
            </a:endParaRPr>
          </a:p>
        </p:txBody>
      </p:sp>
      <p:sp>
        <p:nvSpPr>
          <p:cNvPr id="4" name="Platshållare för bildnummer 3"/>
          <p:cNvSpPr>
            <a:spLocks noGrp="1"/>
          </p:cNvSpPr>
          <p:nvPr>
            <p:ph type="sldNum" sz="quarter" idx="5"/>
          </p:nvPr>
        </p:nvSpPr>
        <p:spPr/>
        <p:txBody>
          <a:bodyPr/>
          <a:lstStyle/>
          <a:p>
            <a:fld id="{6B8EA3EE-8103-4737-9BDC-17B54DC6E768}" type="slidenum">
              <a:rPr lang="sv-SE" smtClean="0"/>
              <a:t>68</a:t>
            </a:fld>
            <a:endParaRPr lang="sv-SE"/>
          </a:p>
        </p:txBody>
      </p:sp>
    </p:spTree>
    <p:extLst>
      <p:ext uri="{BB962C8B-B14F-4D97-AF65-F5344CB8AC3E}">
        <p14:creationId xmlns:p14="http://schemas.microsoft.com/office/powerpoint/2010/main" val="15616114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B8EA3EE-8103-4737-9BDC-17B54DC6E768}" type="slidenum">
              <a:rPr lang="sv-SE" smtClean="0"/>
              <a:t>69</a:t>
            </a:fld>
            <a:endParaRPr lang="sv-SE"/>
          </a:p>
        </p:txBody>
      </p:sp>
    </p:spTree>
    <p:extLst>
      <p:ext uri="{BB962C8B-B14F-4D97-AF65-F5344CB8AC3E}">
        <p14:creationId xmlns:p14="http://schemas.microsoft.com/office/powerpoint/2010/main" val="39021077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1851956">
              <a:defRPr/>
            </a:pPr>
            <a:r>
              <a:rPr lang="en-US" sz="4100" b="0" dirty="0"/>
              <a:t>The overall goal has always been increased use of EPC!</a:t>
            </a:r>
          </a:p>
          <a:p>
            <a:pPr defTabSz="1851956">
              <a:defRPr/>
            </a:pPr>
            <a:r>
              <a:rPr lang="en-US" sz="4100" b="0" dirty="0"/>
              <a:t>The Guide is the main description and the toolbox is the attachments to it,</a:t>
            </a:r>
            <a:endParaRPr lang="nb-NO" sz="4100" b="1" dirty="0">
              <a:solidFill>
                <a:schemeClr val="accent1">
                  <a:lumMod val="75000"/>
                </a:schemeClr>
              </a:solidFill>
            </a:endParaRPr>
          </a:p>
          <a:p>
            <a:pPr defTabSz="1851956">
              <a:defRPr/>
            </a:pPr>
            <a:r>
              <a:rPr lang="nb-NO" sz="4100" b="1" dirty="0">
                <a:solidFill>
                  <a:schemeClr val="accent1">
                    <a:lumMod val="75000"/>
                  </a:schemeClr>
                </a:solidFill>
              </a:rPr>
              <a:t> </a:t>
            </a:r>
          </a:p>
          <a:p>
            <a:pPr defTabSz="1851956">
              <a:defRPr/>
            </a:pPr>
            <a:r>
              <a:rPr lang="nb-NO" sz="4100" b="1" dirty="0">
                <a:solidFill>
                  <a:schemeClr val="accent1">
                    <a:lumMod val="75000"/>
                  </a:schemeClr>
                </a:solidFill>
              </a:rPr>
              <a:t>See www.effect4buildings.se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70</a:t>
            </a:fld>
            <a:endParaRPr lang="sv-SE"/>
          </a:p>
        </p:txBody>
      </p:sp>
    </p:spTree>
    <p:extLst>
      <p:ext uri="{BB962C8B-B14F-4D97-AF65-F5344CB8AC3E}">
        <p14:creationId xmlns:p14="http://schemas.microsoft.com/office/powerpoint/2010/main" val="6729305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Rooted = means both the administration and politicians feel ownership to the project. </a:t>
            </a:r>
          </a:p>
        </p:txBody>
      </p:sp>
      <p:sp>
        <p:nvSpPr>
          <p:cNvPr id="4" name="Platshållare för bildnummer 3"/>
          <p:cNvSpPr>
            <a:spLocks noGrp="1"/>
          </p:cNvSpPr>
          <p:nvPr>
            <p:ph type="sldNum" sz="quarter" idx="5"/>
          </p:nvPr>
        </p:nvSpPr>
        <p:spPr/>
        <p:txBody>
          <a:bodyPr/>
          <a:lstStyle/>
          <a:p>
            <a:fld id="{6B8EA3EE-8103-4737-9BDC-17B54DC6E768}" type="slidenum">
              <a:rPr lang="sv-SE" smtClean="0"/>
              <a:t>72</a:t>
            </a:fld>
            <a:endParaRPr lang="sv-SE"/>
          </a:p>
        </p:txBody>
      </p:sp>
    </p:spTree>
    <p:extLst>
      <p:ext uri="{BB962C8B-B14F-4D97-AF65-F5344CB8AC3E}">
        <p14:creationId xmlns:p14="http://schemas.microsoft.com/office/powerpoint/2010/main" val="22097508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Rooted = means both the administration and politicians feel ownership to the project. </a:t>
            </a:r>
          </a:p>
        </p:txBody>
      </p:sp>
      <p:sp>
        <p:nvSpPr>
          <p:cNvPr id="4" name="Platshållare för bildnummer 3"/>
          <p:cNvSpPr>
            <a:spLocks noGrp="1"/>
          </p:cNvSpPr>
          <p:nvPr>
            <p:ph type="sldNum" sz="quarter" idx="5"/>
          </p:nvPr>
        </p:nvSpPr>
        <p:spPr/>
        <p:txBody>
          <a:bodyPr/>
          <a:lstStyle/>
          <a:p>
            <a:fld id="{6B8EA3EE-8103-4737-9BDC-17B54DC6E768}" type="slidenum">
              <a:rPr lang="sv-SE" smtClean="0"/>
              <a:t>73</a:t>
            </a:fld>
            <a:endParaRPr lang="sv-SE"/>
          </a:p>
        </p:txBody>
      </p:sp>
    </p:spTree>
    <p:extLst>
      <p:ext uri="{BB962C8B-B14F-4D97-AF65-F5344CB8AC3E}">
        <p14:creationId xmlns:p14="http://schemas.microsoft.com/office/powerpoint/2010/main" val="950396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b="1" dirty="0"/>
              <a:t>Two implementation models – recommendations on which one to choose. </a:t>
            </a:r>
          </a:p>
          <a:p>
            <a:r>
              <a:rPr lang="en-GB" u="sng" dirty="0"/>
              <a:t>Alternative 1 is the New implementation model for EPC with partnership in phase 1</a:t>
            </a:r>
          </a:p>
          <a:p>
            <a:r>
              <a:rPr lang="en-GB" u="sng" dirty="0"/>
              <a:t>Alternative 2 is the traditional implementation model for EPC</a:t>
            </a:r>
          </a:p>
          <a:p>
            <a:r>
              <a:rPr lang="en-GB" u="sng" dirty="0"/>
              <a:t>Alternative 3 – A MIX of the two!! traditional implementation with comprehensive cooperation and new good practises </a:t>
            </a:r>
          </a:p>
          <a:p>
            <a:r>
              <a:rPr lang="en-GB" dirty="0"/>
              <a:t>First: Initiation and possibility studies</a:t>
            </a:r>
          </a:p>
          <a:p>
            <a:r>
              <a:rPr lang="en-GB" dirty="0"/>
              <a:t>Phase 0: Development phase - Gathering building data, </a:t>
            </a:r>
            <a:r>
              <a:rPr lang="en-GB" dirty="0" err="1"/>
              <a:t>basline</a:t>
            </a:r>
            <a:r>
              <a:rPr lang="en-GB" dirty="0"/>
              <a:t> information, development of tender, </a:t>
            </a:r>
          </a:p>
          <a:p>
            <a:r>
              <a:rPr lang="en-GB" dirty="0"/>
              <a:t>Phase 1: energy analyses – in cooperation or controlled by ESCO – partnership will REPLACE negotiations</a:t>
            </a:r>
          </a:p>
          <a:p>
            <a:r>
              <a:rPr lang="en-GB" dirty="0"/>
              <a:t>Phase 2: Turnkey enterprise </a:t>
            </a:r>
          </a:p>
        </p:txBody>
      </p:sp>
      <p:sp>
        <p:nvSpPr>
          <p:cNvPr id="4" name="Plassholder for lysbildenummer 3"/>
          <p:cNvSpPr>
            <a:spLocks noGrp="1"/>
          </p:cNvSpPr>
          <p:nvPr>
            <p:ph type="sldNum" sz="quarter" idx="5"/>
          </p:nvPr>
        </p:nvSpPr>
        <p:spPr/>
        <p:txBody>
          <a:bodyPr/>
          <a:lstStyle/>
          <a:p>
            <a:fld id="{6B8EA3EE-8103-4737-9BDC-17B54DC6E768}" type="slidenum">
              <a:rPr lang="sv-SE" smtClean="0"/>
              <a:t>74</a:t>
            </a:fld>
            <a:endParaRPr lang="sv-SE"/>
          </a:p>
        </p:txBody>
      </p:sp>
    </p:spTree>
    <p:extLst>
      <p:ext uri="{BB962C8B-B14F-4D97-AF65-F5344CB8AC3E}">
        <p14:creationId xmlns:p14="http://schemas.microsoft.com/office/powerpoint/2010/main" val="38296466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0215DB3-1D68-4DF8-84C5-586DC1C9DBCD}" type="slidenum">
              <a:rPr lang="sv-SE" smtClean="0"/>
              <a:t>75</a:t>
            </a:fld>
            <a:endParaRPr lang="sv-SE"/>
          </a:p>
        </p:txBody>
      </p:sp>
    </p:spTree>
    <p:extLst>
      <p:ext uri="{BB962C8B-B14F-4D97-AF65-F5344CB8AC3E}">
        <p14:creationId xmlns:p14="http://schemas.microsoft.com/office/powerpoint/2010/main" val="4200004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3200" b="1" dirty="0"/>
              <a:t>Target group</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Public building owners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Property managers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Operations and maintenance managers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Technical personnel – technical experts and maintenance personnel?</a:t>
            </a:r>
          </a:p>
          <a:p>
            <a:pPr marL="288000" lvl="1" indent="-180000">
              <a:spcBef>
                <a:spcPts val="0"/>
              </a:spcBef>
              <a:buClr>
                <a:schemeClr val="accent1">
                  <a:lumMod val="75000"/>
                </a:schemeClr>
              </a:buClr>
              <a:buFont typeface="Wingdings" panose="05000000000000000000" pitchFamily="2" charset="2"/>
              <a:buChar char="§"/>
              <a:tabLst>
                <a:tab pos="72000" algn="l"/>
              </a:tabLst>
            </a:pPr>
            <a:endParaRPr lang="en-GB" sz="2800" dirty="0"/>
          </a:p>
          <a:p>
            <a:pPr marL="0" lvl="1" indent="0">
              <a:spcBef>
                <a:spcPts val="1200"/>
              </a:spcBef>
              <a:spcAft>
                <a:spcPts val="200"/>
              </a:spcAft>
              <a:buSzPct val="100000"/>
              <a:buFont typeface="Calibri" panose="020F0502020204030204" pitchFamily="34" charset="0"/>
              <a:buNone/>
              <a:tabLst>
                <a:tab pos="72000" algn="l"/>
              </a:tabLst>
            </a:pPr>
            <a:r>
              <a:rPr lang="en-GB" sz="2800" b="1" dirty="0"/>
              <a:t>Trainer</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About yourself and your background</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Your prior knowledge and experience from EPC</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Plassholder for lysbildenummer 3"/>
          <p:cNvSpPr>
            <a:spLocks noGrp="1"/>
          </p:cNvSpPr>
          <p:nvPr>
            <p:ph type="sldNum" sz="quarter" idx="10"/>
          </p:nvPr>
        </p:nvSpPr>
        <p:spPr/>
        <p:txBody>
          <a:bodyPr/>
          <a:lstStyle/>
          <a:p>
            <a:fld id="{B6964CDD-3A8E-44CB-9E5A-955A885AC452}" type="slidenum">
              <a:rPr lang="cs-CZ" smtClean="0"/>
              <a:pPr/>
              <a:t>8</a:t>
            </a:fld>
            <a:endParaRPr lang="cs-CZ"/>
          </a:p>
        </p:txBody>
      </p:sp>
    </p:spTree>
    <p:extLst>
      <p:ext uri="{BB962C8B-B14F-4D97-AF65-F5344CB8AC3E}">
        <p14:creationId xmlns:p14="http://schemas.microsoft.com/office/powerpoint/2010/main" val="35952035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2AAA5B89-A65A-44E4-9FB9-E64F1A9FF41E}" type="slidenum">
              <a:rPr lang="cs-CZ"/>
              <a:pPr/>
              <a:t>76</a:t>
            </a:fld>
            <a:endParaRPr lang="cs-CZ"/>
          </a:p>
        </p:txBody>
      </p:sp>
      <p:sp>
        <p:nvSpPr>
          <p:cNvPr id="66561" name="Rectangle 1"/>
          <p:cNvSpPr txBox="1">
            <a:spLocks noGrp="1" noRot="1" noChangeAspect="1" noChangeArrowheads="1"/>
          </p:cNvSpPr>
          <p:nvPr>
            <p:ph type="sldImg"/>
          </p:nvPr>
        </p:nvSpPr>
        <p:spPr bwMode="auto">
          <a:xfrm>
            <a:off x="139700" y="768350"/>
            <a:ext cx="6818313" cy="3836988"/>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709592" y="4861932"/>
            <a:ext cx="5678428" cy="4606559"/>
          </a:xfrm>
          <a:prstGeom prst="rect">
            <a:avLst/>
          </a:prstGeom>
          <a:noFill/>
          <a:ln>
            <a:round/>
            <a:headEnd/>
            <a:tailEnd/>
          </a:ln>
        </p:spPr>
        <p:txBody>
          <a:bodyPr wrap="none" anchor="ctr"/>
          <a:lstStyle/>
          <a:p>
            <a:r>
              <a:rPr lang="nb-NO" dirty="0"/>
              <a:t>Tentative time </a:t>
            </a:r>
            <a:r>
              <a:rPr lang="nb-NO" dirty="0" err="1"/>
              <a:t>schedule</a:t>
            </a:r>
            <a:r>
              <a:rPr lang="nb-NO" dirty="0"/>
              <a:t> – </a:t>
            </a:r>
            <a:r>
              <a:rPr lang="nb-NO" dirty="0" err="1"/>
              <a:t>might</a:t>
            </a:r>
            <a:r>
              <a:rPr lang="nb-NO" dirty="0"/>
              <a:t> </a:t>
            </a:r>
            <a:r>
              <a:rPr lang="nb-NO" dirty="0" err="1"/>
              <a:t>absolutely</a:t>
            </a:r>
            <a:r>
              <a:rPr lang="nb-NO" dirty="0"/>
              <a:t> </a:t>
            </a:r>
            <a:r>
              <a:rPr lang="nb-NO" dirty="0" err="1"/>
              <a:t>vary</a:t>
            </a:r>
            <a:r>
              <a:rPr lang="nb-NO" dirty="0"/>
              <a:t> from </a:t>
            </a:r>
            <a:r>
              <a:rPr lang="nb-NO" dirty="0" err="1"/>
              <a:t>project</a:t>
            </a:r>
            <a:r>
              <a:rPr lang="nb-NO" dirty="0"/>
              <a:t> to </a:t>
            </a:r>
            <a:r>
              <a:rPr lang="nb-NO" dirty="0" err="1"/>
              <a:t>project</a:t>
            </a:r>
            <a:endParaRPr lang="cs-CZ" dirty="0"/>
          </a:p>
        </p:txBody>
      </p:sp>
    </p:spTree>
    <p:extLst>
      <p:ext uri="{BB962C8B-B14F-4D97-AF65-F5344CB8AC3E}">
        <p14:creationId xmlns:p14="http://schemas.microsoft.com/office/powerpoint/2010/main" val="210416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To trainers: </a:t>
            </a:r>
          </a:p>
          <a:p>
            <a:r>
              <a:rPr lang="en-US" sz="1200" b="0" i="0" u="none" strike="noStrike" kern="1200" baseline="0" dirty="0">
                <a:solidFill>
                  <a:schemeClr val="tx1"/>
                </a:solidFill>
                <a:latin typeface="+mn-lt"/>
                <a:ea typeface="+mn-ea"/>
                <a:cs typeface="+mn-cs"/>
              </a:rPr>
              <a:t>Your target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Modernise</a:t>
            </a:r>
            <a:r>
              <a:rPr lang="en-US" sz="1200" b="0" i="0" u="none" strike="noStrike" kern="1200" baseline="0" dirty="0">
                <a:solidFill>
                  <a:schemeClr val="tx1"/>
                </a:solidFill>
                <a:latin typeface="+mn-lt"/>
                <a:ea typeface="+mn-ea"/>
                <a:cs typeface="+mn-cs"/>
              </a:rPr>
              <a:t> the technical systems of your buildings through a </a:t>
            </a:r>
            <a:r>
              <a:rPr lang="en-US" sz="1200" b="0" i="0" u="none" strike="noStrike" kern="1200" baseline="0" dirty="0" err="1">
                <a:solidFill>
                  <a:schemeClr val="tx1"/>
                </a:solidFill>
                <a:latin typeface="+mn-lt"/>
                <a:ea typeface="+mn-ea"/>
                <a:cs typeface="+mn-cs"/>
              </a:rPr>
              <a:t>specialised</a:t>
            </a:r>
            <a:r>
              <a:rPr lang="en-US" sz="1200" b="0" i="0" u="none" strike="noStrike" kern="1200" baseline="0" dirty="0">
                <a:solidFill>
                  <a:schemeClr val="tx1"/>
                </a:solidFill>
                <a:latin typeface="+mn-lt"/>
                <a:ea typeface="+mn-ea"/>
                <a:cs typeface="+mn-cs"/>
              </a:rPr>
              <a:t> Energy Service Company (ESCO)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Bring a new model to install energy efficient measures and the possibility of funding through the future benefits </a:t>
            </a:r>
          </a:p>
          <a:p>
            <a:r>
              <a:rPr lang="en-US" sz="1200" b="0" i="0" u="none" strike="noStrike" kern="1200" baseline="0" dirty="0">
                <a:solidFill>
                  <a:schemeClr val="tx1"/>
                </a:solidFill>
                <a:latin typeface="+mn-lt"/>
                <a:ea typeface="+mn-ea"/>
                <a:cs typeface="+mn-cs"/>
              </a:rPr>
              <a:t>• Enjoy guaranteed cost savings through reduced energy consumption with no or little own investments </a:t>
            </a:r>
          </a:p>
          <a:p>
            <a:r>
              <a:rPr lang="en-US" sz="1200" b="0" i="0" u="none" strike="noStrike" kern="1200" baseline="0" dirty="0">
                <a:solidFill>
                  <a:schemeClr val="tx1"/>
                </a:solidFill>
                <a:latin typeface="+mn-lt"/>
                <a:ea typeface="+mn-ea"/>
                <a:cs typeface="+mn-cs"/>
              </a:rPr>
              <a:t>• Strongly reduce the CO2 emissions of your buildings</a:t>
            </a:r>
          </a:p>
          <a:p>
            <a:endParaRPr lang="en-US" sz="1200" b="0" i="0" u="none" strike="noStrike" kern="1200" baseline="0" dirty="0">
              <a:solidFill>
                <a:schemeClr val="tx1"/>
              </a:solidFill>
              <a:latin typeface="+mn-lt"/>
              <a:ea typeface="+mn-ea"/>
              <a:cs typeface="+mn-cs"/>
            </a:endParaRPr>
          </a:p>
          <a:p>
            <a:r>
              <a:rPr lang="en-GB" sz="3200" b="1" dirty="0"/>
              <a:t>Target group</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Public building owners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Building managers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Operations and maintenance managers</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Technical personnel – technical experts and maintenance personnel?</a:t>
            </a:r>
          </a:p>
          <a:p>
            <a:pPr marL="288000" lvl="1" indent="-180000">
              <a:spcBef>
                <a:spcPts val="0"/>
              </a:spcBef>
              <a:buClr>
                <a:schemeClr val="accent1">
                  <a:lumMod val="75000"/>
                </a:schemeClr>
              </a:buClr>
              <a:buFont typeface="Wingdings" panose="05000000000000000000" pitchFamily="2" charset="2"/>
              <a:buChar char="§"/>
              <a:tabLst>
                <a:tab pos="72000" algn="l"/>
              </a:tabLst>
            </a:pPr>
            <a:endParaRPr lang="en-GB" sz="2800" dirty="0"/>
          </a:p>
          <a:p>
            <a:pPr marL="91440" lvl="1" indent="-91440">
              <a:spcBef>
                <a:spcPts val="1200"/>
              </a:spcBef>
              <a:spcAft>
                <a:spcPts val="200"/>
              </a:spcAft>
              <a:buSzPct val="100000"/>
              <a:buFont typeface="Calibri" panose="020F0502020204030204" pitchFamily="34" charset="0"/>
              <a:buChar char=" "/>
              <a:tabLst>
                <a:tab pos="72000" algn="l"/>
              </a:tabLst>
            </a:pPr>
            <a:r>
              <a:rPr lang="en-GB" sz="2800" b="1" dirty="0"/>
              <a:t>Trainer</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About yourself and your background</a:t>
            </a:r>
          </a:p>
          <a:p>
            <a:pPr marL="288000" lvl="1" indent="-180000">
              <a:spcBef>
                <a:spcPts val="0"/>
              </a:spcBef>
              <a:buClr>
                <a:schemeClr val="accent1">
                  <a:lumMod val="75000"/>
                </a:schemeClr>
              </a:buClr>
              <a:buFont typeface="Wingdings" panose="05000000000000000000" pitchFamily="2" charset="2"/>
              <a:buChar char="§"/>
              <a:tabLst>
                <a:tab pos="72000" algn="l"/>
              </a:tabLst>
            </a:pPr>
            <a:r>
              <a:rPr lang="en-GB" sz="2800" dirty="0"/>
              <a:t>Your prior knowledge and experience from EPC</a:t>
            </a:r>
          </a:p>
          <a:p>
            <a:endParaRPr lang="en-US" dirty="0"/>
          </a:p>
        </p:txBody>
      </p:sp>
      <p:sp>
        <p:nvSpPr>
          <p:cNvPr id="4" name="Plassholder for lysbildenummer 3"/>
          <p:cNvSpPr>
            <a:spLocks noGrp="1"/>
          </p:cNvSpPr>
          <p:nvPr>
            <p:ph type="sldNum" sz="quarter" idx="10"/>
          </p:nvPr>
        </p:nvSpPr>
        <p:spPr/>
        <p:txBody>
          <a:bodyPr/>
          <a:lstStyle/>
          <a:p>
            <a:fld id="{B6964CDD-3A8E-44CB-9E5A-955A885AC452}" type="slidenum">
              <a:rPr lang="cs-CZ" smtClean="0"/>
              <a:pPr/>
              <a:t>9</a:t>
            </a:fld>
            <a:endParaRPr lang="cs-CZ"/>
          </a:p>
        </p:txBody>
      </p:sp>
    </p:spTree>
    <p:extLst>
      <p:ext uri="{BB962C8B-B14F-4D97-AF65-F5344CB8AC3E}">
        <p14:creationId xmlns:p14="http://schemas.microsoft.com/office/powerpoint/2010/main" val="329055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EPC is a model for implementation of Energy Efficiency (EE) measures with guaranteed results in public or private buildings. </a:t>
            </a:r>
            <a:r>
              <a:rPr lang="lv-LV" sz="1200" i="1" kern="1200" dirty="0">
                <a:solidFill>
                  <a:schemeClr val="tx1"/>
                </a:solidFill>
                <a:effectLst/>
                <a:latin typeface="+mn-lt"/>
                <a:ea typeface="+mn-ea"/>
                <a:cs typeface="+mn-cs"/>
              </a:rPr>
              <a:t>Figure 1: The EPC model</a:t>
            </a:r>
            <a:endParaRPr lang="nb-NO" sz="1200" i="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EPC projects, energy savings are used to cover the costs of the investments. Both technical and financial risk is hence outsourced to an Energy Service Company (ESCO), also called the EPC supplier (or supplier).  </a:t>
            </a:r>
            <a:endParaRPr lang="en-GB"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10</a:t>
            </a:fld>
            <a:endParaRPr lang="sv-SE"/>
          </a:p>
        </p:txBody>
      </p:sp>
    </p:spTree>
    <p:extLst>
      <p:ext uri="{BB962C8B-B14F-4D97-AF65-F5344CB8AC3E}">
        <p14:creationId xmlns:p14="http://schemas.microsoft.com/office/powerpoint/2010/main" val="348181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22.10.2020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6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22.10.2020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742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22.10.2020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862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hteck 1"/>
          <p:cNvSpPr>
            <a:spLocks noChangeArrowheads="1"/>
          </p:cNvSpPr>
          <p:nvPr userDrawn="1"/>
        </p:nvSpPr>
        <p:spPr bwMode="auto">
          <a:xfrm>
            <a:off x="9788855" y="6372225"/>
            <a:ext cx="1861279" cy="369332"/>
          </a:xfrm>
          <a:prstGeom prst="rect">
            <a:avLst/>
          </a:prstGeom>
          <a:noFill/>
          <a:ln w="9525">
            <a:noFill/>
            <a:miter lim="800000"/>
            <a:headEnd/>
            <a:tailEnd/>
          </a:ln>
        </p:spPr>
        <p:txBody>
          <a:bodyPr wrap="none">
            <a:spAutoFit/>
          </a:bodyPr>
          <a:lstStyle/>
          <a:p>
            <a:pPr algn="r" eaLnBrk="1" hangingPunct="1"/>
            <a:r>
              <a:rPr lang="en-GB" sz="1800">
                <a:solidFill>
                  <a:srgbClr val="FF9900"/>
                </a:solidFill>
              </a:rPr>
              <a:t>www.eesi2020.eu</a:t>
            </a:r>
            <a:endParaRPr lang="cs-CZ" sz="1800">
              <a:solidFill>
                <a:srgbClr val="FF9900"/>
              </a:solidFill>
            </a:endParaRPr>
          </a:p>
        </p:txBody>
      </p:sp>
      <p:sp>
        <p:nvSpPr>
          <p:cNvPr id="3" name="Content Placeholder 2"/>
          <p:cNvSpPr>
            <a:spLocks noGrp="1"/>
          </p:cNvSpPr>
          <p:nvPr>
            <p:ph idx="1"/>
          </p:nvPr>
        </p:nvSpPr>
        <p:spPr>
          <a:xfrm>
            <a:off x="609600" y="1556792"/>
            <a:ext cx="10972800" cy="4608512"/>
          </a:xfrm>
        </p:spPr>
        <p:txBody>
          <a:bodyPr/>
          <a:lstStyle>
            <a:lvl1pPr>
              <a:defRPr sz="2600">
                <a:solidFill>
                  <a:srgbClr val="19171C"/>
                </a:solidFill>
              </a:defRPr>
            </a:lvl1pPr>
            <a:lvl2pPr>
              <a:defRPr sz="2400">
                <a:solidFill>
                  <a:srgbClr val="19171C"/>
                </a:solidFill>
              </a:defRPr>
            </a:lvl2pPr>
            <a:lvl3pPr>
              <a:buClr>
                <a:srgbClr val="FF9900"/>
              </a:buClr>
              <a:defRPr sz="2200">
                <a:solidFill>
                  <a:srgbClr val="19171C"/>
                </a:solidFill>
              </a:defRPr>
            </a:lvl3pPr>
            <a:lvl4pPr>
              <a:defRPr sz="1800">
                <a:solidFill>
                  <a:srgbClr val="19171C"/>
                </a:solidFill>
              </a:defRPr>
            </a:lvl4pPr>
            <a:lvl5pPr>
              <a:defRPr>
                <a:solidFill>
                  <a:srgbClr val="19171C"/>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69073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hteck 1"/>
          <p:cNvSpPr>
            <a:spLocks noChangeArrowheads="1"/>
          </p:cNvSpPr>
          <p:nvPr userDrawn="1"/>
        </p:nvSpPr>
        <p:spPr bwMode="auto">
          <a:xfrm>
            <a:off x="9788855" y="6372225"/>
            <a:ext cx="1861279" cy="369332"/>
          </a:xfrm>
          <a:prstGeom prst="rect">
            <a:avLst/>
          </a:prstGeom>
          <a:noFill/>
          <a:ln w="9525">
            <a:noFill/>
            <a:miter lim="800000"/>
            <a:headEnd/>
            <a:tailEnd/>
          </a:ln>
        </p:spPr>
        <p:txBody>
          <a:bodyPr wrap="none">
            <a:spAutoFit/>
          </a:bodyPr>
          <a:lstStyle/>
          <a:p>
            <a:pPr algn="r" eaLnBrk="1" hangingPunct="1"/>
            <a:r>
              <a:rPr lang="en-GB" sz="1800">
                <a:solidFill>
                  <a:srgbClr val="FF9900"/>
                </a:solidFill>
              </a:rPr>
              <a:t>www.eesi2020.eu</a:t>
            </a:r>
            <a:endParaRPr lang="cs-CZ" sz="1800">
              <a:solidFill>
                <a:srgbClr val="FF9900"/>
              </a:solidFill>
            </a:endParaRPr>
          </a:p>
        </p:txBody>
      </p:sp>
      <p:sp>
        <p:nvSpPr>
          <p:cNvPr id="3" name="Content Placeholder 2"/>
          <p:cNvSpPr>
            <a:spLocks noGrp="1"/>
          </p:cNvSpPr>
          <p:nvPr>
            <p:ph idx="1"/>
          </p:nvPr>
        </p:nvSpPr>
        <p:spPr>
          <a:xfrm>
            <a:off x="609600" y="1556792"/>
            <a:ext cx="10972800" cy="4608512"/>
          </a:xfrm>
        </p:spPr>
        <p:txBody>
          <a:bodyPr/>
          <a:lstStyle>
            <a:lvl1pPr>
              <a:defRPr sz="2600">
                <a:solidFill>
                  <a:srgbClr val="19171C"/>
                </a:solidFill>
              </a:defRPr>
            </a:lvl1pPr>
            <a:lvl2pPr>
              <a:defRPr sz="2400">
                <a:solidFill>
                  <a:srgbClr val="19171C"/>
                </a:solidFill>
              </a:defRPr>
            </a:lvl2pPr>
            <a:lvl3pPr>
              <a:buClr>
                <a:srgbClr val="FF9900"/>
              </a:buClr>
              <a:defRPr sz="2200">
                <a:solidFill>
                  <a:srgbClr val="19171C"/>
                </a:solidFill>
              </a:defRPr>
            </a:lvl3pPr>
            <a:lvl4pPr>
              <a:defRPr sz="1800">
                <a:solidFill>
                  <a:srgbClr val="19171C"/>
                </a:solidFill>
              </a:defRPr>
            </a:lvl4pPr>
            <a:lvl5pPr>
              <a:defRPr>
                <a:solidFill>
                  <a:srgbClr val="19171C"/>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45375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hteck 1"/>
          <p:cNvSpPr>
            <a:spLocks noChangeArrowheads="1"/>
          </p:cNvSpPr>
          <p:nvPr userDrawn="1"/>
        </p:nvSpPr>
        <p:spPr bwMode="auto">
          <a:xfrm>
            <a:off x="9788855" y="6372225"/>
            <a:ext cx="1861279" cy="369332"/>
          </a:xfrm>
          <a:prstGeom prst="rect">
            <a:avLst/>
          </a:prstGeom>
          <a:noFill/>
          <a:ln w="9525">
            <a:noFill/>
            <a:miter lim="800000"/>
            <a:headEnd/>
            <a:tailEnd/>
          </a:ln>
        </p:spPr>
        <p:txBody>
          <a:bodyPr wrap="none">
            <a:spAutoFit/>
          </a:bodyPr>
          <a:lstStyle/>
          <a:p>
            <a:pPr algn="r" eaLnBrk="1" hangingPunct="1"/>
            <a:r>
              <a:rPr lang="en-GB" sz="1800">
                <a:solidFill>
                  <a:srgbClr val="FF9900"/>
                </a:solidFill>
              </a:rPr>
              <a:t>www.eesi2020.eu</a:t>
            </a:r>
            <a:endParaRPr lang="cs-CZ" sz="1800">
              <a:solidFill>
                <a:srgbClr val="FF9900"/>
              </a:solidFill>
            </a:endParaRPr>
          </a:p>
        </p:txBody>
      </p:sp>
      <p:sp>
        <p:nvSpPr>
          <p:cNvPr id="3" name="Content Placeholder 2"/>
          <p:cNvSpPr>
            <a:spLocks noGrp="1"/>
          </p:cNvSpPr>
          <p:nvPr>
            <p:ph idx="1"/>
          </p:nvPr>
        </p:nvSpPr>
        <p:spPr>
          <a:xfrm>
            <a:off x="609600" y="1556792"/>
            <a:ext cx="10972800" cy="4608512"/>
          </a:xfrm>
        </p:spPr>
        <p:txBody>
          <a:bodyPr/>
          <a:lstStyle>
            <a:lvl1pPr>
              <a:defRPr sz="2600">
                <a:solidFill>
                  <a:srgbClr val="19171C"/>
                </a:solidFill>
              </a:defRPr>
            </a:lvl1pPr>
            <a:lvl2pPr>
              <a:defRPr sz="2400">
                <a:solidFill>
                  <a:srgbClr val="19171C"/>
                </a:solidFill>
              </a:defRPr>
            </a:lvl2pPr>
            <a:lvl3pPr>
              <a:buClr>
                <a:srgbClr val="FF9900"/>
              </a:buClr>
              <a:defRPr sz="2200">
                <a:solidFill>
                  <a:srgbClr val="19171C"/>
                </a:solidFill>
              </a:defRPr>
            </a:lvl3pPr>
            <a:lvl4pPr>
              <a:defRPr sz="1800">
                <a:solidFill>
                  <a:srgbClr val="19171C"/>
                </a:solidFill>
              </a:defRPr>
            </a:lvl4pPr>
            <a:lvl5pPr>
              <a:defRPr>
                <a:solidFill>
                  <a:srgbClr val="19171C"/>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412947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hteck 1"/>
          <p:cNvSpPr>
            <a:spLocks noChangeArrowheads="1"/>
          </p:cNvSpPr>
          <p:nvPr userDrawn="1"/>
        </p:nvSpPr>
        <p:spPr bwMode="auto">
          <a:xfrm>
            <a:off x="9788855" y="6372225"/>
            <a:ext cx="1861279" cy="369332"/>
          </a:xfrm>
          <a:prstGeom prst="rect">
            <a:avLst/>
          </a:prstGeom>
          <a:noFill/>
          <a:ln w="9525">
            <a:noFill/>
            <a:miter lim="800000"/>
            <a:headEnd/>
            <a:tailEnd/>
          </a:ln>
        </p:spPr>
        <p:txBody>
          <a:bodyPr wrap="none">
            <a:spAutoFit/>
          </a:bodyPr>
          <a:lstStyle/>
          <a:p>
            <a:pPr algn="r" eaLnBrk="1" hangingPunct="1"/>
            <a:r>
              <a:rPr lang="en-GB" sz="1800">
                <a:solidFill>
                  <a:srgbClr val="FF9900"/>
                </a:solidFill>
              </a:rPr>
              <a:t>www.eesi2020.eu</a:t>
            </a:r>
            <a:endParaRPr lang="cs-CZ" sz="1800">
              <a:solidFill>
                <a:srgbClr val="FF9900"/>
              </a:solidFill>
            </a:endParaRPr>
          </a:p>
        </p:txBody>
      </p:sp>
      <p:sp>
        <p:nvSpPr>
          <p:cNvPr id="3" name="Content Placeholder 2"/>
          <p:cNvSpPr>
            <a:spLocks noGrp="1"/>
          </p:cNvSpPr>
          <p:nvPr>
            <p:ph idx="1"/>
          </p:nvPr>
        </p:nvSpPr>
        <p:spPr>
          <a:xfrm>
            <a:off x="609600" y="1556792"/>
            <a:ext cx="10972800" cy="4608512"/>
          </a:xfrm>
        </p:spPr>
        <p:txBody>
          <a:bodyPr/>
          <a:lstStyle>
            <a:lvl1pPr>
              <a:defRPr sz="2600">
                <a:solidFill>
                  <a:srgbClr val="19171C"/>
                </a:solidFill>
              </a:defRPr>
            </a:lvl1pPr>
            <a:lvl2pPr>
              <a:defRPr sz="2400">
                <a:solidFill>
                  <a:srgbClr val="19171C"/>
                </a:solidFill>
              </a:defRPr>
            </a:lvl2pPr>
            <a:lvl3pPr>
              <a:buClr>
                <a:srgbClr val="FF9900"/>
              </a:buClr>
              <a:defRPr sz="2200">
                <a:solidFill>
                  <a:srgbClr val="19171C"/>
                </a:solidFill>
              </a:defRPr>
            </a:lvl3pPr>
            <a:lvl4pPr>
              <a:defRPr sz="1800">
                <a:solidFill>
                  <a:srgbClr val="19171C"/>
                </a:solidFill>
              </a:defRPr>
            </a:lvl4pPr>
            <a:lvl5pPr>
              <a:defRPr>
                <a:solidFill>
                  <a:srgbClr val="19171C"/>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540540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hteck 1"/>
          <p:cNvSpPr>
            <a:spLocks noChangeArrowheads="1"/>
          </p:cNvSpPr>
          <p:nvPr userDrawn="1"/>
        </p:nvSpPr>
        <p:spPr bwMode="auto">
          <a:xfrm>
            <a:off x="9788855" y="6372225"/>
            <a:ext cx="1861279" cy="369332"/>
          </a:xfrm>
          <a:prstGeom prst="rect">
            <a:avLst/>
          </a:prstGeom>
          <a:noFill/>
          <a:ln w="9525">
            <a:noFill/>
            <a:miter lim="800000"/>
            <a:headEnd/>
            <a:tailEnd/>
          </a:ln>
        </p:spPr>
        <p:txBody>
          <a:bodyPr wrap="none">
            <a:spAutoFit/>
          </a:bodyPr>
          <a:lstStyle/>
          <a:p>
            <a:pPr algn="r" eaLnBrk="1" hangingPunct="1"/>
            <a:r>
              <a:rPr lang="en-GB" sz="1800">
                <a:solidFill>
                  <a:srgbClr val="FF9900"/>
                </a:solidFill>
              </a:rPr>
              <a:t>www.eesi2020.eu</a:t>
            </a:r>
            <a:endParaRPr lang="cs-CZ" sz="1800">
              <a:solidFill>
                <a:srgbClr val="FF9900"/>
              </a:solidFill>
            </a:endParaRPr>
          </a:p>
        </p:txBody>
      </p:sp>
      <p:sp>
        <p:nvSpPr>
          <p:cNvPr id="3" name="Content Placeholder 2"/>
          <p:cNvSpPr>
            <a:spLocks noGrp="1"/>
          </p:cNvSpPr>
          <p:nvPr>
            <p:ph idx="1"/>
          </p:nvPr>
        </p:nvSpPr>
        <p:spPr>
          <a:xfrm>
            <a:off x="609600" y="1556792"/>
            <a:ext cx="10972800" cy="4608512"/>
          </a:xfrm>
        </p:spPr>
        <p:txBody>
          <a:bodyPr/>
          <a:lstStyle>
            <a:lvl1pPr>
              <a:defRPr sz="2600">
                <a:solidFill>
                  <a:srgbClr val="19171C"/>
                </a:solidFill>
              </a:defRPr>
            </a:lvl1pPr>
            <a:lvl2pPr>
              <a:defRPr sz="2400">
                <a:solidFill>
                  <a:srgbClr val="19171C"/>
                </a:solidFill>
              </a:defRPr>
            </a:lvl2pPr>
            <a:lvl3pPr>
              <a:buClr>
                <a:srgbClr val="FF9900"/>
              </a:buClr>
              <a:defRPr sz="2200">
                <a:solidFill>
                  <a:srgbClr val="19171C"/>
                </a:solidFill>
              </a:defRPr>
            </a:lvl3pPr>
            <a:lvl4pPr>
              <a:defRPr sz="1800">
                <a:solidFill>
                  <a:srgbClr val="19171C"/>
                </a:solidFill>
              </a:defRPr>
            </a:lvl4pPr>
            <a:lvl5pPr>
              <a:defRPr>
                <a:solidFill>
                  <a:srgbClr val="19171C"/>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657476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hteck 1"/>
          <p:cNvSpPr>
            <a:spLocks noChangeArrowheads="1"/>
          </p:cNvSpPr>
          <p:nvPr userDrawn="1"/>
        </p:nvSpPr>
        <p:spPr bwMode="auto">
          <a:xfrm>
            <a:off x="9788855" y="6372225"/>
            <a:ext cx="1861279" cy="369332"/>
          </a:xfrm>
          <a:prstGeom prst="rect">
            <a:avLst/>
          </a:prstGeom>
          <a:noFill/>
          <a:ln w="9525">
            <a:noFill/>
            <a:miter lim="800000"/>
            <a:headEnd/>
            <a:tailEnd/>
          </a:ln>
        </p:spPr>
        <p:txBody>
          <a:bodyPr wrap="none">
            <a:spAutoFit/>
          </a:bodyPr>
          <a:lstStyle/>
          <a:p>
            <a:pPr algn="r" eaLnBrk="1" hangingPunct="1"/>
            <a:r>
              <a:rPr lang="en-GB" sz="1800">
                <a:solidFill>
                  <a:srgbClr val="FF9900"/>
                </a:solidFill>
              </a:rPr>
              <a:t>www.eesi2020.eu</a:t>
            </a:r>
            <a:endParaRPr lang="cs-CZ" sz="1800">
              <a:solidFill>
                <a:srgbClr val="FF9900"/>
              </a:solidFill>
            </a:endParaRPr>
          </a:p>
        </p:txBody>
      </p:sp>
      <p:sp>
        <p:nvSpPr>
          <p:cNvPr id="3" name="Content Placeholder 2"/>
          <p:cNvSpPr>
            <a:spLocks noGrp="1"/>
          </p:cNvSpPr>
          <p:nvPr>
            <p:ph idx="1"/>
          </p:nvPr>
        </p:nvSpPr>
        <p:spPr>
          <a:xfrm>
            <a:off x="609600" y="1556792"/>
            <a:ext cx="10972800" cy="4608512"/>
          </a:xfrm>
        </p:spPr>
        <p:txBody>
          <a:bodyPr/>
          <a:lstStyle>
            <a:lvl1pPr>
              <a:defRPr sz="2600">
                <a:solidFill>
                  <a:srgbClr val="19171C"/>
                </a:solidFill>
              </a:defRPr>
            </a:lvl1pPr>
            <a:lvl2pPr>
              <a:defRPr sz="2400">
                <a:solidFill>
                  <a:srgbClr val="19171C"/>
                </a:solidFill>
              </a:defRPr>
            </a:lvl2pPr>
            <a:lvl3pPr>
              <a:buClr>
                <a:srgbClr val="FF9900"/>
              </a:buClr>
              <a:defRPr sz="2200">
                <a:solidFill>
                  <a:srgbClr val="19171C"/>
                </a:solidFill>
              </a:defRPr>
            </a:lvl3pPr>
            <a:lvl4pPr>
              <a:defRPr sz="1800">
                <a:solidFill>
                  <a:srgbClr val="19171C"/>
                </a:solidFill>
              </a:defRPr>
            </a:lvl4pPr>
            <a:lvl5pPr>
              <a:defRPr>
                <a:solidFill>
                  <a:srgbClr val="19171C"/>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49559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22.10.2020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370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22.10.2020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04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22.10.2020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942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22.10.2020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1817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22.10.2020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692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22.10.2020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454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22.10.2020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87850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22.10.2020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25913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22.10.2020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3475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9" r:id="rId12"/>
    <p:sldLayoutId id="2147483821" r:id="rId13"/>
    <p:sldLayoutId id="2147483822" r:id="rId14"/>
    <p:sldLayoutId id="2147483823" r:id="rId15"/>
    <p:sldLayoutId id="2147483824" r:id="rId16"/>
    <p:sldLayoutId id="2147483825" r:id="rId1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5.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5.jpg"/><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1.JP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6.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6.jpg"/></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g"/><Relationship Id="rId7" Type="http://schemas.openxmlformats.org/officeDocument/2006/relationships/diagramColors" Target="../diagrams/colors1.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6.jpg"/><Relationship Id="rId4" Type="http://schemas.openxmlformats.org/officeDocument/2006/relationships/image" Target="../media/image45.JPG"/></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6.jpg"/></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6.jpg"/></Relationships>
</file>

<file path=ppt/slides/_rels/slide6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7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jpg"/></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idx="4294967295"/>
          </p:nvPr>
        </p:nvSpPr>
        <p:spPr>
          <a:xfrm>
            <a:off x="1949991" y="1450975"/>
            <a:ext cx="10242008" cy="2308026"/>
          </a:xfrm>
        </p:spPr>
        <p:txBody>
          <a:bodyPr>
            <a:normAutofit fontScale="90000"/>
          </a:bodyPr>
          <a:lstStyle/>
          <a:p>
            <a:r>
              <a:rPr lang="en-GB" sz="4400" b="1" dirty="0">
                <a:latin typeface="+mn-lt"/>
              </a:rPr>
              <a:t>EPC PRESENTATION AND TRAINING MATERIAL</a:t>
            </a:r>
            <a:br>
              <a:rPr lang="en-GB" sz="4000" b="1" dirty="0">
                <a:latin typeface="+mn-lt"/>
              </a:rPr>
            </a:br>
            <a:r>
              <a:rPr lang="en-GB" sz="4000" dirty="0">
                <a:solidFill>
                  <a:schemeClr val="accent2">
                    <a:lumMod val="75000"/>
                  </a:schemeClr>
                </a:solidFill>
                <a:latin typeface="+mn-lt"/>
              </a:rPr>
              <a:t>- </a:t>
            </a:r>
            <a:r>
              <a:rPr lang="en-GB" sz="3600" dirty="0">
                <a:solidFill>
                  <a:schemeClr val="accent2">
                    <a:lumMod val="75000"/>
                  </a:schemeClr>
                </a:solidFill>
                <a:latin typeface="+mn-lt"/>
              </a:rPr>
              <a:t>New implementation model for EPC</a:t>
            </a:r>
            <a:br>
              <a:rPr lang="en-GB" sz="3600" dirty="0">
                <a:solidFill>
                  <a:schemeClr val="accent2">
                    <a:lumMod val="75000"/>
                  </a:schemeClr>
                </a:solidFill>
                <a:latin typeface="+mn-lt"/>
              </a:rPr>
            </a:br>
            <a:r>
              <a:rPr lang="en-GB" sz="3600" dirty="0">
                <a:solidFill>
                  <a:schemeClr val="accent2">
                    <a:lumMod val="75000"/>
                  </a:schemeClr>
                </a:solidFill>
                <a:latin typeface="+mn-lt"/>
              </a:rPr>
              <a:t>- Tools for start-up of EPC projects </a:t>
            </a:r>
            <a:br>
              <a:rPr lang="en-GB" sz="4000" b="1" dirty="0">
                <a:latin typeface="+mn-lt"/>
              </a:rPr>
            </a:br>
            <a:br>
              <a:rPr lang="en-GB" sz="4000" b="1" dirty="0">
                <a:latin typeface="+mn-lt"/>
              </a:rPr>
            </a:br>
            <a:endParaRPr lang="en-GB" sz="1800" b="1" dirty="0">
              <a:latin typeface="+mn-lt"/>
            </a:endParaRP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4294967295"/>
          </p:nvPr>
        </p:nvSpPr>
        <p:spPr>
          <a:xfrm>
            <a:off x="297404" y="4279900"/>
            <a:ext cx="10242008" cy="1819275"/>
          </a:xfrm>
        </p:spPr>
        <p:txBody>
          <a:bodyPr>
            <a:noAutofit/>
          </a:bodyPr>
          <a:lstStyle/>
          <a:p>
            <a:r>
              <a:rPr lang="en-GB" sz="2800" cap="none" dirty="0">
                <a:solidFill>
                  <a:schemeClr val="tx1"/>
                </a:solidFill>
                <a:latin typeface="+mn-lt"/>
              </a:rPr>
              <a:t>Liv R. Lindseth, Inland County Council </a:t>
            </a:r>
          </a:p>
          <a:p>
            <a:r>
              <a:rPr lang="en-GB" sz="2800" cap="none" dirty="0">
                <a:solidFill>
                  <a:schemeClr val="tx1"/>
                </a:solidFill>
                <a:latin typeface="+mn-lt"/>
              </a:rPr>
              <a:t>EPC seminar for public building owners</a:t>
            </a:r>
          </a:p>
          <a:p>
            <a:r>
              <a:rPr lang="en-GB" sz="2800" cap="none" dirty="0">
                <a:solidFill>
                  <a:schemeClr val="tx1"/>
                </a:solidFill>
                <a:latin typeface="+mn-lt"/>
              </a:rPr>
              <a:t>Hamar, May 2020</a:t>
            </a:r>
          </a:p>
        </p:txBody>
      </p:sp>
      <p:sp>
        <p:nvSpPr>
          <p:cNvPr id="4" name="Rectangle 3">
            <a:extLst>
              <a:ext uri="{FF2B5EF4-FFF2-40B4-BE49-F238E27FC236}">
                <a16:creationId xmlns:a16="http://schemas.microsoft.com/office/drawing/2014/main" id="{41AF76F9-13C3-415C-AB94-45C2EE5CB126}"/>
              </a:ext>
            </a:extLst>
          </p:cNvPr>
          <p:cNvSpPr/>
          <p:nvPr/>
        </p:nvSpPr>
        <p:spPr>
          <a:xfrm>
            <a:off x="5438055" y="308637"/>
            <a:ext cx="4301563" cy="739113"/>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03" y="168147"/>
            <a:ext cx="4134662" cy="1116359"/>
          </a:xfrm>
          <a:prstGeom prst="rect">
            <a:avLst/>
          </a:prstGeom>
        </p:spPr>
      </p:pic>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4"/>
          <a:stretch>
            <a:fillRect/>
          </a:stretch>
        </p:blipFill>
        <p:spPr>
          <a:xfrm>
            <a:off x="4504014" y="308637"/>
            <a:ext cx="739114" cy="739114"/>
          </a:xfrm>
          <a:prstGeom prst="rect">
            <a:avLst/>
          </a:prstGeom>
        </p:spPr>
      </p:pic>
      <p:pic>
        <p:nvPicPr>
          <p:cNvPr id="6" name="Picture 5" descr="A close up of a sign&#10;&#10;Description automatically generated">
            <a:extLst>
              <a:ext uri="{FF2B5EF4-FFF2-40B4-BE49-F238E27FC236}">
                <a16:creationId xmlns:a16="http://schemas.microsoft.com/office/drawing/2014/main" id="{5CC932B7-A5F7-4340-B27B-E95343DCC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191" y="3380918"/>
            <a:ext cx="2737980" cy="2737980"/>
          </a:xfrm>
          <a:prstGeom prst="rect">
            <a:avLst/>
          </a:prstGeom>
        </p:spPr>
      </p:pic>
      <p:pic>
        <p:nvPicPr>
          <p:cNvPr id="9" name="Picture 8">
            <a:extLst>
              <a:ext uri="{FF2B5EF4-FFF2-40B4-BE49-F238E27FC236}">
                <a16:creationId xmlns:a16="http://schemas.microsoft.com/office/drawing/2014/main" id="{DA8A02DD-7980-44B9-9FF5-2D1A0B0944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97403" y="1629861"/>
            <a:ext cx="1469139" cy="1469139"/>
          </a:xfrm>
          <a:prstGeom prst="rect">
            <a:avLst/>
          </a:prstGeom>
        </p:spPr>
      </p:pic>
      <p:pic>
        <p:nvPicPr>
          <p:cNvPr id="11" name="Grafikk 5">
            <a:extLst>
              <a:ext uri="{FF2B5EF4-FFF2-40B4-BE49-F238E27FC236}">
                <a16:creationId xmlns:a16="http://schemas.microsoft.com/office/drawing/2014/main" id="{ED91BB8C-698D-4E12-A2B4-A0F02EEC1BD5}"/>
              </a:ext>
            </a:extLst>
          </p:cNvPr>
          <p:cNvPicPr>
            <a:picLocks noChangeAspect="1"/>
          </p:cNvPicPr>
          <p:nvPr/>
        </p:nvPicPr>
        <p:blipFill>
          <a:blip r:embed="rId7">
            <a:extLst>
              <a:ext uri="{28A0092B-C50C-407E-A947-70E740481C1C}">
                <a14:useLocalDpi xmlns:a14="http://schemas.microsoft.com/office/drawing/2010/main" val="0"/>
              </a:ext>
            </a:extLst>
          </a:blip>
          <a:stretch/>
        </p:blipFill>
        <p:spPr>
          <a:xfrm>
            <a:off x="9728073" y="414506"/>
            <a:ext cx="2164936" cy="633244"/>
          </a:xfrm>
          <a:prstGeom prst="rect">
            <a:avLst/>
          </a:prstGeom>
        </p:spPr>
      </p:pic>
    </p:spTree>
    <p:extLst>
      <p:ext uri="{BB962C8B-B14F-4D97-AF65-F5344CB8AC3E}">
        <p14:creationId xmlns:p14="http://schemas.microsoft.com/office/powerpoint/2010/main" val="379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472300FE-0A76-418F-907E-7A8CE98C83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969" b="6852"/>
          <a:stretch/>
        </p:blipFill>
        <p:spPr>
          <a:xfrm>
            <a:off x="5781554" y="1966061"/>
            <a:ext cx="6410446" cy="4258864"/>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pic>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en-US" sz="4000" b="1" dirty="0">
                <a:latin typeface="+mn-lt"/>
              </a:rPr>
              <a:t>About Energy Performance Contracting, EPC</a:t>
            </a:r>
            <a:endParaRPr lang="en-GB" sz="4000" b="1" dirty="0">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194816" y="1845733"/>
            <a:ext cx="10757698" cy="4725664"/>
          </a:xfrm>
        </p:spPr>
        <p:txBody>
          <a:bodyPr>
            <a:normAutofit fontScale="92500" lnSpcReduction="10000"/>
          </a:bodyPr>
          <a:lstStyle/>
          <a:p>
            <a:pPr marL="0" lvl="1" indent="0" fontAlgn="base">
              <a:spcBef>
                <a:spcPct val="20000"/>
              </a:spcBef>
              <a:spcAft>
                <a:spcPct val="0"/>
              </a:spcAft>
              <a:buNone/>
              <a:defRPr/>
            </a:pPr>
            <a:r>
              <a:rPr lang="en-US" sz="2100" b="1" dirty="0"/>
              <a:t>The model</a:t>
            </a:r>
          </a:p>
          <a:p>
            <a:pPr marL="0" indent="-186858" fontAlgn="base">
              <a:spcBef>
                <a:spcPct val="20000"/>
              </a:spcBef>
              <a:spcAft>
                <a:spcPct val="0"/>
              </a:spcAft>
              <a:buClr>
                <a:schemeClr val="accent2"/>
              </a:buClr>
              <a:buFont typeface="Wingdings" panose="05000000000000000000" pitchFamily="2" charset="2"/>
              <a:buChar char="§"/>
              <a:defRPr/>
            </a:pPr>
            <a:r>
              <a:rPr lang="en-US" sz="1900" dirty="0"/>
              <a:t>Implementation of EE measures with guaranteed results</a:t>
            </a:r>
          </a:p>
          <a:p>
            <a:pPr marL="0" indent="-186858" fontAlgn="base">
              <a:spcBef>
                <a:spcPct val="20000"/>
              </a:spcBef>
              <a:spcAft>
                <a:spcPct val="0"/>
              </a:spcAft>
              <a:buClr>
                <a:schemeClr val="accent2"/>
              </a:buClr>
              <a:buFont typeface="Wingdings" panose="05000000000000000000" pitchFamily="2" charset="2"/>
              <a:buChar char="§"/>
              <a:defRPr/>
            </a:pPr>
            <a:r>
              <a:rPr lang="en-US" sz="1900" dirty="0"/>
              <a:t>Energy savings cover investment costs</a:t>
            </a:r>
          </a:p>
          <a:p>
            <a:pPr marL="0" indent="-186858" fontAlgn="base">
              <a:spcBef>
                <a:spcPct val="20000"/>
              </a:spcBef>
              <a:spcAft>
                <a:spcPct val="0"/>
              </a:spcAft>
              <a:buClr>
                <a:schemeClr val="accent2"/>
              </a:buClr>
              <a:buFont typeface="Wingdings" panose="05000000000000000000" pitchFamily="2" charset="2"/>
              <a:buChar char="§"/>
              <a:defRPr/>
            </a:pPr>
            <a:r>
              <a:rPr lang="en-US" sz="1900" dirty="0"/>
              <a:t>Outsourcing of technical and financial risk</a:t>
            </a:r>
          </a:p>
          <a:p>
            <a:pPr marL="0" indent="-186858" fontAlgn="base">
              <a:spcBef>
                <a:spcPct val="20000"/>
              </a:spcBef>
              <a:spcAft>
                <a:spcPct val="0"/>
              </a:spcAft>
              <a:buClr>
                <a:schemeClr val="accent2"/>
              </a:buClr>
              <a:buFont typeface="Wingdings" panose="05000000000000000000" pitchFamily="2" charset="2"/>
              <a:buChar char="§"/>
              <a:defRPr/>
            </a:pPr>
            <a:r>
              <a:rPr lang="en-US" sz="1900" dirty="0"/>
              <a:t>Turnkey enterprise </a:t>
            </a:r>
          </a:p>
          <a:p>
            <a:pPr marL="0" indent="-186858" fontAlgn="base">
              <a:spcBef>
                <a:spcPct val="20000"/>
              </a:spcBef>
              <a:spcAft>
                <a:spcPct val="0"/>
              </a:spcAft>
              <a:buClr>
                <a:schemeClr val="accent2"/>
              </a:buClr>
              <a:buFont typeface="Wingdings" panose="05000000000000000000" pitchFamily="2" charset="2"/>
              <a:buChar char="§"/>
              <a:defRPr/>
            </a:pPr>
            <a:r>
              <a:rPr lang="en-US" sz="1900" dirty="0"/>
              <a:t>Can include financial support scheme</a:t>
            </a:r>
          </a:p>
          <a:p>
            <a:pPr marL="0" lvl="1" indent="0" fontAlgn="base">
              <a:spcBef>
                <a:spcPct val="20000"/>
              </a:spcBef>
              <a:spcAft>
                <a:spcPct val="0"/>
              </a:spcAft>
              <a:buNone/>
              <a:defRPr/>
            </a:pPr>
            <a:endParaRPr lang="en-US" sz="1900" dirty="0"/>
          </a:p>
          <a:p>
            <a:pPr marL="0" lvl="1" indent="0" fontAlgn="base">
              <a:spcBef>
                <a:spcPct val="20000"/>
              </a:spcBef>
              <a:spcAft>
                <a:spcPct val="0"/>
              </a:spcAft>
              <a:buNone/>
              <a:defRPr/>
            </a:pPr>
            <a:r>
              <a:rPr lang="en-US" sz="2100" b="1" dirty="0"/>
              <a:t>Advantages for building owner</a:t>
            </a:r>
          </a:p>
          <a:p>
            <a:pPr marL="0" lvl="1" indent="-186858" fontAlgn="base">
              <a:spcBef>
                <a:spcPct val="20000"/>
              </a:spcBef>
              <a:spcAft>
                <a:spcPct val="0"/>
              </a:spcAft>
              <a:buClr>
                <a:schemeClr val="accent2"/>
              </a:buClr>
              <a:buSzPct val="100000"/>
              <a:buFont typeface="Wingdings" panose="05000000000000000000" pitchFamily="2" charset="2"/>
              <a:buChar char="§"/>
              <a:defRPr/>
            </a:pPr>
            <a:r>
              <a:rPr lang="en-US" sz="1900" dirty="0"/>
              <a:t>The guaranteed results (no cure no pay)</a:t>
            </a:r>
          </a:p>
          <a:p>
            <a:pPr marL="0" lvl="1" indent="-186858" fontAlgn="base">
              <a:spcBef>
                <a:spcPct val="20000"/>
              </a:spcBef>
              <a:spcAft>
                <a:spcPct val="0"/>
              </a:spcAft>
              <a:buClr>
                <a:schemeClr val="accent2"/>
              </a:buClr>
              <a:buSzPct val="100000"/>
              <a:buFont typeface="Wingdings" panose="05000000000000000000" pitchFamily="2" charset="2"/>
              <a:buChar char="§"/>
              <a:defRPr/>
            </a:pPr>
            <a:r>
              <a:rPr lang="en-US" sz="1900" dirty="0"/>
              <a:t>Low risk</a:t>
            </a:r>
          </a:p>
          <a:p>
            <a:pPr marL="0" lvl="1" indent="-186858" fontAlgn="base">
              <a:spcBef>
                <a:spcPct val="20000"/>
              </a:spcBef>
              <a:spcAft>
                <a:spcPct val="0"/>
              </a:spcAft>
              <a:buClr>
                <a:schemeClr val="accent2"/>
              </a:buClr>
              <a:buSzPct val="100000"/>
              <a:buFont typeface="Wingdings" panose="05000000000000000000" pitchFamily="2" charset="2"/>
              <a:buChar char="§"/>
              <a:defRPr/>
            </a:pPr>
            <a:r>
              <a:rPr lang="en-US" sz="1900" dirty="0"/>
              <a:t>Many EE measures in short time</a:t>
            </a:r>
          </a:p>
          <a:p>
            <a:pPr marL="0" lvl="1" indent="-186858" fontAlgn="base">
              <a:spcBef>
                <a:spcPct val="20000"/>
              </a:spcBef>
              <a:spcAft>
                <a:spcPct val="0"/>
              </a:spcAft>
              <a:buClr>
                <a:schemeClr val="accent2"/>
              </a:buClr>
              <a:buSzPct val="100000"/>
              <a:buFont typeface="Wingdings" panose="05000000000000000000" pitchFamily="2" charset="2"/>
              <a:buChar char="§"/>
              <a:defRPr/>
            </a:pPr>
            <a:r>
              <a:rPr lang="en-US" sz="1900" dirty="0"/>
              <a:t>Upgrading of building mass </a:t>
            </a:r>
          </a:p>
          <a:p>
            <a:pPr marL="0" lvl="1" indent="-186858" fontAlgn="base">
              <a:spcBef>
                <a:spcPct val="20000"/>
              </a:spcBef>
              <a:spcAft>
                <a:spcPct val="0"/>
              </a:spcAft>
              <a:buClr>
                <a:schemeClr val="accent2"/>
              </a:buClr>
              <a:buSzPct val="100000"/>
              <a:buFont typeface="Wingdings" panose="05000000000000000000" pitchFamily="2" charset="2"/>
              <a:buChar char="§"/>
              <a:defRPr/>
            </a:pPr>
            <a:r>
              <a:rPr lang="en-US" sz="1900" dirty="0"/>
              <a:t>Increase competence </a:t>
            </a:r>
          </a:p>
          <a:p>
            <a:pPr marL="0" lvl="1" indent="-186858" fontAlgn="base">
              <a:spcBef>
                <a:spcPct val="20000"/>
              </a:spcBef>
              <a:spcAft>
                <a:spcPct val="0"/>
              </a:spcAft>
              <a:buClr>
                <a:schemeClr val="accent2"/>
              </a:buClr>
              <a:buSzPct val="100000"/>
              <a:buFont typeface="Wingdings" panose="05000000000000000000" pitchFamily="2" charset="2"/>
              <a:buChar char="§"/>
              <a:defRPr/>
            </a:pPr>
            <a:endParaRPr lang="en-US" sz="1900" b="1" dirty="0"/>
          </a:p>
          <a:p>
            <a:pPr marL="0" lvl="1" indent="0" fontAlgn="base">
              <a:spcBef>
                <a:spcPct val="20000"/>
              </a:spcBef>
              <a:spcAft>
                <a:spcPct val="0"/>
              </a:spcAft>
              <a:buNone/>
              <a:defRPr/>
            </a:pPr>
            <a:r>
              <a:rPr lang="en-US" sz="2100" b="1" dirty="0"/>
              <a:t>Bonus tool</a:t>
            </a:r>
          </a:p>
          <a:p>
            <a:pPr marL="0" indent="-186858" fontAlgn="base">
              <a:spcBef>
                <a:spcPct val="20000"/>
              </a:spcBef>
              <a:spcAft>
                <a:spcPct val="0"/>
              </a:spcAft>
              <a:buClr>
                <a:schemeClr val="accent2"/>
              </a:buClr>
              <a:buFont typeface="Wingdings" panose="05000000000000000000" pitchFamily="2" charset="2"/>
              <a:buChar char="§"/>
              <a:defRPr/>
            </a:pPr>
            <a:r>
              <a:rPr lang="en-US" sz="1900" dirty="0"/>
              <a:t>Energy performance maintaining contracts</a:t>
            </a:r>
            <a:endParaRPr lang="en-GB" sz="2400" dirty="0">
              <a:solidFill>
                <a:schemeClr val="tx1">
                  <a:lumMod val="85000"/>
                  <a:lumOff val="15000"/>
                </a:schemeClr>
              </a:solidFill>
            </a:endParaRPr>
          </a:p>
        </p:txBody>
      </p:sp>
      <p:pic>
        <p:nvPicPr>
          <p:cNvPr id="5" name="Grafikk 5">
            <a:extLst>
              <a:ext uri="{FF2B5EF4-FFF2-40B4-BE49-F238E27FC236}">
                <a16:creationId xmlns:a16="http://schemas.microsoft.com/office/drawing/2014/main" id="{2C5489A1-E807-4444-BA53-53D227F7CD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38F38A93-B02F-4B2B-8836-18C66D62F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1"/>
            <a:ext cx="3194304" cy="657365"/>
          </a:xfrm>
          <a:prstGeom prst="rect">
            <a:avLst/>
          </a:prstGeom>
        </p:spPr>
      </p:pic>
    </p:spTree>
    <p:extLst>
      <p:ext uri="{BB962C8B-B14F-4D97-AF65-F5344CB8AC3E}">
        <p14:creationId xmlns:p14="http://schemas.microsoft.com/office/powerpoint/2010/main" val="369736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70FDDA-F1FE-4DEC-BFB1-E5684E71A5A6}"/>
              </a:ext>
            </a:extLst>
          </p:cNvPr>
          <p:cNvSpPr>
            <a:spLocks noGrp="1"/>
          </p:cNvSpPr>
          <p:nvPr>
            <p:ph type="title"/>
          </p:nvPr>
        </p:nvSpPr>
        <p:spPr/>
        <p:txBody>
          <a:bodyPr>
            <a:normAutofit/>
          </a:bodyPr>
          <a:lstStyle/>
          <a:p>
            <a:r>
              <a:rPr lang="en-GB" sz="4400" b="1" dirty="0"/>
              <a:t>The traditional phases of EPC</a:t>
            </a:r>
          </a:p>
        </p:txBody>
      </p:sp>
      <p:pic>
        <p:nvPicPr>
          <p:cNvPr id="29" name="Grafikk 5">
            <a:extLst>
              <a:ext uri="{FF2B5EF4-FFF2-40B4-BE49-F238E27FC236}">
                <a16:creationId xmlns:a16="http://schemas.microsoft.com/office/drawing/2014/main" id="{2A1ACBBE-E2B2-4264-8F57-BFF9AE7259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31" name="Bilde 30">
            <a:extLst>
              <a:ext uri="{FF2B5EF4-FFF2-40B4-BE49-F238E27FC236}">
                <a16:creationId xmlns:a16="http://schemas.microsoft.com/office/drawing/2014/main" id="{D6AA985E-CFAF-44B8-B6E4-25E24DBCB1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30" name="Bilde 29">
            <a:extLst>
              <a:ext uri="{FF2B5EF4-FFF2-40B4-BE49-F238E27FC236}">
                <a16:creationId xmlns:a16="http://schemas.microsoft.com/office/drawing/2014/main" id="{6C550FDF-9226-4AF8-A536-6867B8A88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8242" y="1397607"/>
            <a:ext cx="7636476" cy="5314821"/>
          </a:xfrm>
          <a:prstGeom prst="rect">
            <a:avLst/>
          </a:prstGeom>
        </p:spPr>
      </p:pic>
    </p:spTree>
    <p:extLst>
      <p:ext uri="{BB962C8B-B14F-4D97-AF65-F5344CB8AC3E}">
        <p14:creationId xmlns:p14="http://schemas.microsoft.com/office/powerpoint/2010/main" val="7935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1450757"/>
          </a:xfrm>
        </p:spPr>
        <p:txBody>
          <a:bodyPr>
            <a:normAutofit/>
          </a:bodyPr>
          <a:lstStyle/>
          <a:p>
            <a:r>
              <a:rPr lang="sv-SE" sz="4000" b="1" dirty="0">
                <a:solidFill>
                  <a:schemeClr val="tx1"/>
                </a:solidFill>
                <a:latin typeface="+mn-lt"/>
              </a:rPr>
              <a:t>EPC project process – the standard phases </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79" y="1845734"/>
            <a:ext cx="6729550" cy="4725664"/>
          </a:xfrm>
        </p:spPr>
        <p:txBody>
          <a:bodyPr>
            <a:normAutofit lnSpcReduction="10000"/>
          </a:bodyPr>
          <a:lstStyle/>
          <a:p>
            <a:pPr lvl="0"/>
            <a:r>
              <a:rPr lang="en-GB" sz="2800" b="1" dirty="0">
                <a:solidFill>
                  <a:schemeClr val="tx1"/>
                </a:solidFill>
              </a:rPr>
              <a:t>1. Preparation of the project (phase 0)</a:t>
            </a:r>
          </a:p>
          <a:p>
            <a:pPr lvl="1" indent="-288000">
              <a:buFont typeface="Wingdings" panose="05000000000000000000" pitchFamily="2" charset="2"/>
              <a:buChar char="§"/>
            </a:pPr>
            <a:r>
              <a:rPr lang="en-GB" sz="2200" dirty="0">
                <a:solidFill>
                  <a:schemeClr val="tx1"/>
                </a:solidFill>
              </a:rPr>
              <a:t>Create ownership in own administration</a:t>
            </a:r>
          </a:p>
          <a:p>
            <a:pPr lvl="1" indent="-288000">
              <a:buFont typeface="Wingdings" panose="05000000000000000000" pitchFamily="2" charset="2"/>
              <a:buChar char="§"/>
            </a:pPr>
            <a:r>
              <a:rPr lang="en-GB" sz="2200" dirty="0">
                <a:solidFill>
                  <a:schemeClr val="tx1"/>
                </a:solidFill>
              </a:rPr>
              <a:t>Selection of EPC implementation model</a:t>
            </a:r>
          </a:p>
          <a:p>
            <a:pPr lvl="1" indent="-288000">
              <a:buFont typeface="Wingdings" panose="05000000000000000000" pitchFamily="2" charset="2"/>
              <a:buChar char="§"/>
            </a:pPr>
            <a:r>
              <a:rPr lang="en-GB" sz="2200" dirty="0">
                <a:solidFill>
                  <a:schemeClr val="tx1"/>
                </a:solidFill>
              </a:rPr>
              <a:t>The EPC tender process </a:t>
            </a:r>
          </a:p>
          <a:p>
            <a:pPr lvl="1" indent="-288000">
              <a:buFont typeface="Wingdings" panose="05000000000000000000" pitchFamily="2" charset="2"/>
              <a:buChar char="§"/>
            </a:pPr>
            <a:r>
              <a:rPr lang="en-GB" sz="2200" dirty="0">
                <a:solidFill>
                  <a:schemeClr val="tx1"/>
                </a:solidFill>
              </a:rPr>
              <a:t>Selection of supplier</a:t>
            </a:r>
          </a:p>
          <a:p>
            <a:pPr lvl="0"/>
            <a:r>
              <a:rPr lang="en-GB" sz="2800" b="1" dirty="0">
                <a:solidFill>
                  <a:schemeClr val="tx1"/>
                </a:solidFill>
              </a:rPr>
              <a:t>3. Conclusion of contract phase 1</a:t>
            </a:r>
          </a:p>
          <a:p>
            <a:pPr lvl="1" indent="-288000">
              <a:buFont typeface="Wingdings" panose="05000000000000000000" pitchFamily="2" charset="2"/>
              <a:buChar char="§"/>
            </a:pPr>
            <a:r>
              <a:rPr lang="en-GB" sz="2200" dirty="0">
                <a:solidFill>
                  <a:schemeClr val="tx1"/>
                </a:solidFill>
              </a:rPr>
              <a:t>Energy Analyses - Phase 1 implementation</a:t>
            </a:r>
          </a:p>
          <a:p>
            <a:pPr lvl="0"/>
            <a:r>
              <a:rPr lang="en-GB" sz="2800" b="1" dirty="0">
                <a:solidFill>
                  <a:schemeClr val="tx1"/>
                </a:solidFill>
              </a:rPr>
              <a:t>4. Conclusion of contract phase 2 and 3</a:t>
            </a:r>
          </a:p>
          <a:p>
            <a:pPr lvl="1" indent="-288000">
              <a:buFont typeface="Wingdings" panose="05000000000000000000" pitchFamily="2" charset="2"/>
              <a:buChar char="§"/>
            </a:pPr>
            <a:r>
              <a:rPr lang="en-GB" sz="2200" dirty="0">
                <a:solidFill>
                  <a:srgbClr val="19171C"/>
                </a:solidFill>
              </a:rPr>
              <a:t>Project implementation - Phase 2 implementation</a:t>
            </a:r>
          </a:p>
          <a:p>
            <a:pPr lvl="0"/>
            <a:r>
              <a:rPr lang="en-GB" sz="2800" b="1" dirty="0">
                <a:solidFill>
                  <a:schemeClr val="tx1"/>
                </a:solidFill>
              </a:rPr>
              <a:t>5. Energy saving period</a:t>
            </a:r>
          </a:p>
          <a:p>
            <a:pPr lvl="1" indent="-288000">
              <a:lnSpc>
                <a:spcPct val="100000"/>
              </a:lnSpc>
              <a:buFont typeface="Wingdings" panose="05000000000000000000" pitchFamily="2" charset="2"/>
              <a:buChar char="§"/>
            </a:pPr>
            <a:r>
              <a:rPr lang="en-GB" sz="2200" dirty="0">
                <a:solidFill>
                  <a:srgbClr val="19171C"/>
                </a:solidFill>
              </a:rPr>
              <a:t>Monitoring and assessment – Phase 3 guarantee </a:t>
            </a:r>
          </a:p>
          <a:p>
            <a:endParaRPr lang="en-GB" sz="1500" dirty="0"/>
          </a:p>
        </p:txBody>
      </p:sp>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06D9D483-F021-430C-B35D-7DDD693FE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158484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lstStyle/>
          <a:p>
            <a:r>
              <a:rPr lang="sv-SE" sz="4000" b="1" dirty="0">
                <a:latin typeface="+mn-lt"/>
              </a:rPr>
              <a:t>ESCO and EPC</a:t>
            </a:r>
            <a:endParaRPr lang="lv-LV" sz="4000" b="1" dirty="0">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45734"/>
            <a:ext cx="6493493" cy="4469722"/>
          </a:xfrm>
        </p:spPr>
        <p:txBody>
          <a:bodyPr>
            <a:normAutofit/>
          </a:bodyPr>
          <a:lstStyle/>
          <a:p>
            <a:endParaRPr lang="sv-SE" sz="2400" i="1" dirty="0"/>
          </a:p>
          <a:p>
            <a:pPr marL="174625" indent="-174625">
              <a:buFont typeface="Wingdings" panose="05000000000000000000" pitchFamily="2" charset="2"/>
              <a:buChar char="§"/>
            </a:pPr>
            <a:r>
              <a:rPr lang="en-GB" sz="2400" dirty="0">
                <a:solidFill>
                  <a:schemeClr val="tx1"/>
                </a:solidFill>
              </a:rPr>
              <a:t>A useful tool in the race to reach global energy- and climate goals in time</a:t>
            </a:r>
          </a:p>
          <a:p>
            <a:pPr marL="174625" indent="-174625">
              <a:buFont typeface="Wingdings" panose="05000000000000000000" pitchFamily="2" charset="2"/>
              <a:buChar char="§"/>
            </a:pPr>
            <a:r>
              <a:rPr lang="en-GB" sz="2400" dirty="0">
                <a:solidFill>
                  <a:schemeClr val="tx1"/>
                </a:solidFill>
              </a:rPr>
              <a:t>Deliverers energy saving results at a higher rate and speed than traditional EE projects</a:t>
            </a:r>
          </a:p>
          <a:p>
            <a:pPr marL="174625" indent="-174625">
              <a:buFont typeface="Wingdings" panose="05000000000000000000" pitchFamily="2" charset="2"/>
              <a:buChar char="§"/>
            </a:pPr>
            <a:r>
              <a:rPr lang="en-GB" sz="2400" dirty="0">
                <a:solidFill>
                  <a:schemeClr val="tx1"/>
                </a:solidFill>
              </a:rPr>
              <a:t>Secure public investments </a:t>
            </a:r>
          </a:p>
          <a:p>
            <a:pPr marL="467233" lvl="1" indent="-174625">
              <a:buFont typeface="Wingdings" panose="05000000000000000000" pitchFamily="2" charset="2"/>
              <a:buChar char="§"/>
            </a:pPr>
            <a:r>
              <a:rPr lang="en-GB" sz="2200" dirty="0">
                <a:solidFill>
                  <a:schemeClr val="tx1"/>
                </a:solidFill>
              </a:rPr>
              <a:t> Contract based guarantee of savings</a:t>
            </a:r>
            <a:endParaRPr lang="en-GB" dirty="0">
              <a:solidFill>
                <a:schemeClr val="tx1"/>
              </a:solidFill>
            </a:endParaRPr>
          </a:p>
          <a:p>
            <a:pPr marL="0" indent="0">
              <a:buNone/>
            </a:pPr>
            <a:br>
              <a:rPr lang="en-GB" dirty="0"/>
            </a:br>
            <a:endParaRPr lang="lv-LV" dirty="0"/>
          </a:p>
        </p:txBody>
      </p:sp>
      <p:pic>
        <p:nvPicPr>
          <p:cNvPr id="6" name="Picture 2">
            <a:extLst>
              <a:ext uri="{FF2B5EF4-FFF2-40B4-BE49-F238E27FC236}">
                <a16:creationId xmlns:a16="http://schemas.microsoft.com/office/drawing/2014/main" id="{76663703-BA74-4448-B2D7-3BACEF868889}"/>
              </a:ext>
            </a:extLst>
          </p:cNvPr>
          <p:cNvPicPr/>
          <p:nvPr/>
        </p:nvPicPr>
        <p:blipFill rotWithShape="1">
          <a:blip r:embed="rId3" cstate="print">
            <a:extLst>
              <a:ext uri="{28A0092B-C50C-407E-A947-70E740481C1C}">
                <a14:useLocalDpi xmlns:a14="http://schemas.microsoft.com/office/drawing/2010/main" val="0"/>
              </a:ext>
            </a:extLst>
          </a:blip>
          <a:srcRect r="13619"/>
          <a:stretch/>
        </p:blipFill>
        <p:spPr bwMode="auto">
          <a:xfrm>
            <a:off x="7377830" y="2153348"/>
            <a:ext cx="4488587" cy="3824119"/>
          </a:xfrm>
          <a:prstGeom prst="rect">
            <a:avLst/>
          </a:prstGeom>
          <a:noFill/>
          <a:ln w="9525">
            <a:noFill/>
            <a:miter lim="800000"/>
            <a:headEnd/>
            <a:tailEnd/>
          </a:ln>
        </p:spPr>
      </p:pic>
      <p:pic>
        <p:nvPicPr>
          <p:cNvPr id="7" name="Grafikk 6">
            <a:extLst>
              <a:ext uri="{FF2B5EF4-FFF2-40B4-BE49-F238E27FC236}">
                <a16:creationId xmlns:a16="http://schemas.microsoft.com/office/drawing/2014/main" id="{ED270102-E4A7-4DA2-89CF-9F3047A23B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5217" y="234667"/>
            <a:ext cx="1981200" cy="609600"/>
          </a:xfrm>
          <a:prstGeom prst="rect">
            <a:avLst/>
          </a:prstGeom>
        </p:spPr>
      </p:pic>
    </p:spTree>
    <p:extLst>
      <p:ext uri="{BB962C8B-B14F-4D97-AF65-F5344CB8AC3E}">
        <p14:creationId xmlns:p14="http://schemas.microsoft.com/office/powerpoint/2010/main" val="2885353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088571" y="985981"/>
            <a:ext cx="6111822" cy="620170"/>
          </a:xfrm>
          <a:prstGeom prst="rect">
            <a:avLst/>
          </a:prstGeom>
          <a:noFill/>
        </p:spPr>
        <p:txBody>
          <a:bodyPr wrap="square" rtlCol="0">
            <a:spAutoFit/>
          </a:bodyPr>
          <a:lstStyle/>
          <a:p>
            <a:pPr defTabSz="914400">
              <a:lnSpc>
                <a:spcPct val="85000"/>
              </a:lnSpc>
              <a:spcBef>
                <a:spcPct val="0"/>
              </a:spcBef>
            </a:pPr>
            <a:r>
              <a:rPr lang="en-GB" sz="4000" b="1" spc="-50" dirty="0">
                <a:solidFill>
                  <a:schemeClr val="tx1">
                    <a:lumMod val="75000"/>
                    <a:lumOff val="25000"/>
                  </a:schemeClr>
                </a:solidFill>
                <a:ea typeface="+mj-ea"/>
                <a:cs typeface="+mj-cs"/>
              </a:rPr>
              <a:t>Main Benefits of EPC</a:t>
            </a:r>
          </a:p>
        </p:txBody>
      </p:sp>
      <p:sp>
        <p:nvSpPr>
          <p:cNvPr id="6" name="Plassholder for innhold 5"/>
          <p:cNvSpPr>
            <a:spLocks noGrp="1"/>
          </p:cNvSpPr>
          <p:nvPr>
            <p:ph idx="1"/>
          </p:nvPr>
        </p:nvSpPr>
        <p:spPr>
          <a:xfrm>
            <a:off x="1208314" y="1807028"/>
            <a:ext cx="10374086" cy="4358275"/>
          </a:xfrm>
        </p:spPr>
        <p:txBody>
          <a:bodyPr>
            <a:normAutofit fontScale="92500"/>
          </a:bodyPr>
          <a:lstStyle/>
          <a:p>
            <a:pPr indent="-288000">
              <a:buFont typeface="Wingdings" panose="05000000000000000000" pitchFamily="2" charset="2"/>
              <a:buChar char="§"/>
            </a:pPr>
            <a:r>
              <a:rPr lang="en-US" sz="2400" dirty="0"/>
              <a:t>Guaranteed implementation of EE measures within set time limit </a:t>
            </a:r>
          </a:p>
          <a:p>
            <a:pPr indent="-288000">
              <a:buFont typeface="Wingdings" panose="05000000000000000000" pitchFamily="2" charset="2"/>
              <a:buChar char="§"/>
            </a:pPr>
            <a:r>
              <a:rPr lang="en-US" sz="2400" dirty="0"/>
              <a:t>Long-term reduction of energy consumption </a:t>
            </a:r>
          </a:p>
          <a:p>
            <a:pPr indent="-288000">
              <a:buFont typeface="Wingdings" panose="05000000000000000000" pitchFamily="2" charset="2"/>
              <a:buChar char="§"/>
            </a:pPr>
            <a:r>
              <a:rPr lang="en-US" sz="2400" dirty="0"/>
              <a:t>A single supplier implements the project from start to finish</a:t>
            </a:r>
          </a:p>
          <a:p>
            <a:pPr indent="-288000">
              <a:buFont typeface="Wingdings" panose="05000000000000000000" pitchFamily="2" charset="2"/>
              <a:buChar char="§"/>
            </a:pPr>
            <a:r>
              <a:rPr lang="en-US" sz="2400" dirty="0"/>
              <a:t>The supplier and the customer share the same motivation – energy saving</a:t>
            </a:r>
          </a:p>
          <a:p>
            <a:pPr indent="-288000">
              <a:buFont typeface="Wingdings" panose="05000000000000000000" pitchFamily="2" charset="2"/>
              <a:buChar char="§"/>
            </a:pPr>
            <a:r>
              <a:rPr lang="en-US" sz="2400" dirty="0"/>
              <a:t>Option of having the project financed by the energy service supplier (if profitable)</a:t>
            </a:r>
          </a:p>
          <a:p>
            <a:pPr indent="-288000">
              <a:buFont typeface="Wingdings" panose="05000000000000000000" pitchFamily="2" charset="2"/>
              <a:buChar char="§"/>
            </a:pPr>
            <a:r>
              <a:rPr lang="en-US" sz="2400" dirty="0">
                <a:solidFill>
                  <a:schemeClr val="tx1"/>
                </a:solidFill>
              </a:rPr>
              <a:t>All measures financed by the resulting savings </a:t>
            </a:r>
            <a:endParaRPr lang="en-US" sz="2400" dirty="0"/>
          </a:p>
          <a:p>
            <a:pPr indent="-288000">
              <a:buFont typeface="Wingdings" panose="05000000000000000000" pitchFamily="2" charset="2"/>
              <a:buChar char="§"/>
            </a:pPr>
            <a:r>
              <a:rPr lang="en-US" sz="2400" dirty="0"/>
              <a:t>Significant reduction of CO</a:t>
            </a:r>
            <a:r>
              <a:rPr lang="en-US" sz="2400" baseline="-25000" dirty="0"/>
              <a:t>2</a:t>
            </a:r>
            <a:r>
              <a:rPr lang="en-US" sz="2400" dirty="0"/>
              <a:t> emissions </a:t>
            </a:r>
          </a:p>
          <a:p>
            <a:pPr indent="-288000">
              <a:buFont typeface="Wingdings" panose="05000000000000000000" pitchFamily="2" charset="2"/>
              <a:buChar char="§"/>
            </a:pPr>
            <a:r>
              <a:rPr lang="en-US" sz="2400" dirty="0"/>
              <a:t>Outsourcing of risks</a:t>
            </a:r>
          </a:p>
          <a:p>
            <a:pPr indent="-288000">
              <a:buFont typeface="Wingdings" panose="05000000000000000000" pitchFamily="2" charset="2"/>
              <a:buChar char="§"/>
            </a:pPr>
            <a:r>
              <a:rPr lang="en-US" sz="2400" dirty="0"/>
              <a:t>Possible outcome: Improved comfort levels and modernization of technical systems </a:t>
            </a:r>
          </a:p>
        </p:txBody>
      </p:sp>
      <p:pic>
        <p:nvPicPr>
          <p:cNvPr id="4" name="Grafikk 5">
            <a:extLst>
              <a:ext uri="{FF2B5EF4-FFF2-40B4-BE49-F238E27FC236}">
                <a16:creationId xmlns:a16="http://schemas.microsoft.com/office/drawing/2014/main" id="{F51E762C-DA13-47E6-AAEB-C468E11119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de 4">
            <a:extLst>
              <a:ext uri="{FF2B5EF4-FFF2-40B4-BE49-F238E27FC236}">
                <a16:creationId xmlns:a16="http://schemas.microsoft.com/office/drawing/2014/main" id="{113EB7F3-03D5-4444-A0B8-ACFA9A0B0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7" name="Picture 8">
            <a:extLst>
              <a:ext uri="{FF2B5EF4-FFF2-40B4-BE49-F238E27FC236}">
                <a16:creationId xmlns:a16="http://schemas.microsoft.com/office/drawing/2014/main" id="{4C0D1629-3D2B-487C-A301-DF87875EB6E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293515" y="1959861"/>
            <a:ext cx="1469139" cy="1469139"/>
          </a:xfrm>
          <a:prstGeom prst="rect">
            <a:avLst/>
          </a:prstGeom>
        </p:spPr>
      </p:pic>
    </p:spTree>
    <p:extLst>
      <p:ext uri="{BB962C8B-B14F-4D97-AF65-F5344CB8AC3E}">
        <p14:creationId xmlns:p14="http://schemas.microsoft.com/office/powerpoint/2010/main" val="356136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4E3F4DE0-A976-49A7-B9BF-053B7AFC83B0}"/>
              </a:ext>
            </a:extLst>
          </p:cNvPr>
          <p:cNvSpPr>
            <a:spLocks noGrp="1"/>
          </p:cNvSpPr>
          <p:nvPr>
            <p:ph type="title"/>
          </p:nvPr>
        </p:nvSpPr>
        <p:spPr>
          <a:xfrm>
            <a:off x="1097280" y="336550"/>
            <a:ext cx="10256520" cy="1325563"/>
          </a:xfrm>
        </p:spPr>
        <p:txBody>
          <a:bodyPr>
            <a:noAutofit/>
          </a:bodyPr>
          <a:lstStyle/>
          <a:p>
            <a:pPr algn="ctr">
              <a:defRPr/>
            </a:pPr>
            <a:r>
              <a:rPr lang="en-GB" sz="4000" b="1" dirty="0">
                <a:latin typeface="+mn-lt"/>
              </a:rPr>
              <a:t>Why EPC?</a:t>
            </a:r>
          </a:p>
        </p:txBody>
      </p:sp>
      <p:sp>
        <p:nvSpPr>
          <p:cNvPr id="5" name="Plassholder for dato 4">
            <a:extLst>
              <a:ext uri="{FF2B5EF4-FFF2-40B4-BE49-F238E27FC236}">
                <a16:creationId xmlns:a16="http://schemas.microsoft.com/office/drawing/2014/main" id="{2426ED35-FCC9-4092-9C49-A53D23995EF5}"/>
              </a:ext>
            </a:extLst>
          </p:cNvPr>
          <p:cNvSpPr>
            <a:spLocks noGrp="1"/>
          </p:cNvSpPr>
          <p:nvPr>
            <p:ph type="dt" sz="half" idx="10"/>
          </p:nvPr>
        </p:nvSpPr>
        <p:spPr/>
        <p:txBody>
          <a:bodyPr/>
          <a:lstStyle/>
          <a:p>
            <a:fld id="{E9313292-A7B2-4413-BA1F-5CB5E42F6038}" type="datetime1">
              <a:rPr lang="en-GB" smtClean="0"/>
              <a:t>22/10/2020</a:t>
            </a:fld>
            <a:endParaRPr lang="en-GB"/>
          </a:p>
        </p:txBody>
      </p:sp>
      <p:sp>
        <p:nvSpPr>
          <p:cNvPr id="7" name="Plassholder for bunntekst 6">
            <a:extLst>
              <a:ext uri="{FF2B5EF4-FFF2-40B4-BE49-F238E27FC236}">
                <a16:creationId xmlns:a16="http://schemas.microsoft.com/office/drawing/2014/main" id="{CF405D09-C5BB-4FD9-BC4D-34A3C8B58A85}"/>
              </a:ext>
            </a:extLst>
          </p:cNvPr>
          <p:cNvSpPr>
            <a:spLocks noGrp="1"/>
          </p:cNvSpPr>
          <p:nvPr>
            <p:ph type="ftr" sz="quarter" idx="11"/>
          </p:nvPr>
        </p:nvSpPr>
        <p:spPr/>
        <p:txBody>
          <a:bodyPr/>
          <a:lstStyle/>
          <a:p>
            <a:r>
              <a:rPr lang="en-GB"/>
              <a:t>Lowering transaction costs - guarantEE</a:t>
            </a:r>
          </a:p>
        </p:txBody>
      </p:sp>
      <p:sp>
        <p:nvSpPr>
          <p:cNvPr id="6" name="Plassholder for lysbildenummer 5">
            <a:extLst>
              <a:ext uri="{FF2B5EF4-FFF2-40B4-BE49-F238E27FC236}">
                <a16:creationId xmlns:a16="http://schemas.microsoft.com/office/drawing/2014/main" id="{866E4499-D7CD-4AF4-8DE5-70D994C2074D}"/>
              </a:ext>
            </a:extLst>
          </p:cNvPr>
          <p:cNvSpPr>
            <a:spLocks noGrp="1"/>
          </p:cNvSpPr>
          <p:nvPr>
            <p:ph type="sldNum" sz="quarter" idx="12"/>
          </p:nvPr>
        </p:nvSpPr>
        <p:spPr/>
        <p:txBody>
          <a:bodyPr/>
          <a:lstStyle/>
          <a:p>
            <a:fld id="{E37193FE-BB22-47C5-AFEA-B866F2D22AE3}" type="slidenum">
              <a:rPr lang="en-GB" smtClean="0"/>
              <a:t>15</a:t>
            </a:fld>
            <a:endParaRPr lang="en-GB"/>
          </a:p>
        </p:txBody>
      </p:sp>
      <p:pic>
        <p:nvPicPr>
          <p:cNvPr id="9" name="Bilde 8">
            <a:extLst>
              <a:ext uri="{FF2B5EF4-FFF2-40B4-BE49-F238E27FC236}">
                <a16:creationId xmlns:a16="http://schemas.microsoft.com/office/drawing/2014/main" id="{FF51F46C-FF60-4ECF-8694-3F549647282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09008" y="1759649"/>
            <a:ext cx="7791450" cy="4445844"/>
          </a:xfrm>
          <a:prstGeom prst="rect">
            <a:avLst/>
          </a:prstGeom>
          <a:noFill/>
          <a:ln w="12700">
            <a:solidFill>
              <a:schemeClr val="tx1"/>
            </a:solidFill>
          </a:ln>
        </p:spPr>
      </p:pic>
    </p:spTree>
    <p:extLst>
      <p:ext uri="{BB962C8B-B14F-4D97-AF65-F5344CB8AC3E}">
        <p14:creationId xmlns:p14="http://schemas.microsoft.com/office/powerpoint/2010/main" val="74381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1D2CD2-B1C6-4823-A501-5C65C29B671B}"/>
              </a:ext>
            </a:extLst>
          </p:cNvPr>
          <p:cNvSpPr>
            <a:spLocks noGrp="1"/>
          </p:cNvSpPr>
          <p:nvPr>
            <p:ph type="title"/>
          </p:nvPr>
        </p:nvSpPr>
        <p:spPr>
          <a:xfrm>
            <a:off x="838200" y="638391"/>
            <a:ext cx="10515600" cy="1080682"/>
          </a:xfrm>
        </p:spPr>
        <p:txBody>
          <a:bodyPr>
            <a:normAutofit/>
          </a:bodyPr>
          <a:lstStyle/>
          <a:p>
            <a:pPr>
              <a:defRPr/>
            </a:pPr>
            <a:r>
              <a:rPr lang="en-GB" sz="4000" b="1" dirty="0">
                <a:latin typeface="+mn-lt"/>
              </a:rPr>
              <a:t>EE measures after mapping work</a:t>
            </a:r>
          </a:p>
        </p:txBody>
      </p:sp>
      <p:sp>
        <p:nvSpPr>
          <p:cNvPr id="3" name="Plassholder for dato 2">
            <a:extLst>
              <a:ext uri="{FF2B5EF4-FFF2-40B4-BE49-F238E27FC236}">
                <a16:creationId xmlns:a16="http://schemas.microsoft.com/office/drawing/2014/main" id="{54E7AB69-D7A8-48B2-8633-367CCCF0C2FB}"/>
              </a:ext>
            </a:extLst>
          </p:cNvPr>
          <p:cNvSpPr>
            <a:spLocks noGrp="1"/>
          </p:cNvSpPr>
          <p:nvPr>
            <p:ph type="dt" sz="half" idx="10"/>
          </p:nvPr>
        </p:nvSpPr>
        <p:spPr/>
        <p:txBody>
          <a:bodyPr/>
          <a:lstStyle/>
          <a:p>
            <a:fld id="{104D26B1-5BED-442A-9522-330A75FB41B0}" type="datetime1">
              <a:rPr lang="en-GB" smtClean="0"/>
              <a:t>22/10/2020</a:t>
            </a:fld>
            <a:endParaRPr lang="en-GB"/>
          </a:p>
        </p:txBody>
      </p:sp>
      <p:sp>
        <p:nvSpPr>
          <p:cNvPr id="4" name="Plassholder for bunntekst 3">
            <a:extLst>
              <a:ext uri="{FF2B5EF4-FFF2-40B4-BE49-F238E27FC236}">
                <a16:creationId xmlns:a16="http://schemas.microsoft.com/office/drawing/2014/main" id="{F3988376-B97E-4BD7-BDAA-E3CA61DEF62E}"/>
              </a:ext>
            </a:extLst>
          </p:cNvPr>
          <p:cNvSpPr>
            <a:spLocks noGrp="1"/>
          </p:cNvSpPr>
          <p:nvPr>
            <p:ph type="ftr" sz="quarter" idx="11"/>
          </p:nvPr>
        </p:nvSpPr>
        <p:spPr/>
        <p:txBody>
          <a:bodyPr/>
          <a:lstStyle/>
          <a:p>
            <a:r>
              <a:rPr lang="en-GB"/>
              <a:t>Lowering transaction costs - guarantEE</a:t>
            </a:r>
          </a:p>
        </p:txBody>
      </p:sp>
      <p:sp>
        <p:nvSpPr>
          <p:cNvPr id="5" name="Plassholder for lysbildenummer 4">
            <a:extLst>
              <a:ext uri="{FF2B5EF4-FFF2-40B4-BE49-F238E27FC236}">
                <a16:creationId xmlns:a16="http://schemas.microsoft.com/office/drawing/2014/main" id="{65428DFE-E59D-40E2-A44C-01AE67CCA7A6}"/>
              </a:ext>
            </a:extLst>
          </p:cNvPr>
          <p:cNvSpPr>
            <a:spLocks noGrp="1"/>
          </p:cNvSpPr>
          <p:nvPr>
            <p:ph type="sldNum" sz="quarter" idx="12"/>
          </p:nvPr>
        </p:nvSpPr>
        <p:spPr/>
        <p:txBody>
          <a:bodyPr/>
          <a:lstStyle/>
          <a:p>
            <a:fld id="{E37193FE-BB22-47C5-AFEA-B866F2D22AE3}" type="slidenum">
              <a:rPr lang="en-GB" smtClean="0"/>
              <a:t>16</a:t>
            </a:fld>
            <a:endParaRPr lang="en-GB"/>
          </a:p>
        </p:txBody>
      </p:sp>
      <p:graphicFrame>
        <p:nvGraphicFramePr>
          <p:cNvPr id="6" name="Diagram 5">
            <a:extLst>
              <a:ext uri="{FF2B5EF4-FFF2-40B4-BE49-F238E27FC236}">
                <a16:creationId xmlns:a16="http://schemas.microsoft.com/office/drawing/2014/main" id="{D0562C2C-ECA9-43ED-ACB7-2FEA2A1537D0}"/>
              </a:ext>
            </a:extLst>
          </p:cNvPr>
          <p:cNvGraphicFramePr/>
          <p:nvPr/>
        </p:nvGraphicFramePr>
        <p:xfrm>
          <a:off x="3041431" y="1956020"/>
          <a:ext cx="6109138" cy="4111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598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219200" y="1839685"/>
            <a:ext cx="10363200" cy="4659086"/>
          </a:xfrm>
        </p:spPr>
        <p:txBody>
          <a:bodyPr>
            <a:normAutofit fontScale="85000" lnSpcReduction="20000"/>
          </a:bodyPr>
          <a:lstStyle/>
          <a:p>
            <a:r>
              <a:rPr lang="en-GB" sz="2800" dirty="0"/>
              <a:t>Specific needs in customers building stock</a:t>
            </a:r>
          </a:p>
          <a:p>
            <a:pPr lvl="1" indent="-288000">
              <a:buFont typeface="Wingdings" panose="05000000000000000000" pitchFamily="2" charset="2"/>
              <a:buChar char="§"/>
            </a:pPr>
            <a:r>
              <a:rPr lang="en-GB" dirty="0"/>
              <a:t>Maintenance needs</a:t>
            </a:r>
          </a:p>
          <a:p>
            <a:pPr lvl="1" indent="-288000">
              <a:buFont typeface="Wingdings" panose="05000000000000000000" pitchFamily="2" charset="2"/>
              <a:buChar char="§"/>
            </a:pPr>
            <a:r>
              <a:rPr lang="en-GB" dirty="0"/>
              <a:t>Modernization needs</a:t>
            </a:r>
          </a:p>
          <a:p>
            <a:pPr lvl="1" indent="-288000">
              <a:buFont typeface="Wingdings" panose="05000000000000000000" pitchFamily="2" charset="2"/>
              <a:buChar char="§"/>
            </a:pPr>
            <a:r>
              <a:rPr lang="en-GB" dirty="0"/>
              <a:t>Saving potentials </a:t>
            </a:r>
          </a:p>
          <a:p>
            <a:pPr lvl="1" indent="-288000">
              <a:buFont typeface="Wingdings" panose="05000000000000000000" pitchFamily="2" charset="2"/>
              <a:buChar char="§"/>
            </a:pPr>
            <a:r>
              <a:rPr lang="en-GB" dirty="0"/>
              <a:t>Other needs, such as indoor comforts (MSC model may be applied partially or in full)</a:t>
            </a:r>
          </a:p>
          <a:p>
            <a:r>
              <a:rPr lang="en-GB" sz="2800" dirty="0"/>
              <a:t>Point out win-win scenarios</a:t>
            </a:r>
          </a:p>
          <a:p>
            <a:pPr lvl="1" indent="-288000">
              <a:buFont typeface="Wingdings" panose="05000000000000000000" pitchFamily="2" charset="2"/>
              <a:buChar char="§"/>
            </a:pPr>
            <a:r>
              <a:rPr lang="en-GB" dirty="0"/>
              <a:t>Tailored for the customer</a:t>
            </a:r>
          </a:p>
          <a:p>
            <a:pPr lvl="1" indent="-288000">
              <a:buFont typeface="Wingdings" panose="05000000000000000000" pitchFamily="2" charset="2"/>
              <a:buChar char="§"/>
            </a:pPr>
            <a:r>
              <a:rPr lang="en-GB" dirty="0"/>
              <a:t>Realistic example of measures</a:t>
            </a:r>
          </a:p>
          <a:p>
            <a:pPr lvl="1" indent="-288000">
              <a:buFont typeface="Wingdings" panose="05000000000000000000" pitchFamily="2" charset="2"/>
              <a:buChar char="§"/>
            </a:pPr>
            <a:r>
              <a:rPr lang="en-GB" dirty="0"/>
              <a:t>Specific saving potential over </a:t>
            </a:r>
          </a:p>
          <a:p>
            <a:pPr marL="96048" lvl="1" indent="0">
              <a:buNone/>
            </a:pPr>
            <a:r>
              <a:rPr lang="en-GB" dirty="0"/>
              <a:t>     the envisioned duration</a:t>
            </a:r>
          </a:p>
          <a:p>
            <a:r>
              <a:rPr lang="en-GB" sz="2800" dirty="0"/>
              <a:t>Added values</a:t>
            </a:r>
          </a:p>
          <a:p>
            <a:pPr lvl="1" indent="-288000">
              <a:buFont typeface="Wingdings" panose="05000000000000000000" pitchFamily="2" charset="2"/>
              <a:buChar char="§"/>
            </a:pPr>
            <a:r>
              <a:rPr lang="en-GB" dirty="0"/>
              <a:t>One partner to deal with</a:t>
            </a:r>
          </a:p>
          <a:p>
            <a:pPr lvl="1" indent="-288000">
              <a:buFont typeface="Wingdings" panose="05000000000000000000" pitchFamily="2" charset="2"/>
              <a:buChar char="§"/>
            </a:pPr>
            <a:r>
              <a:rPr lang="en-GB" dirty="0"/>
              <a:t>Common interests and expectations</a:t>
            </a:r>
          </a:p>
          <a:p>
            <a:pPr lvl="1" indent="-288000">
              <a:buFont typeface="Wingdings" panose="05000000000000000000" pitchFamily="2" charset="2"/>
              <a:buChar char="§"/>
            </a:pPr>
            <a:r>
              <a:rPr lang="en-GB" dirty="0"/>
              <a:t>Customer can focus on core business</a:t>
            </a:r>
          </a:p>
        </p:txBody>
      </p:sp>
      <p:sp>
        <p:nvSpPr>
          <p:cNvPr id="3" name="TekstSylinder 2"/>
          <p:cNvSpPr txBox="1"/>
          <p:nvPr/>
        </p:nvSpPr>
        <p:spPr>
          <a:xfrm>
            <a:off x="1219199" y="1023645"/>
            <a:ext cx="9955431" cy="620170"/>
          </a:xfrm>
          <a:prstGeom prst="rect">
            <a:avLst/>
          </a:prstGeom>
          <a:noFill/>
        </p:spPr>
        <p:txBody>
          <a:bodyPr wrap="square" rtlCol="0">
            <a:spAutoFit/>
          </a:bodyPr>
          <a:lstStyle/>
          <a:p>
            <a:pPr defTabSz="914400">
              <a:lnSpc>
                <a:spcPct val="85000"/>
              </a:lnSpc>
              <a:spcBef>
                <a:spcPct val="0"/>
              </a:spcBef>
            </a:pPr>
            <a:r>
              <a:rPr lang="en-GB" sz="4000" b="1" spc="-50" dirty="0">
                <a:solidFill>
                  <a:schemeClr val="tx1">
                    <a:lumMod val="75000"/>
                    <a:lumOff val="25000"/>
                  </a:schemeClr>
                </a:solidFill>
                <a:ea typeface="+mj-ea"/>
                <a:cs typeface="+mj-cs"/>
              </a:rPr>
              <a:t>Specific customer needs</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499369"/>
            <a:ext cx="5078630" cy="2624125"/>
          </a:xfrm>
          <a:prstGeom prst="rect">
            <a:avLst/>
          </a:prstGeom>
        </p:spPr>
      </p:pic>
      <p:sp>
        <p:nvSpPr>
          <p:cNvPr id="5" name="TekstSylinder 4"/>
          <p:cNvSpPr txBox="1"/>
          <p:nvPr/>
        </p:nvSpPr>
        <p:spPr>
          <a:xfrm>
            <a:off x="9574224" y="5877273"/>
            <a:ext cx="1058281" cy="246221"/>
          </a:xfrm>
          <a:prstGeom prst="rect">
            <a:avLst/>
          </a:prstGeom>
          <a:noFill/>
        </p:spPr>
        <p:txBody>
          <a:bodyPr wrap="square" rtlCol="0">
            <a:spAutoFit/>
          </a:bodyPr>
          <a:lstStyle/>
          <a:p>
            <a:r>
              <a:rPr lang="nb-NO" sz="1000" dirty="0">
                <a:solidFill>
                  <a:schemeClr val="bg1"/>
                </a:solidFill>
              </a:rPr>
              <a:t>Copyright: NEE</a:t>
            </a:r>
            <a:endParaRPr lang="en-US" sz="1000" dirty="0">
              <a:solidFill>
                <a:schemeClr val="bg1"/>
              </a:solidFill>
            </a:endParaRPr>
          </a:p>
        </p:txBody>
      </p:sp>
      <p:pic>
        <p:nvPicPr>
          <p:cNvPr id="6" name="Grafikk 5">
            <a:extLst>
              <a:ext uri="{FF2B5EF4-FFF2-40B4-BE49-F238E27FC236}">
                <a16:creationId xmlns:a16="http://schemas.microsoft.com/office/drawing/2014/main" id="{40045FE4-208B-439C-B820-07BC72F8509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7" name="Bilde 6">
            <a:extLst>
              <a:ext uri="{FF2B5EF4-FFF2-40B4-BE49-F238E27FC236}">
                <a16:creationId xmlns:a16="http://schemas.microsoft.com/office/drawing/2014/main" id="{951EE1AA-9D30-4F28-8A78-15FE52C60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8" name="TekstSylinder 7">
            <a:extLst>
              <a:ext uri="{FF2B5EF4-FFF2-40B4-BE49-F238E27FC236}">
                <a16:creationId xmlns:a16="http://schemas.microsoft.com/office/drawing/2014/main" id="{FE3089FA-6994-416B-9C5B-1C37C74137FF}"/>
              </a:ext>
            </a:extLst>
          </p:cNvPr>
          <p:cNvSpPr txBox="1"/>
          <p:nvPr/>
        </p:nvSpPr>
        <p:spPr>
          <a:xfrm>
            <a:off x="5409545" y="213974"/>
            <a:ext cx="1634163" cy="369332"/>
          </a:xfrm>
          <a:prstGeom prst="rect">
            <a:avLst/>
          </a:prstGeom>
          <a:solidFill>
            <a:srgbClr val="FFFF00"/>
          </a:solidFill>
        </p:spPr>
        <p:txBody>
          <a:bodyPr wrap="square" rtlCol="0">
            <a:spAutoFit/>
          </a:bodyPr>
          <a:lstStyle/>
          <a:p>
            <a:r>
              <a:rPr lang="nb-NO" dirty="0"/>
              <a:t>For </a:t>
            </a:r>
            <a:r>
              <a:rPr lang="en-GB" dirty="0"/>
              <a:t>trainers</a:t>
            </a:r>
            <a:r>
              <a:rPr lang="nb-NO" dirty="0"/>
              <a:t> </a:t>
            </a:r>
          </a:p>
        </p:txBody>
      </p:sp>
    </p:spTree>
    <p:extLst>
      <p:ext uri="{BB962C8B-B14F-4D97-AF65-F5344CB8AC3E}">
        <p14:creationId xmlns:p14="http://schemas.microsoft.com/office/powerpoint/2010/main" val="3400706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1088571" y="999092"/>
            <a:ext cx="8477200" cy="1107996"/>
          </a:xfrm>
          <a:prstGeom prst="rect">
            <a:avLst/>
          </a:prstGeom>
          <a:noFill/>
        </p:spPr>
        <p:txBody>
          <a:bodyPr wrap="square" rtlCol="0">
            <a:spAutoFit/>
          </a:bodyPr>
          <a:lstStyle/>
          <a:p>
            <a:pPr lvl="0" defTabSz="914400">
              <a:lnSpc>
                <a:spcPct val="85000"/>
              </a:lnSpc>
              <a:spcBef>
                <a:spcPct val="0"/>
              </a:spcBef>
            </a:pPr>
            <a:r>
              <a:rPr lang="en-GB" sz="4000" b="1" spc="-50" dirty="0">
                <a:solidFill>
                  <a:schemeClr val="tx1">
                    <a:lumMod val="75000"/>
                    <a:lumOff val="25000"/>
                  </a:schemeClr>
                </a:solidFill>
                <a:ea typeface="+mj-ea"/>
                <a:cs typeface="+mj-cs"/>
              </a:rPr>
              <a:t>Main Possible Challenges</a:t>
            </a:r>
          </a:p>
          <a:p>
            <a:endParaRPr lang="en-US" sz="3200" b="1" dirty="0">
              <a:solidFill>
                <a:srgbClr val="FF9706"/>
              </a:solidFill>
            </a:endParaRPr>
          </a:p>
        </p:txBody>
      </p:sp>
      <p:sp>
        <p:nvSpPr>
          <p:cNvPr id="5" name="Plassholder for innhold 1"/>
          <p:cNvSpPr>
            <a:spLocks noGrp="1"/>
          </p:cNvSpPr>
          <p:nvPr>
            <p:ph idx="1"/>
          </p:nvPr>
        </p:nvSpPr>
        <p:spPr>
          <a:xfrm>
            <a:off x="1219200" y="1861456"/>
            <a:ext cx="9269288" cy="4303847"/>
          </a:xfrm>
        </p:spPr>
        <p:txBody>
          <a:bodyPr>
            <a:normAutofit fontScale="92500"/>
          </a:bodyPr>
          <a:lstStyle/>
          <a:p>
            <a:pPr indent="-216000">
              <a:buFont typeface="Wingdings" panose="05000000000000000000" pitchFamily="2" charset="2"/>
              <a:buChar char="§"/>
            </a:pPr>
            <a:r>
              <a:rPr lang="en-GB" sz="3200" dirty="0"/>
              <a:t>Organisational</a:t>
            </a:r>
          </a:p>
          <a:p>
            <a:pPr indent="-216000">
              <a:buFont typeface="Wingdings" panose="05000000000000000000" pitchFamily="2" charset="2"/>
              <a:buChar char="§"/>
            </a:pPr>
            <a:r>
              <a:rPr lang="en-GB" sz="3200" dirty="0"/>
              <a:t>Technical</a:t>
            </a:r>
          </a:p>
          <a:p>
            <a:pPr indent="-216000">
              <a:buFont typeface="Wingdings" panose="05000000000000000000" pitchFamily="2" charset="2"/>
              <a:buChar char="§"/>
            </a:pPr>
            <a:r>
              <a:rPr lang="en-GB" sz="3200" dirty="0"/>
              <a:t>Legal </a:t>
            </a:r>
          </a:p>
          <a:p>
            <a:pPr indent="-216000">
              <a:buFont typeface="Wingdings" panose="05000000000000000000" pitchFamily="2" charset="2"/>
              <a:buChar char="§"/>
            </a:pPr>
            <a:r>
              <a:rPr lang="en-GB" sz="3200" dirty="0"/>
              <a:t>Traditional roles and responsibilities</a:t>
            </a:r>
          </a:p>
          <a:p>
            <a:pPr indent="-216000">
              <a:buFontTx/>
              <a:buChar char="-"/>
            </a:pPr>
            <a:endParaRPr lang="en-GB" sz="3200" dirty="0"/>
          </a:p>
          <a:p>
            <a:pPr indent="-216000">
              <a:buFont typeface="Wingdings" panose="05000000000000000000" pitchFamily="2" charset="2"/>
              <a:buChar char="Ø"/>
            </a:pPr>
            <a:r>
              <a:rPr lang="en-GB" sz="3200" b="1" dirty="0">
                <a:solidFill>
                  <a:schemeClr val="accent1">
                    <a:lumMod val="75000"/>
                  </a:schemeClr>
                </a:solidFill>
              </a:rPr>
              <a:t>Presenting EPC is often presenting change management</a:t>
            </a:r>
          </a:p>
          <a:p>
            <a:pPr indent="-216000">
              <a:buFont typeface="Wingdings" panose="05000000000000000000" pitchFamily="2" charset="2"/>
              <a:buChar char="Ø"/>
            </a:pPr>
            <a:r>
              <a:rPr lang="en-GB" sz="3200" b="1" dirty="0">
                <a:solidFill>
                  <a:schemeClr val="accent1">
                    <a:lumMod val="75000"/>
                  </a:schemeClr>
                </a:solidFill>
              </a:rPr>
              <a:t>Be aware, prepare and overcome</a:t>
            </a:r>
          </a:p>
          <a:p>
            <a:pPr>
              <a:buFont typeface="Wingdings" panose="05000000000000000000" pitchFamily="2" charset="2"/>
              <a:buChar char="Ø"/>
            </a:pPr>
            <a:endParaRPr lang="en-GB" b="1" dirty="0">
              <a:solidFill>
                <a:srgbClr val="FF9900"/>
              </a:solidFill>
            </a:endParaRPr>
          </a:p>
          <a:p>
            <a:pPr>
              <a:buFontTx/>
              <a:buChar char="-"/>
            </a:pPr>
            <a:endParaRPr lang="en-GB" dirty="0"/>
          </a:p>
        </p:txBody>
      </p:sp>
      <p:pic>
        <p:nvPicPr>
          <p:cNvPr id="4" name="Grafikk 5">
            <a:extLst>
              <a:ext uri="{FF2B5EF4-FFF2-40B4-BE49-F238E27FC236}">
                <a16:creationId xmlns:a16="http://schemas.microsoft.com/office/drawing/2014/main" id="{5D853C3B-08A4-4852-8956-803BA67D15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10C72A62-9E7A-4817-9D54-FBFB40D7A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7" name="TekstSylinder 6">
            <a:extLst>
              <a:ext uri="{FF2B5EF4-FFF2-40B4-BE49-F238E27FC236}">
                <a16:creationId xmlns:a16="http://schemas.microsoft.com/office/drawing/2014/main" id="{0C5DE4E4-4873-4C1B-A181-20DD934F1FF8}"/>
              </a:ext>
            </a:extLst>
          </p:cNvPr>
          <p:cNvSpPr txBox="1"/>
          <p:nvPr/>
        </p:nvSpPr>
        <p:spPr>
          <a:xfrm>
            <a:off x="5409545" y="213974"/>
            <a:ext cx="1634163" cy="369332"/>
          </a:xfrm>
          <a:prstGeom prst="rect">
            <a:avLst/>
          </a:prstGeom>
          <a:solidFill>
            <a:srgbClr val="FFFF00"/>
          </a:solidFill>
        </p:spPr>
        <p:txBody>
          <a:bodyPr wrap="square" rtlCol="0">
            <a:spAutoFit/>
          </a:bodyPr>
          <a:lstStyle/>
          <a:p>
            <a:r>
              <a:rPr lang="nb-NO" dirty="0"/>
              <a:t>For </a:t>
            </a:r>
            <a:r>
              <a:rPr lang="en-GB" dirty="0"/>
              <a:t>trainers</a:t>
            </a:r>
            <a:r>
              <a:rPr lang="nb-NO" dirty="0"/>
              <a:t> </a:t>
            </a:r>
          </a:p>
        </p:txBody>
      </p:sp>
    </p:spTree>
    <p:extLst>
      <p:ext uri="{BB962C8B-B14F-4D97-AF65-F5344CB8AC3E}">
        <p14:creationId xmlns:p14="http://schemas.microsoft.com/office/powerpoint/2010/main" val="319043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208314" y="1678488"/>
            <a:ext cx="10374086" cy="4486816"/>
          </a:xfrm>
        </p:spPr>
        <p:txBody>
          <a:bodyPr>
            <a:normAutofit fontScale="92500" lnSpcReduction="10000"/>
          </a:bodyPr>
          <a:lstStyle/>
          <a:p>
            <a:pPr marL="0" indent="0">
              <a:buNone/>
            </a:pPr>
            <a:endParaRPr lang="en-GB" sz="1800" dirty="0"/>
          </a:p>
          <a:p>
            <a:pPr marL="36000" indent="-288000">
              <a:buFont typeface="Wingdings" panose="05000000000000000000" pitchFamily="2" charset="2"/>
              <a:buChar char="§"/>
            </a:pPr>
            <a:r>
              <a:rPr lang="en-GB" sz="2800" dirty="0"/>
              <a:t>Use good, comparable examples</a:t>
            </a:r>
          </a:p>
          <a:p>
            <a:pPr marL="36000" indent="-288000">
              <a:buFont typeface="Wingdings" panose="05000000000000000000" pitchFamily="2" charset="2"/>
              <a:buChar char="§"/>
            </a:pPr>
            <a:r>
              <a:rPr lang="en-GB" sz="2800" dirty="0"/>
              <a:t>One case from Denmark (optional</a:t>
            </a:r>
          </a:p>
          <a:p>
            <a:pPr marL="36000" indent="-288000">
              <a:buFont typeface="Wingdings" panose="05000000000000000000" pitchFamily="2" charset="2"/>
              <a:buChar char="§"/>
            </a:pPr>
            <a:r>
              <a:rPr lang="en-GB" sz="2800" dirty="0"/>
              <a:t>One case from Norway (optional)</a:t>
            </a:r>
          </a:p>
          <a:p>
            <a:pPr marL="36000" lvl="1" indent="-288000">
              <a:spcBef>
                <a:spcPts val="1200"/>
              </a:spcBef>
              <a:spcAft>
                <a:spcPts val="200"/>
              </a:spcAft>
              <a:buSzPct val="100000"/>
              <a:buFont typeface="Wingdings" panose="05000000000000000000" pitchFamily="2" charset="2"/>
              <a:buChar char="§"/>
            </a:pPr>
            <a:r>
              <a:rPr lang="en-GB" sz="2800" dirty="0"/>
              <a:t>Include example from own country</a:t>
            </a:r>
          </a:p>
          <a:p>
            <a:pPr marL="36000" indent="-288000">
              <a:buFont typeface="Wingdings" panose="05000000000000000000" pitchFamily="2" charset="2"/>
              <a:buChar char="§"/>
            </a:pPr>
            <a:r>
              <a:rPr lang="en-GB" sz="2800" dirty="0"/>
              <a:t>Best practise example</a:t>
            </a:r>
          </a:p>
          <a:p>
            <a:pPr marL="36000" indent="-288000">
              <a:buFont typeface="Wingdings" panose="05000000000000000000" pitchFamily="2" charset="2"/>
              <a:buChar char="§"/>
            </a:pPr>
            <a:r>
              <a:rPr lang="en-GB" sz="2800" dirty="0"/>
              <a:t>Experienced success of others sell</a:t>
            </a:r>
          </a:p>
          <a:p>
            <a:pPr marL="36000" indent="-288000"/>
            <a:endParaRPr lang="en-GB" sz="2800" dirty="0"/>
          </a:p>
          <a:p>
            <a:pPr marL="36000" indent="-288000">
              <a:buFont typeface="Wingdings" panose="05000000000000000000" pitchFamily="2" charset="2"/>
              <a:buChar char="Ø"/>
            </a:pPr>
            <a:r>
              <a:rPr lang="en-GB" sz="3200" b="1" dirty="0">
                <a:solidFill>
                  <a:schemeClr val="accent1">
                    <a:lumMod val="75000"/>
                  </a:schemeClr>
                </a:solidFill>
              </a:rPr>
              <a:t>If they can – we can!</a:t>
            </a:r>
          </a:p>
          <a:p>
            <a:pPr>
              <a:buFontTx/>
              <a:buChar char="-"/>
            </a:pPr>
            <a:endParaRPr lang="en-GB" sz="2400" dirty="0"/>
          </a:p>
          <a:p>
            <a:pPr>
              <a:buFontTx/>
              <a:buChar char="-"/>
            </a:pPr>
            <a:endParaRPr lang="en-GB" dirty="0"/>
          </a:p>
        </p:txBody>
      </p:sp>
      <p:sp>
        <p:nvSpPr>
          <p:cNvPr id="3" name="TekstSylinder 2"/>
          <p:cNvSpPr txBox="1"/>
          <p:nvPr/>
        </p:nvSpPr>
        <p:spPr>
          <a:xfrm>
            <a:off x="1110342" y="972017"/>
            <a:ext cx="6111822" cy="620170"/>
          </a:xfrm>
          <a:prstGeom prst="rect">
            <a:avLst/>
          </a:prstGeom>
          <a:noFill/>
        </p:spPr>
        <p:txBody>
          <a:bodyPr wrap="square" rtlCol="0">
            <a:spAutoFit/>
          </a:bodyPr>
          <a:lstStyle/>
          <a:p>
            <a:pPr defTabSz="914400">
              <a:lnSpc>
                <a:spcPct val="85000"/>
              </a:lnSpc>
              <a:spcBef>
                <a:spcPct val="0"/>
              </a:spcBef>
            </a:pPr>
            <a:r>
              <a:rPr lang="en-GB" sz="4000" b="1" spc="-50" dirty="0">
                <a:solidFill>
                  <a:schemeClr val="tx1">
                    <a:lumMod val="75000"/>
                    <a:lumOff val="25000"/>
                  </a:schemeClr>
                </a:solidFill>
                <a:ea typeface="+mj-ea"/>
                <a:cs typeface="+mj-cs"/>
              </a:rPr>
              <a:t>EPC project Example(s)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070" y="2304790"/>
            <a:ext cx="4511621" cy="338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9574224" y="5877273"/>
            <a:ext cx="1058281" cy="246221"/>
          </a:xfrm>
          <a:prstGeom prst="rect">
            <a:avLst/>
          </a:prstGeom>
          <a:noFill/>
        </p:spPr>
        <p:txBody>
          <a:bodyPr wrap="square" rtlCol="0">
            <a:spAutoFit/>
          </a:bodyPr>
          <a:lstStyle/>
          <a:p>
            <a:r>
              <a:rPr lang="nb-NO" sz="1000" dirty="0">
                <a:solidFill>
                  <a:schemeClr val="bg1"/>
                </a:solidFill>
              </a:rPr>
              <a:t>Copyright: NEE</a:t>
            </a:r>
            <a:endParaRPr lang="en-US" sz="1000" dirty="0">
              <a:solidFill>
                <a:schemeClr val="bg1"/>
              </a:solidFill>
            </a:endParaRPr>
          </a:p>
        </p:txBody>
      </p:sp>
      <p:pic>
        <p:nvPicPr>
          <p:cNvPr id="6" name="Grafikk 5">
            <a:extLst>
              <a:ext uri="{FF2B5EF4-FFF2-40B4-BE49-F238E27FC236}">
                <a16:creationId xmlns:a16="http://schemas.microsoft.com/office/drawing/2014/main" id="{B6676FE5-FC1C-4C5E-8D67-A3033BBA6E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7" name="Bilde 6">
            <a:extLst>
              <a:ext uri="{FF2B5EF4-FFF2-40B4-BE49-F238E27FC236}">
                <a16:creationId xmlns:a16="http://schemas.microsoft.com/office/drawing/2014/main" id="{97FC5BC1-9367-4B7F-926E-6DA8B06226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8" name="TekstSylinder 7">
            <a:extLst>
              <a:ext uri="{FF2B5EF4-FFF2-40B4-BE49-F238E27FC236}">
                <a16:creationId xmlns:a16="http://schemas.microsoft.com/office/drawing/2014/main" id="{17A84626-68B6-4521-BE55-6E90E0E1E4CC}"/>
              </a:ext>
            </a:extLst>
          </p:cNvPr>
          <p:cNvSpPr txBox="1"/>
          <p:nvPr/>
        </p:nvSpPr>
        <p:spPr>
          <a:xfrm>
            <a:off x="5409545" y="213974"/>
            <a:ext cx="1634163" cy="369332"/>
          </a:xfrm>
          <a:prstGeom prst="rect">
            <a:avLst/>
          </a:prstGeom>
          <a:solidFill>
            <a:srgbClr val="FFFF00"/>
          </a:solidFill>
        </p:spPr>
        <p:txBody>
          <a:bodyPr wrap="square" rtlCol="0">
            <a:spAutoFit/>
          </a:bodyPr>
          <a:lstStyle/>
          <a:p>
            <a:r>
              <a:rPr lang="nb-NO" dirty="0"/>
              <a:t>For </a:t>
            </a:r>
            <a:r>
              <a:rPr lang="en-GB" dirty="0"/>
              <a:t>trainers</a:t>
            </a:r>
            <a:r>
              <a:rPr lang="nb-NO" dirty="0"/>
              <a:t> </a:t>
            </a:r>
          </a:p>
        </p:txBody>
      </p:sp>
    </p:spTree>
    <p:extLst>
      <p:ext uri="{BB962C8B-B14F-4D97-AF65-F5344CB8AC3E}">
        <p14:creationId xmlns:p14="http://schemas.microsoft.com/office/powerpoint/2010/main" val="190232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459762"/>
          </a:xfrm>
        </p:spPr>
        <p:txBody>
          <a:bodyPr anchor="ctr">
            <a:normAutofit fontScale="70000" lnSpcReduction="20000"/>
          </a:bodyPr>
          <a:lstStyle/>
          <a:p>
            <a:pPr>
              <a:spcBef>
                <a:spcPts val="600"/>
              </a:spcBef>
            </a:pPr>
            <a:r>
              <a:rPr lang="en-GB" sz="4000" b="1" dirty="0"/>
              <a:t>1. Aim of EPC training</a:t>
            </a:r>
          </a:p>
          <a:p>
            <a:pPr>
              <a:spcBef>
                <a:spcPts val="600"/>
              </a:spcBef>
            </a:pPr>
            <a:r>
              <a:rPr lang="en-GB" sz="4000" b="1" dirty="0"/>
              <a:t>2. About EPC</a:t>
            </a:r>
          </a:p>
          <a:p>
            <a:pPr lvl="1">
              <a:spcBef>
                <a:spcPts val="600"/>
              </a:spcBef>
              <a:buClr>
                <a:schemeClr val="accent2"/>
              </a:buClr>
              <a:buFont typeface="Wingdings" panose="05000000000000000000" pitchFamily="2" charset="2"/>
              <a:buChar char="§"/>
            </a:pPr>
            <a:r>
              <a:rPr lang="en-GB" sz="3000" dirty="0"/>
              <a:t>The EPC model </a:t>
            </a:r>
          </a:p>
          <a:p>
            <a:pPr lvl="1">
              <a:spcBef>
                <a:spcPts val="600"/>
              </a:spcBef>
              <a:buClr>
                <a:schemeClr val="accent2"/>
              </a:buClr>
              <a:buFont typeface="Wingdings" panose="05000000000000000000" pitchFamily="2" charset="2"/>
              <a:buChar char="§"/>
            </a:pPr>
            <a:r>
              <a:rPr lang="en-GB" sz="3000" dirty="0"/>
              <a:t>Added value compared to inhouse solutions</a:t>
            </a:r>
          </a:p>
          <a:p>
            <a:pPr lvl="1">
              <a:spcBef>
                <a:spcPts val="600"/>
              </a:spcBef>
              <a:buClr>
                <a:schemeClr val="accent2"/>
              </a:buClr>
              <a:buFont typeface="Wingdings" panose="05000000000000000000" pitchFamily="2" charset="2"/>
              <a:buChar char="§"/>
            </a:pPr>
            <a:r>
              <a:rPr lang="en-GB" sz="3000" dirty="0"/>
              <a:t>An EPC project example</a:t>
            </a:r>
          </a:p>
          <a:p>
            <a:pPr>
              <a:spcBef>
                <a:spcPts val="600"/>
              </a:spcBef>
            </a:pPr>
            <a:r>
              <a:rPr lang="en-GB" sz="4000" b="1" dirty="0"/>
              <a:t>3. Recent market status</a:t>
            </a:r>
          </a:p>
          <a:p>
            <a:pPr lvl="1">
              <a:spcBef>
                <a:spcPts val="600"/>
              </a:spcBef>
              <a:buClr>
                <a:schemeClr val="accent2"/>
              </a:buClr>
              <a:buFont typeface="Wingdings" panose="05000000000000000000" pitchFamily="2" charset="2"/>
              <a:buChar char="§"/>
            </a:pPr>
            <a:r>
              <a:rPr lang="en-GB" sz="3000" dirty="0"/>
              <a:t>Success factors and barriers</a:t>
            </a:r>
          </a:p>
          <a:p>
            <a:pPr marL="91440" lvl="1" indent="-91440">
              <a:spcBef>
                <a:spcPts val="600"/>
              </a:spcBef>
              <a:spcAft>
                <a:spcPts val="200"/>
              </a:spcAft>
              <a:buSzPct val="100000"/>
              <a:buFont typeface="Calibri" panose="020F0502020204030204" pitchFamily="34" charset="0"/>
              <a:buChar char=" "/>
            </a:pPr>
            <a:r>
              <a:rPr lang="en-GB" sz="4000" b="1" dirty="0"/>
              <a:t>4. Main development needs</a:t>
            </a:r>
          </a:p>
          <a:p>
            <a:pPr marL="91440" lvl="1" indent="-91440">
              <a:spcBef>
                <a:spcPts val="600"/>
              </a:spcBef>
              <a:spcAft>
                <a:spcPts val="200"/>
              </a:spcAft>
              <a:buSzPct val="100000"/>
              <a:buFont typeface="Calibri" panose="020F0502020204030204" pitchFamily="34" charset="0"/>
              <a:buChar char=" "/>
            </a:pPr>
            <a:r>
              <a:rPr lang="en-GB" sz="4000" b="1" dirty="0"/>
              <a:t>5. Partnership contracts</a:t>
            </a:r>
          </a:p>
          <a:p>
            <a:pPr marL="91440" lvl="1" indent="-91440">
              <a:spcBef>
                <a:spcPts val="600"/>
              </a:spcBef>
              <a:spcAft>
                <a:spcPts val="200"/>
              </a:spcAft>
              <a:buSzPct val="100000"/>
              <a:buFont typeface="Calibri" panose="020F0502020204030204" pitchFamily="34" charset="0"/>
              <a:buChar char=" "/>
            </a:pPr>
            <a:r>
              <a:rPr lang="en-GB" sz="4000" b="1" dirty="0"/>
              <a:t>6. New implementation model for EPC</a:t>
            </a:r>
          </a:p>
          <a:p>
            <a:pPr marL="91440" lvl="1" indent="-91440">
              <a:spcBef>
                <a:spcPts val="600"/>
              </a:spcBef>
              <a:spcAft>
                <a:spcPts val="200"/>
              </a:spcAft>
              <a:buSzPct val="100000"/>
              <a:buFont typeface="Calibri" panose="020F0502020204030204" pitchFamily="34" charset="0"/>
              <a:buChar char=" "/>
            </a:pPr>
            <a:r>
              <a:rPr lang="en-GB" sz="4000" b="1" dirty="0"/>
              <a:t>7. The tangible EPC toolbox </a:t>
            </a:r>
          </a:p>
          <a:p>
            <a:pPr lvl="1">
              <a:spcBef>
                <a:spcPts val="600"/>
              </a:spcBef>
              <a:buClr>
                <a:schemeClr val="accent2"/>
              </a:buClr>
              <a:buSzPct val="100000"/>
              <a:buFont typeface="Wingdings" panose="05000000000000000000" pitchFamily="2" charset="2"/>
              <a:buChar char="§"/>
            </a:pPr>
            <a:r>
              <a:rPr lang="en-GB" sz="3000" dirty="0"/>
              <a:t>Guideline and presentation</a:t>
            </a:r>
          </a:p>
          <a:p>
            <a:pPr lvl="1">
              <a:spcBef>
                <a:spcPts val="600"/>
              </a:spcBef>
              <a:buClr>
                <a:schemeClr val="accent2"/>
              </a:buClr>
              <a:buSzPct val="100000"/>
              <a:buFont typeface="Wingdings" panose="05000000000000000000" pitchFamily="2" charset="2"/>
              <a:buChar char="§"/>
            </a:pPr>
            <a:r>
              <a:rPr lang="en-GB" sz="3000" dirty="0"/>
              <a:t>Templates and model documents</a:t>
            </a:r>
          </a:p>
          <a:p>
            <a:pPr marL="91440" lvl="2" indent="-91440">
              <a:lnSpc>
                <a:spcPct val="100000"/>
              </a:lnSpc>
              <a:spcBef>
                <a:spcPts val="600"/>
              </a:spcBef>
              <a:spcAft>
                <a:spcPts val="200"/>
              </a:spcAft>
              <a:buSzPct val="100000"/>
              <a:buFont typeface="Calibri" panose="020F0502020204030204" pitchFamily="34" charset="0"/>
              <a:buChar char=" "/>
            </a:pPr>
            <a:r>
              <a:rPr lang="en-GB" sz="4000" b="1" dirty="0"/>
              <a:t>8. Summary and conclusions </a:t>
            </a:r>
          </a:p>
        </p:txBody>
      </p:sp>
      <p:pic>
        <p:nvPicPr>
          <p:cNvPr id="7" name="Grafikk 5">
            <a:extLst>
              <a:ext uri="{FF2B5EF4-FFF2-40B4-BE49-F238E27FC236}">
                <a16:creationId xmlns:a16="http://schemas.microsoft.com/office/drawing/2014/main" id="{66E23531-1E27-413C-9ECB-0D7468BDD6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46893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F63AB0-F2F7-40E5-B277-6CAA1A6EFDDC}"/>
              </a:ext>
            </a:extLst>
          </p:cNvPr>
          <p:cNvSpPr>
            <a:spLocks noGrp="1"/>
          </p:cNvSpPr>
          <p:nvPr>
            <p:ph type="title"/>
          </p:nvPr>
        </p:nvSpPr>
        <p:spPr/>
        <p:txBody>
          <a:bodyPr>
            <a:normAutofit/>
          </a:bodyPr>
          <a:lstStyle/>
          <a:p>
            <a:r>
              <a:rPr lang="en-GB" sz="4000" b="1" dirty="0">
                <a:latin typeface="+mn-lt"/>
              </a:rPr>
              <a:t>EPC experiences Denmark – PP5</a:t>
            </a:r>
          </a:p>
        </p:txBody>
      </p:sp>
      <p:sp>
        <p:nvSpPr>
          <p:cNvPr id="6" name="Plassholder for innhold 5">
            <a:extLst>
              <a:ext uri="{FF2B5EF4-FFF2-40B4-BE49-F238E27FC236}">
                <a16:creationId xmlns:a16="http://schemas.microsoft.com/office/drawing/2014/main" id="{070D5EF7-2B1F-4578-B090-6EB0161D5075}"/>
              </a:ext>
            </a:extLst>
          </p:cNvPr>
          <p:cNvSpPr>
            <a:spLocks noGrp="1"/>
          </p:cNvSpPr>
          <p:nvPr>
            <p:ph sz="half" idx="2"/>
          </p:nvPr>
        </p:nvSpPr>
        <p:spPr>
          <a:xfrm>
            <a:off x="1219200" y="2379945"/>
            <a:ext cx="6584515" cy="4332483"/>
          </a:xfrm>
        </p:spPr>
        <p:txBody>
          <a:bodyPr>
            <a:normAutofit/>
          </a:bodyPr>
          <a:lstStyle/>
          <a:p>
            <a:pPr marL="0" indent="0">
              <a:spcBef>
                <a:spcPts val="0"/>
              </a:spcBef>
              <a:spcAft>
                <a:spcPts val="600"/>
              </a:spcAft>
              <a:buNone/>
            </a:pPr>
            <a:endParaRPr lang="en-GB" sz="1600" dirty="0"/>
          </a:p>
          <a:p>
            <a:pPr marL="0" indent="0">
              <a:spcBef>
                <a:spcPts val="0"/>
              </a:spcBef>
              <a:spcAft>
                <a:spcPts val="600"/>
              </a:spcAft>
              <a:buNone/>
            </a:pPr>
            <a:r>
              <a:rPr lang="en-GB" sz="3600" b="1" dirty="0">
                <a:solidFill>
                  <a:schemeClr val="accent1">
                    <a:lumMod val="75000"/>
                  </a:schemeClr>
                </a:solidFill>
              </a:rPr>
              <a:t>Key figures and experiences </a:t>
            </a:r>
          </a:p>
          <a:p>
            <a:pPr marL="108000" indent="-268288">
              <a:spcBef>
                <a:spcPts val="0"/>
              </a:spcBef>
              <a:spcAft>
                <a:spcPts val="600"/>
              </a:spcAft>
              <a:buFont typeface="Wingdings" panose="05000000000000000000" pitchFamily="2" charset="2"/>
              <a:buChar char="§"/>
            </a:pPr>
            <a:r>
              <a:rPr lang="en-GB" sz="2400" dirty="0"/>
              <a:t>Investments, guarantee, achieved savings </a:t>
            </a:r>
          </a:p>
          <a:p>
            <a:pPr marL="108000" indent="-268288">
              <a:spcBef>
                <a:spcPts val="0"/>
              </a:spcBef>
              <a:spcAft>
                <a:spcPts val="600"/>
              </a:spcAft>
              <a:buFont typeface="Wingdings" panose="05000000000000000000" pitchFamily="2" charset="2"/>
              <a:buChar char="§"/>
            </a:pPr>
            <a:r>
              <a:rPr lang="en-GB" sz="2400" dirty="0"/>
              <a:t>Range of EE measures including deep renovation</a:t>
            </a:r>
            <a:endParaRPr lang="en-GB" sz="900" dirty="0"/>
          </a:p>
          <a:p>
            <a:pPr marL="108000" indent="-268288">
              <a:spcBef>
                <a:spcPts val="0"/>
              </a:spcBef>
              <a:spcAft>
                <a:spcPts val="600"/>
              </a:spcAft>
              <a:buFont typeface="Wingdings" panose="05000000000000000000" pitchFamily="2" charset="2"/>
              <a:buChar char="§"/>
            </a:pPr>
            <a:r>
              <a:rPr lang="en-GB" sz="2400" dirty="0"/>
              <a:t>Tender process (e.g. use of example buildings)</a:t>
            </a:r>
          </a:p>
          <a:p>
            <a:pPr marL="583488" lvl="2" indent="-268288">
              <a:spcBef>
                <a:spcPts val="0"/>
              </a:spcBef>
              <a:spcAft>
                <a:spcPts val="600"/>
              </a:spcAft>
              <a:buFont typeface="Wingdings" panose="05000000000000000000" pitchFamily="2" charset="2"/>
              <a:buChar char="§"/>
            </a:pPr>
            <a:r>
              <a:rPr lang="en-GB" sz="2000" dirty="0"/>
              <a:t>Award criteria adapted to building owners goals</a:t>
            </a:r>
          </a:p>
          <a:p>
            <a:pPr marL="108000" indent="-268288">
              <a:spcBef>
                <a:spcPts val="0"/>
              </a:spcBef>
              <a:spcAft>
                <a:spcPts val="600"/>
              </a:spcAft>
              <a:buFont typeface="Wingdings" panose="05000000000000000000" pitchFamily="2" charset="2"/>
              <a:buChar char="§"/>
            </a:pPr>
            <a:r>
              <a:rPr lang="en-GB" sz="2400" dirty="0"/>
              <a:t>Soft measures, user awareness drives, focus on    </a:t>
            </a:r>
          </a:p>
          <a:p>
            <a:pPr marL="0" indent="0">
              <a:spcBef>
                <a:spcPts val="0"/>
              </a:spcBef>
              <a:spcAft>
                <a:spcPts val="600"/>
              </a:spcAft>
              <a:buNone/>
            </a:pPr>
            <a:r>
              <a:rPr lang="en-GB" sz="2400" dirty="0"/>
              <a:t>    indoor climate result in goodwill</a:t>
            </a:r>
          </a:p>
          <a:p>
            <a:pPr marL="108000" indent="-268288">
              <a:spcBef>
                <a:spcPts val="0"/>
              </a:spcBef>
              <a:spcAft>
                <a:spcPts val="600"/>
              </a:spcAft>
              <a:buFont typeface="Wingdings" panose="05000000000000000000" pitchFamily="2" charset="2"/>
              <a:buChar char="§"/>
            </a:pPr>
            <a:r>
              <a:rPr lang="en-GB" sz="2400" dirty="0"/>
              <a:t>Focus on partnership and cooperation </a:t>
            </a:r>
          </a:p>
          <a:p>
            <a:pPr marL="268288" indent="-268288">
              <a:spcBef>
                <a:spcPts val="0"/>
              </a:spcBef>
              <a:spcAft>
                <a:spcPts val="600"/>
              </a:spcAft>
              <a:buFont typeface="Wingdings" panose="05000000000000000000" pitchFamily="2" charset="2"/>
              <a:buChar char="§"/>
            </a:pPr>
            <a:endParaRPr lang="en-GB" dirty="0"/>
          </a:p>
          <a:p>
            <a:pPr marL="268288" indent="-268288">
              <a:spcBef>
                <a:spcPts val="0"/>
              </a:spcBef>
              <a:spcAft>
                <a:spcPts val="600"/>
              </a:spcAft>
              <a:buFont typeface="Wingdings" panose="05000000000000000000" pitchFamily="2" charset="2"/>
              <a:buChar char="§"/>
            </a:pPr>
            <a:endParaRPr lang="en-GB" dirty="0"/>
          </a:p>
          <a:p>
            <a:endParaRPr lang="en-GB" dirty="0"/>
          </a:p>
          <a:p>
            <a:endParaRPr lang="en-GB" dirty="0"/>
          </a:p>
        </p:txBody>
      </p:sp>
      <p:pic>
        <p:nvPicPr>
          <p:cNvPr id="7" name="Bilde 6">
            <a:extLst>
              <a:ext uri="{FF2B5EF4-FFF2-40B4-BE49-F238E27FC236}">
                <a16:creationId xmlns:a16="http://schemas.microsoft.com/office/drawing/2014/main" id="{5ACA13E4-EB72-4439-800D-76C5D046D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295" y="719876"/>
            <a:ext cx="1224385" cy="928493"/>
          </a:xfrm>
          <a:prstGeom prst="rect">
            <a:avLst/>
          </a:prstGeom>
          <a:ln>
            <a:solidFill>
              <a:schemeClr val="tx1">
                <a:lumMod val="95000"/>
                <a:lumOff val="5000"/>
              </a:schemeClr>
            </a:solidFill>
          </a:ln>
        </p:spPr>
      </p:pic>
      <p:pic>
        <p:nvPicPr>
          <p:cNvPr id="5" name="Bilde 4">
            <a:extLst>
              <a:ext uri="{FF2B5EF4-FFF2-40B4-BE49-F238E27FC236}">
                <a16:creationId xmlns:a16="http://schemas.microsoft.com/office/drawing/2014/main" id="{9B3F9CB4-1E16-4D6D-AD8E-0D951DCC4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8" name="TekstSylinder 7">
            <a:extLst>
              <a:ext uri="{FF2B5EF4-FFF2-40B4-BE49-F238E27FC236}">
                <a16:creationId xmlns:a16="http://schemas.microsoft.com/office/drawing/2014/main" id="{C2EF4123-3882-40A2-8DF1-2EBA92FDAF41}"/>
              </a:ext>
            </a:extLst>
          </p:cNvPr>
          <p:cNvSpPr txBox="1"/>
          <p:nvPr/>
        </p:nvSpPr>
        <p:spPr>
          <a:xfrm>
            <a:off x="5388429" y="213974"/>
            <a:ext cx="1634163" cy="646331"/>
          </a:xfrm>
          <a:prstGeom prst="rect">
            <a:avLst/>
          </a:prstGeom>
          <a:solidFill>
            <a:srgbClr val="FFFF00"/>
          </a:solidFill>
        </p:spPr>
        <p:txBody>
          <a:bodyPr wrap="square" rtlCol="0">
            <a:spAutoFit/>
          </a:bodyPr>
          <a:lstStyle/>
          <a:p>
            <a:r>
              <a:rPr lang="nb-NO" dirty="0"/>
              <a:t>EXAMPLE</a:t>
            </a:r>
          </a:p>
          <a:p>
            <a:r>
              <a:rPr lang="nb-NO" dirty="0"/>
              <a:t>From Gate21</a:t>
            </a:r>
          </a:p>
        </p:txBody>
      </p:sp>
      <p:pic>
        <p:nvPicPr>
          <p:cNvPr id="4" name="Bilde 3" descr="Et bilde som inneholder bygning, utendørs, foran, stor&#10;&#10;Automatisk generert beskrivelse">
            <a:extLst>
              <a:ext uri="{FF2B5EF4-FFF2-40B4-BE49-F238E27FC236}">
                <a16:creationId xmlns:a16="http://schemas.microsoft.com/office/drawing/2014/main" id="{A8B2B70C-816B-4382-A078-C7F11F631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3715" y="3369524"/>
            <a:ext cx="3683000" cy="2768600"/>
          </a:xfrm>
          <a:prstGeom prst="rect">
            <a:avLst/>
          </a:prstGeom>
        </p:spPr>
      </p:pic>
      <p:sp>
        <p:nvSpPr>
          <p:cNvPr id="9" name="TekstSylinder 8">
            <a:extLst>
              <a:ext uri="{FF2B5EF4-FFF2-40B4-BE49-F238E27FC236}">
                <a16:creationId xmlns:a16="http://schemas.microsoft.com/office/drawing/2014/main" id="{7DD4CBED-3528-4947-8252-C35308D530DA}"/>
              </a:ext>
            </a:extLst>
          </p:cNvPr>
          <p:cNvSpPr txBox="1"/>
          <p:nvPr/>
        </p:nvSpPr>
        <p:spPr>
          <a:xfrm>
            <a:off x="1169097" y="1777913"/>
            <a:ext cx="10267514" cy="800219"/>
          </a:xfrm>
          <a:prstGeom prst="rect">
            <a:avLst/>
          </a:prstGeom>
          <a:noFill/>
        </p:spPr>
        <p:txBody>
          <a:bodyPr wrap="square" rtlCol="0">
            <a:spAutoFit/>
          </a:bodyPr>
          <a:lstStyle/>
          <a:p>
            <a:r>
              <a:rPr lang="en-GB" sz="2800" b="1" dirty="0" err="1"/>
              <a:t>Sorø</a:t>
            </a:r>
            <a:r>
              <a:rPr lang="en-GB" sz="2800" b="1" dirty="0"/>
              <a:t> / </a:t>
            </a:r>
            <a:r>
              <a:rPr lang="en-GB" sz="2800" b="1" dirty="0" err="1"/>
              <a:t>Guldborgsund</a:t>
            </a:r>
            <a:r>
              <a:rPr lang="en-GB" sz="2800" b="1" dirty="0"/>
              <a:t> / </a:t>
            </a:r>
            <a:r>
              <a:rPr lang="en-GB" sz="2800" b="1" dirty="0" err="1"/>
              <a:t>Gribskov</a:t>
            </a:r>
            <a:r>
              <a:rPr lang="en-GB" sz="2800" b="1" dirty="0"/>
              <a:t> / Hvidovre / Ringsted municipalities</a:t>
            </a:r>
          </a:p>
          <a:p>
            <a:endParaRPr lang="nb-NO" dirty="0"/>
          </a:p>
        </p:txBody>
      </p:sp>
    </p:spTree>
    <p:extLst>
      <p:ext uri="{BB962C8B-B14F-4D97-AF65-F5344CB8AC3E}">
        <p14:creationId xmlns:p14="http://schemas.microsoft.com/office/powerpoint/2010/main" val="77367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1"/>
          <p:cNvSpPr txBox="1">
            <a:spLocks/>
          </p:cNvSpPr>
          <p:nvPr/>
        </p:nvSpPr>
        <p:spPr>
          <a:xfrm>
            <a:off x="393192" y="516836"/>
            <a:ext cx="3184022" cy="3918978"/>
          </a:xfrm>
          <a:prstGeom prst="rect">
            <a:avLst/>
          </a:prstGeom>
        </p:spPr>
        <p:txBody>
          <a:bodyPr vert="horz" lIns="91440" tIns="45720" rIns="91440" bIns="45720" rtlCol="0" anchor="b">
            <a:noAutofit/>
          </a:bodyPr>
          <a:lstStyle>
            <a:lvl1pPr algn="l">
              <a:defRPr sz="3200" b="1">
                <a:solidFill>
                  <a:srgbClr val="98BF0E"/>
                </a:solidFill>
              </a:defRPr>
            </a:lvl1pPr>
          </a:lstStyle>
          <a:p>
            <a:pPr defTabSz="914400">
              <a:lnSpc>
                <a:spcPct val="85000"/>
              </a:lnSpc>
              <a:spcBef>
                <a:spcPct val="0"/>
              </a:spcBef>
              <a:spcAft>
                <a:spcPts val="600"/>
              </a:spcAft>
              <a:defRPr/>
            </a:pPr>
            <a:r>
              <a:rPr lang="en-US" sz="3600" spc="-50" dirty="0">
                <a:solidFill>
                  <a:srgbClr val="FFFFFF"/>
                </a:solidFill>
                <a:latin typeface="+mj-lt"/>
                <a:ea typeface="+mj-ea"/>
                <a:cs typeface="+mj-cs"/>
              </a:rPr>
              <a:t>EPC project examples:</a:t>
            </a:r>
          </a:p>
          <a:p>
            <a:pPr defTabSz="914400">
              <a:lnSpc>
                <a:spcPct val="85000"/>
              </a:lnSpc>
              <a:spcBef>
                <a:spcPct val="0"/>
              </a:spcBef>
              <a:spcAft>
                <a:spcPts val="600"/>
              </a:spcAft>
              <a:defRPr/>
            </a:pPr>
            <a:endParaRPr lang="en-US" sz="3600" spc="-50" dirty="0">
              <a:solidFill>
                <a:srgbClr val="FFFFFF"/>
              </a:solidFill>
              <a:latin typeface="+mj-lt"/>
              <a:ea typeface="+mj-ea"/>
              <a:cs typeface="+mj-cs"/>
            </a:endParaRPr>
          </a:p>
          <a:p>
            <a:pPr marL="360000" indent="-360000" defTabSz="914400">
              <a:lnSpc>
                <a:spcPct val="65000"/>
              </a:lnSpc>
              <a:spcBef>
                <a:spcPct val="0"/>
              </a:spcBef>
              <a:spcAft>
                <a:spcPts val="600"/>
              </a:spcAft>
              <a:buFont typeface="Wingdings" panose="05000000000000000000" pitchFamily="2" charset="2"/>
              <a:buChar char="§"/>
              <a:defRPr/>
            </a:pPr>
            <a:r>
              <a:rPr lang="en-US" sz="3100" spc="-50" dirty="0">
                <a:solidFill>
                  <a:srgbClr val="FFFFFF"/>
                </a:solidFill>
                <a:latin typeface="+mj-lt"/>
                <a:ea typeface="+mj-ea"/>
                <a:cs typeface="+mj-cs"/>
              </a:rPr>
              <a:t>Danish project with partnership in phase 1</a:t>
            </a:r>
          </a:p>
          <a:p>
            <a:pPr marL="360000" indent="-360000" defTabSz="914400">
              <a:lnSpc>
                <a:spcPct val="65000"/>
              </a:lnSpc>
              <a:spcBef>
                <a:spcPct val="0"/>
              </a:spcBef>
              <a:spcAft>
                <a:spcPts val="600"/>
              </a:spcAft>
              <a:buFont typeface="Wingdings" panose="05000000000000000000" pitchFamily="2" charset="2"/>
              <a:buChar char="§"/>
              <a:defRPr/>
            </a:pPr>
            <a:endParaRPr lang="en-US" sz="3100" spc="-50" dirty="0">
              <a:solidFill>
                <a:srgbClr val="FFFFFF"/>
              </a:solidFill>
              <a:latin typeface="+mj-lt"/>
              <a:ea typeface="+mj-ea"/>
              <a:cs typeface="+mj-cs"/>
            </a:endParaRPr>
          </a:p>
          <a:p>
            <a:pPr marL="360000" indent="-360000" defTabSz="914400">
              <a:lnSpc>
                <a:spcPct val="65000"/>
              </a:lnSpc>
              <a:spcBef>
                <a:spcPct val="0"/>
              </a:spcBef>
              <a:spcAft>
                <a:spcPts val="600"/>
              </a:spcAft>
              <a:buFont typeface="Wingdings" panose="05000000000000000000" pitchFamily="2" charset="2"/>
              <a:buChar char="§"/>
              <a:defRPr/>
            </a:pPr>
            <a:r>
              <a:rPr lang="en-US" sz="3100" spc="-50" dirty="0">
                <a:solidFill>
                  <a:srgbClr val="FFFFFF"/>
                </a:solidFill>
                <a:latin typeface="+mj-lt"/>
                <a:ea typeface="+mj-ea"/>
                <a:cs typeface="+mj-cs"/>
              </a:rPr>
              <a:t>Norwegian project based on cooperation</a:t>
            </a:r>
          </a:p>
        </p:txBody>
      </p:sp>
      <p:sp>
        <p:nvSpPr>
          <p:cNvPr id="8" name="Plassholder for innhold 1"/>
          <p:cNvSpPr txBox="1">
            <a:spLocks/>
          </p:cNvSpPr>
          <p:nvPr/>
        </p:nvSpPr>
        <p:spPr>
          <a:xfrm>
            <a:off x="492371" y="2953142"/>
            <a:ext cx="3084844" cy="3036177"/>
          </a:xfrm>
          <a:prstGeom prst="rect">
            <a:avLst/>
          </a:prstGeom>
        </p:spPr>
        <p:txBody>
          <a:bodyPr vert="horz" lIns="0" tIns="45720" rIns="0" bIns="45720" rtlCol="0">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400" eaLnBrk="1" hangingPunct="1">
              <a:lnSpc>
                <a:spcPct val="90000"/>
              </a:lnSpc>
              <a:buClr>
                <a:schemeClr val="accent1"/>
              </a:buClr>
              <a:buFont typeface="Calibri" panose="020F0502020204030204" pitchFamily="34" charset="0"/>
              <a:buNone/>
            </a:pPr>
            <a:endParaRPr lang="en-US" sz="2400" dirty="0">
              <a:solidFill>
                <a:srgbClr val="FFFFFF"/>
              </a:solidFill>
            </a:endParaRPr>
          </a:p>
          <a:p>
            <a:pPr marL="0" indent="0" defTabSz="914400" eaLnBrk="1" hangingPunct="1">
              <a:lnSpc>
                <a:spcPct val="90000"/>
              </a:lnSpc>
              <a:buClr>
                <a:schemeClr val="accent1"/>
              </a:buClr>
              <a:buFont typeface="Calibri" panose="020F0502020204030204" pitchFamily="34" charset="0"/>
              <a:buNone/>
            </a:pPr>
            <a:endParaRPr lang="en-US" sz="2400" dirty="0">
              <a:solidFill>
                <a:srgbClr val="FFFFFF"/>
              </a:solidFill>
            </a:endParaRPr>
          </a:p>
        </p:txBody>
      </p:sp>
      <p:pic>
        <p:nvPicPr>
          <p:cNvPr id="13" name="Bilde 12"/>
          <p:cNvPicPr>
            <a:picLocks noChangeAspect="1"/>
          </p:cNvPicPr>
          <p:nvPr/>
        </p:nvPicPr>
        <p:blipFill rotWithShape="1">
          <a:blip r:embed="rId3" cstate="print">
            <a:extLst>
              <a:ext uri="{28A0092B-C50C-407E-A947-70E740481C1C}">
                <a14:useLocalDpi xmlns:a14="http://schemas.microsoft.com/office/drawing/2010/main" val="0"/>
              </a:ext>
            </a:extLst>
          </a:blip>
          <a:srcRect l="2918" r="8376"/>
          <a:stretch/>
        </p:blipFill>
        <p:spPr>
          <a:xfrm>
            <a:off x="4075043" y="10"/>
            <a:ext cx="8111272" cy="6857990"/>
          </a:xfrm>
          <a:prstGeom prst="rect">
            <a:avLst/>
          </a:prstGeom>
        </p:spPr>
      </p:pic>
      <p:sp>
        <p:nvSpPr>
          <p:cNvPr id="28" name="Rectangle 27">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482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1"/>
          <p:cNvSpPr txBox="1">
            <a:spLocks/>
          </p:cNvSpPr>
          <p:nvPr/>
        </p:nvSpPr>
        <p:spPr bwMode="auto">
          <a:xfrm>
            <a:off x="1147272" y="1916832"/>
            <a:ext cx="7766731"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Public Procurement in 2013</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100 % financed by client</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Investment approx. 16,12 </a:t>
            </a:r>
            <a:r>
              <a:rPr lang="en-GB"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mio</a:t>
            </a: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 EUR</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96.000 m2 - 85 % of the municipal building stock </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Split into 4 pools of buildings – one pool executed in the years form 2015 - 2019 </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28 buildings </a:t>
            </a: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(schools, sports centre, swimming pool, skating rink, kindergartens, library and cultural building) and traffic lights at roads owned by the municipality</a:t>
            </a:r>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40 % savings guaranteed – </a:t>
            </a:r>
            <a:r>
              <a:rPr lang="en-GB" sz="2000" dirty="0" err="1">
                <a:solidFill>
                  <a:schemeClr val="tx1"/>
                </a:solidFill>
                <a:latin typeface="Verdana" panose="020B0604030504040204" pitchFamily="34" charset="0"/>
                <a:ea typeface="Verdana" panose="020B0604030504040204" pitchFamily="34" charset="0"/>
                <a:cs typeface="Verdana" panose="020B0604030504040204" pitchFamily="34" charset="0"/>
              </a:rPr>
              <a:t>approx</a:t>
            </a: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 5 GWh/year </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Simple pay back time 25 years</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Guarantee period of 5 years</a:t>
            </a:r>
            <a:endPar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eaLnBrk="1" hangingPunct="1"/>
            <a:endParaRPr lang="en-GB" sz="2400" dirty="0">
              <a:solidFill>
                <a:schemeClr val="tx1"/>
              </a:solidFill>
            </a:endParaRPr>
          </a:p>
          <a:p>
            <a:pPr eaLnBrk="1" hangingPunct="1">
              <a:buFontTx/>
              <a:buChar char="-"/>
            </a:pPr>
            <a:endParaRPr lang="en-GB" dirty="0">
              <a:solidFill>
                <a:schemeClr val="tx1"/>
              </a:solidFill>
            </a:endParaRPr>
          </a:p>
          <a:p>
            <a:pPr eaLnBrk="1" hangingPunct="1">
              <a:buFontTx/>
              <a:buChar char="-"/>
            </a:pPr>
            <a:endParaRPr lang="en-GB" dirty="0">
              <a:solidFill>
                <a:schemeClr val="tx1"/>
              </a:solidFill>
            </a:endParaRPr>
          </a:p>
        </p:txBody>
      </p:sp>
      <p:sp>
        <p:nvSpPr>
          <p:cNvPr id="4" name="Title 1"/>
          <p:cNvSpPr txBox="1">
            <a:spLocks/>
          </p:cNvSpPr>
          <p:nvPr/>
        </p:nvSpPr>
        <p:spPr>
          <a:xfrm>
            <a:off x="1109472" y="1119882"/>
            <a:ext cx="8524597" cy="868958"/>
          </a:xfrm>
          <a:prstGeom prst="rect">
            <a:avLst/>
          </a:prstGeom>
        </p:spPr>
        <p:txBody>
          <a:bodyPr/>
          <a:lstStyle>
            <a:lvl1pPr algn="l">
              <a:defRPr sz="3200" b="1">
                <a:solidFill>
                  <a:srgbClr val="98BF0E"/>
                </a:solidFill>
              </a:defRPr>
            </a:lvl1pPr>
          </a:lstStyle>
          <a:p>
            <a:pPr>
              <a:defRPr/>
            </a:pPr>
            <a:r>
              <a:rPr lang="en-GB" sz="3600" dirty="0">
                <a:solidFill>
                  <a:schemeClr val="tx1"/>
                </a:solidFill>
                <a:latin typeface="Trebuchet MS" panose="020B0603020202020204" pitchFamily="34" charset="0"/>
              </a:rPr>
              <a:t>EPC in </a:t>
            </a:r>
            <a:r>
              <a:rPr lang="en-GB" sz="3600" dirty="0" err="1">
                <a:solidFill>
                  <a:schemeClr val="tx1"/>
                </a:solidFill>
                <a:latin typeface="Trebuchet MS" panose="020B0603020202020204" pitchFamily="34" charset="0"/>
              </a:rPr>
              <a:t>Herlev</a:t>
            </a:r>
            <a:r>
              <a:rPr lang="en-GB" sz="3600" dirty="0">
                <a:solidFill>
                  <a:schemeClr val="tx1"/>
                </a:solidFill>
                <a:latin typeface="Trebuchet MS" panose="020B0603020202020204" pitchFamily="34" charset="0"/>
              </a:rPr>
              <a:t> Municipality, Denmark</a:t>
            </a:r>
            <a:endParaRPr lang="en-US" sz="3600" dirty="0">
              <a:solidFill>
                <a:schemeClr val="tx1"/>
              </a:solidFill>
              <a:latin typeface="Trebuchet MS" panose="020B0603020202020204" pitchFamily="34" charset="0"/>
              <a:ea typeface="+mj-ea"/>
              <a:cs typeface="+mj-cs"/>
            </a:endParaRPr>
          </a:p>
        </p:txBody>
      </p:sp>
      <p:pic>
        <p:nvPicPr>
          <p:cNvPr id="8" name="Grafikk 5">
            <a:extLst>
              <a:ext uri="{FF2B5EF4-FFF2-40B4-BE49-F238E27FC236}">
                <a16:creationId xmlns:a16="http://schemas.microsoft.com/office/drawing/2014/main" id="{79F0E39D-F847-458D-BB3B-FD22B9A7DB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de 4" descr="Et bilde som inneholder kart&#10;&#10;Automatisk generert beskrivelse">
            <a:extLst>
              <a:ext uri="{FF2B5EF4-FFF2-40B4-BE49-F238E27FC236}">
                <a16:creationId xmlns:a16="http://schemas.microsoft.com/office/drawing/2014/main" id="{174E76D2-7F2D-4A1E-90CA-6C9A0448EF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4003" y="1942422"/>
            <a:ext cx="2848651" cy="2458685"/>
          </a:xfrm>
          <a:prstGeom prst="rect">
            <a:avLst/>
          </a:prstGeom>
        </p:spPr>
      </p:pic>
      <p:pic>
        <p:nvPicPr>
          <p:cNvPr id="2" name="Bilde 1">
            <a:extLst>
              <a:ext uri="{FF2B5EF4-FFF2-40B4-BE49-F238E27FC236}">
                <a16:creationId xmlns:a16="http://schemas.microsoft.com/office/drawing/2014/main" id="{0BE71AEB-47DF-4268-A9BD-D761CE9E4F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46" y="210119"/>
            <a:ext cx="874160" cy="662905"/>
          </a:xfrm>
          <a:prstGeom prst="rect">
            <a:avLst/>
          </a:prstGeom>
          <a:ln>
            <a:solidFill>
              <a:schemeClr val="tx1">
                <a:lumMod val="95000"/>
                <a:lumOff val="5000"/>
              </a:schemeClr>
            </a:solidFill>
          </a:ln>
        </p:spPr>
      </p:pic>
    </p:spTree>
    <p:extLst>
      <p:ext uri="{BB962C8B-B14F-4D97-AF65-F5344CB8AC3E}">
        <p14:creationId xmlns:p14="http://schemas.microsoft.com/office/powerpoint/2010/main" val="179336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1"/>
          <p:cNvSpPr txBox="1">
            <a:spLocks/>
          </p:cNvSpPr>
          <p:nvPr/>
        </p:nvSpPr>
        <p:spPr bwMode="auto">
          <a:xfrm>
            <a:off x="1133706" y="1916832"/>
            <a:ext cx="9426789"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r>
              <a:rPr lang="en-GB" sz="2400" dirty="0">
                <a:solidFill>
                  <a:schemeClr val="tx1"/>
                </a:solidFill>
                <a:ea typeface="Verdana" panose="020B0604030504040204" pitchFamily="34" charset="0"/>
                <a:cs typeface="Verdana" panose="020B0604030504040204" pitchFamily="34" charset="0"/>
              </a:rPr>
              <a:t>Reduce maintenance gap with a focus on both technical installations and building envelope </a:t>
            </a:r>
          </a:p>
          <a:p>
            <a:pPr lvl="1">
              <a:buClr>
                <a:schemeClr val="accent2"/>
              </a:buClr>
            </a:pPr>
            <a:r>
              <a:rPr lang="en-GB" sz="2200" dirty="0">
                <a:solidFill>
                  <a:schemeClr val="tx1"/>
                </a:solidFill>
                <a:ea typeface="Verdana" panose="020B0604030504040204" pitchFamily="34" charset="0"/>
                <a:cs typeface="Verdana" panose="020B0604030504040204" pitchFamily="34" charset="0"/>
              </a:rPr>
              <a:t>long simple pay back time</a:t>
            </a:r>
          </a:p>
          <a:p>
            <a:pPr>
              <a:buClr>
                <a:schemeClr val="accent2"/>
              </a:buClr>
            </a:pPr>
            <a:r>
              <a:rPr lang="en-GB" sz="2400" dirty="0">
                <a:solidFill>
                  <a:schemeClr val="tx1"/>
                </a:solidFill>
                <a:ea typeface="Verdana" panose="020B0604030504040204" pitchFamily="34" charset="0"/>
                <a:cs typeface="Verdana" panose="020B0604030504040204" pitchFamily="34" charset="0"/>
              </a:rPr>
              <a:t>Upgrade building management system to support the daily operation</a:t>
            </a:r>
          </a:p>
          <a:p>
            <a:pPr>
              <a:buClr>
                <a:schemeClr val="accent2"/>
              </a:buClr>
            </a:pPr>
            <a:r>
              <a:rPr lang="en-GB" sz="2400" dirty="0">
                <a:solidFill>
                  <a:schemeClr val="tx1"/>
                </a:solidFill>
                <a:ea typeface="Verdana" panose="020B0604030504040204" pitchFamily="34" charset="0"/>
                <a:cs typeface="Verdana" panose="020B0604030504040204" pitchFamily="34" charset="0"/>
              </a:rPr>
              <a:t>Reduce energy consumption </a:t>
            </a:r>
          </a:p>
          <a:p>
            <a:pPr>
              <a:buClr>
                <a:schemeClr val="accent2"/>
              </a:buClr>
            </a:pPr>
            <a:r>
              <a:rPr lang="en-GB" sz="2400" dirty="0">
                <a:solidFill>
                  <a:schemeClr val="tx1"/>
                </a:solidFill>
                <a:ea typeface="Verdana" panose="020B0604030504040204" pitchFamily="34" charset="0"/>
                <a:cs typeface="Verdana" panose="020B0604030504040204" pitchFamily="34" charset="0"/>
              </a:rPr>
              <a:t>Improve indoor climate </a:t>
            </a:r>
          </a:p>
          <a:p>
            <a:pPr>
              <a:buClr>
                <a:schemeClr val="accent2"/>
              </a:buClr>
            </a:pPr>
            <a:endParaRPr lang="en-GB" sz="2400" dirty="0">
              <a:solidFill>
                <a:schemeClr val="tx1"/>
              </a:solidFill>
              <a:ea typeface="Verdana" panose="020B0604030504040204" pitchFamily="34" charset="0"/>
              <a:cs typeface="Verdana" panose="020B0604030504040204" pitchFamily="34" charset="0"/>
            </a:endParaRPr>
          </a:p>
          <a:p>
            <a:pPr>
              <a:buClr>
                <a:schemeClr val="accent2"/>
              </a:buClr>
              <a:buFont typeface="Wingdings" panose="05000000000000000000" pitchFamily="2" charset="2"/>
              <a:buChar char="Ø"/>
            </a:pPr>
            <a:r>
              <a:rPr lang="en-GB" sz="2400" dirty="0">
                <a:solidFill>
                  <a:schemeClr val="tx1"/>
                </a:solidFill>
                <a:ea typeface="Verdana" panose="020B0604030504040204" pitchFamily="34" charset="0"/>
                <a:cs typeface="Verdana" panose="020B0604030504040204" pitchFamily="34" charset="0"/>
              </a:rPr>
              <a:t>Partnership in phase 1</a:t>
            </a:r>
          </a:p>
          <a:p>
            <a:pPr marL="0" indent="0">
              <a:buClr>
                <a:schemeClr val="accent2"/>
              </a:buClr>
              <a:buNone/>
            </a:pPr>
            <a:endParaRPr lang="en-GB" sz="2400" dirty="0">
              <a:solidFill>
                <a:schemeClr val="tx1"/>
              </a:solidFill>
              <a:ea typeface="Verdana" panose="020B0604030504040204" pitchFamily="34" charset="0"/>
              <a:cs typeface="Verdana" panose="020B0604030504040204" pitchFamily="34" charset="0"/>
            </a:endParaRPr>
          </a:p>
          <a:p>
            <a:pPr eaLnBrk="1" hangingPunct="1"/>
            <a:endParaRPr lang="en-GB" sz="2400" dirty="0"/>
          </a:p>
          <a:p>
            <a:pPr eaLnBrk="1" hangingPunct="1">
              <a:buFontTx/>
              <a:buChar char="-"/>
            </a:pPr>
            <a:endParaRPr lang="en-GB" dirty="0"/>
          </a:p>
          <a:p>
            <a:pPr eaLnBrk="1" hangingPunct="1">
              <a:buFontTx/>
              <a:buChar char="-"/>
            </a:pPr>
            <a:endParaRPr lang="en-GB" dirty="0"/>
          </a:p>
        </p:txBody>
      </p:sp>
      <p:sp>
        <p:nvSpPr>
          <p:cNvPr id="4" name="Title 1"/>
          <p:cNvSpPr txBox="1">
            <a:spLocks/>
          </p:cNvSpPr>
          <p:nvPr/>
        </p:nvSpPr>
        <p:spPr>
          <a:xfrm>
            <a:off x="1133707" y="1119882"/>
            <a:ext cx="8500362" cy="868958"/>
          </a:xfrm>
          <a:prstGeom prst="rect">
            <a:avLst/>
          </a:prstGeom>
        </p:spPr>
        <p:txBody>
          <a:bodyPr/>
          <a:lstStyle>
            <a:lvl1pPr algn="l">
              <a:defRPr sz="3200" b="1">
                <a:solidFill>
                  <a:srgbClr val="98BF0E"/>
                </a:solidFill>
              </a:defRPr>
            </a:lvl1pPr>
          </a:lstStyle>
          <a:p>
            <a:pPr>
              <a:defRPr/>
            </a:pPr>
            <a:r>
              <a:rPr lang="en-GB" sz="4000" dirty="0">
                <a:solidFill>
                  <a:schemeClr val="tx1"/>
                </a:solidFill>
                <a:ea typeface="+mj-ea"/>
                <a:cs typeface="+mj-cs"/>
              </a:rPr>
              <a:t>Why initiated?</a:t>
            </a:r>
            <a:endParaRPr lang="en-US" sz="4000" dirty="0">
              <a:solidFill>
                <a:schemeClr val="tx1"/>
              </a:solidFill>
              <a:ea typeface="+mj-ea"/>
              <a:cs typeface="+mj-cs"/>
            </a:endParaRPr>
          </a:p>
        </p:txBody>
      </p:sp>
      <p:pic>
        <p:nvPicPr>
          <p:cNvPr id="8" name="Grafikk 5">
            <a:extLst>
              <a:ext uri="{FF2B5EF4-FFF2-40B4-BE49-F238E27FC236}">
                <a16:creationId xmlns:a16="http://schemas.microsoft.com/office/drawing/2014/main" id="{1C121C3F-8DA1-4AD3-BB9C-8201A13EA9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lede 4" descr="Et billede, der indeholder udendørs, bygning, vej, gade&#10;&#10;Automatisk genereret beskrivelse">
            <a:extLst>
              <a:ext uri="{FF2B5EF4-FFF2-40B4-BE49-F238E27FC236}">
                <a16:creationId xmlns:a16="http://schemas.microsoft.com/office/drawing/2014/main" id="{DECF5C33-17E8-4F0C-99AC-59775FC6A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740" y="3351267"/>
            <a:ext cx="4424510" cy="2487558"/>
          </a:xfrm>
          <a:prstGeom prst="rect">
            <a:avLst/>
          </a:prstGeom>
        </p:spPr>
      </p:pic>
      <p:sp>
        <p:nvSpPr>
          <p:cNvPr id="7" name="Tekstfelt 6">
            <a:extLst>
              <a:ext uri="{FF2B5EF4-FFF2-40B4-BE49-F238E27FC236}">
                <a16:creationId xmlns:a16="http://schemas.microsoft.com/office/drawing/2014/main" id="{3C3DEE8A-897F-4AE7-A718-59286BA7B2C8}"/>
              </a:ext>
            </a:extLst>
          </p:cNvPr>
          <p:cNvSpPr txBox="1"/>
          <p:nvPr/>
        </p:nvSpPr>
        <p:spPr>
          <a:xfrm>
            <a:off x="5957739" y="5838825"/>
            <a:ext cx="4524867" cy="276999"/>
          </a:xfrm>
          <a:prstGeom prst="rect">
            <a:avLst/>
          </a:prstGeom>
          <a:noFill/>
        </p:spPr>
        <p:txBody>
          <a:bodyPr wrap="square" rtlCol="0">
            <a:spAutoFit/>
          </a:bodyPr>
          <a:lstStyle/>
          <a:p>
            <a:r>
              <a:rPr lang="da-DK" sz="1200" dirty="0"/>
              <a:t>Public </a:t>
            </a:r>
            <a:r>
              <a:rPr lang="da-DK" sz="1200" dirty="0" err="1"/>
              <a:t>library</a:t>
            </a:r>
            <a:r>
              <a:rPr lang="da-DK" sz="1200" dirty="0"/>
              <a:t> </a:t>
            </a:r>
            <a:r>
              <a:rPr lang="da-DK" sz="1200" dirty="0" err="1"/>
              <a:t>renovated</a:t>
            </a:r>
            <a:r>
              <a:rPr lang="da-DK" sz="1200" dirty="0"/>
              <a:t> with new </a:t>
            </a:r>
            <a:r>
              <a:rPr lang="da-DK" sz="1200" dirty="0" err="1"/>
              <a:t>window</a:t>
            </a:r>
            <a:r>
              <a:rPr lang="da-DK" sz="1200" dirty="0"/>
              <a:t> facades and new light </a:t>
            </a:r>
          </a:p>
        </p:txBody>
      </p:sp>
      <p:pic>
        <p:nvPicPr>
          <p:cNvPr id="2" name="Bilde 1">
            <a:extLst>
              <a:ext uri="{FF2B5EF4-FFF2-40B4-BE49-F238E27FC236}">
                <a16:creationId xmlns:a16="http://schemas.microsoft.com/office/drawing/2014/main" id="{98B498BC-A7B8-4D76-9D64-49DFB533A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46" y="210119"/>
            <a:ext cx="874160" cy="662905"/>
          </a:xfrm>
          <a:prstGeom prst="rect">
            <a:avLst/>
          </a:prstGeom>
          <a:ln>
            <a:solidFill>
              <a:schemeClr val="tx1">
                <a:lumMod val="95000"/>
                <a:lumOff val="5000"/>
              </a:schemeClr>
            </a:solidFill>
          </a:ln>
        </p:spPr>
      </p:pic>
    </p:spTree>
    <p:extLst>
      <p:ext uri="{BB962C8B-B14F-4D97-AF65-F5344CB8AC3E}">
        <p14:creationId xmlns:p14="http://schemas.microsoft.com/office/powerpoint/2010/main" val="23506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247643-37AB-47DE-B7BD-7A64FEB13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AEBC3119-F8E7-4266-91B8-7A1E808B4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57D15890-6502-4FAA-AB03-AFAC88EE29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5181601" y="634946"/>
            <a:ext cx="6368142" cy="1450757"/>
          </a:xfrm>
          <a:prstGeom prst="rect">
            <a:avLst/>
          </a:prstGeom>
        </p:spPr>
        <p:txBody>
          <a:bodyPr vert="horz" lIns="91440" tIns="45720" rIns="91440" bIns="45720" rtlCol="0" anchor="b">
            <a:normAutofit/>
          </a:bodyPr>
          <a:lstStyle>
            <a:lvl1pPr algn="l">
              <a:defRPr sz="3200" b="1">
                <a:solidFill>
                  <a:srgbClr val="98BF0E"/>
                </a:solidFill>
              </a:defRPr>
            </a:lvl1pPr>
          </a:lstStyle>
          <a:p>
            <a:pPr defTabSz="914400">
              <a:lnSpc>
                <a:spcPct val="85000"/>
              </a:lnSpc>
              <a:spcBef>
                <a:spcPct val="0"/>
              </a:spcBef>
              <a:spcAft>
                <a:spcPts val="600"/>
              </a:spcAft>
              <a:buClr>
                <a:schemeClr val="accent2"/>
              </a:buClr>
              <a:defRPr/>
            </a:pPr>
            <a:r>
              <a:rPr lang="en-US" sz="4800" spc="-50">
                <a:solidFill>
                  <a:schemeClr val="tx1">
                    <a:lumMod val="75000"/>
                    <a:lumOff val="25000"/>
                  </a:schemeClr>
                </a:solidFill>
                <a:latin typeface="+mj-lt"/>
                <a:ea typeface="+mj-ea"/>
                <a:cs typeface="+mj-cs"/>
              </a:rPr>
              <a:t>Implemented measures</a:t>
            </a:r>
          </a:p>
        </p:txBody>
      </p:sp>
      <p:pic>
        <p:nvPicPr>
          <p:cNvPr id="2" name="Bilde 1" descr="Et bilde som inneholder bord, kake, sitter, blå&#10;&#10;Automatisk generert beskrivelse">
            <a:extLst>
              <a:ext uri="{FF2B5EF4-FFF2-40B4-BE49-F238E27FC236}">
                <a16:creationId xmlns:a16="http://schemas.microsoft.com/office/drawing/2014/main" id="{8D122902-D827-4EEE-A276-8ADEF6C80081}"/>
              </a:ext>
            </a:extLst>
          </p:cNvPr>
          <p:cNvPicPr>
            <a:picLocks noChangeAspect="1"/>
          </p:cNvPicPr>
          <p:nvPr/>
        </p:nvPicPr>
        <p:blipFill rotWithShape="1">
          <a:blip r:embed="rId3">
            <a:extLst>
              <a:ext uri="{28A0092B-C50C-407E-A947-70E740481C1C}">
                <a14:useLocalDpi xmlns:a14="http://schemas.microsoft.com/office/drawing/2010/main" val="0"/>
              </a:ext>
            </a:extLst>
          </a:blip>
          <a:srcRect t="1840" r="-2" b="-2"/>
          <a:stretch/>
        </p:blipFill>
        <p:spPr>
          <a:xfrm>
            <a:off x="20" y="-12128"/>
            <a:ext cx="4654276" cy="6870127"/>
          </a:xfrm>
          <a:prstGeom prst="rect">
            <a:avLst/>
          </a:prstGeom>
        </p:spPr>
      </p:pic>
      <p:cxnSp>
        <p:nvCxnSpPr>
          <p:cNvPr id="25" name="Straight Connector 2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Plassholder for innhold 1"/>
          <p:cNvSpPr txBox="1">
            <a:spLocks/>
          </p:cNvSpPr>
          <p:nvPr/>
        </p:nvSpPr>
        <p:spPr bwMode="auto">
          <a:xfrm>
            <a:off x="5181601" y="2198913"/>
            <a:ext cx="6368142" cy="4201885"/>
          </a:xfrm>
          <a:prstGeom prst="rect">
            <a:avLst/>
          </a:prstGeom>
        </p:spPr>
        <p:txBody>
          <a:bodyPr vert="horz" lIns="0" tIns="45720" rIns="0" bIns="45720" numCol="1" rtlCol="0" anchorCtr="0" compatLnSpc="1">
            <a:prstTxWarp prst="textNoShape">
              <a:avLst/>
            </a:prstTxWarp>
            <a:normAutofit/>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lnSpc>
                <a:spcPct val="90000"/>
              </a:lnSpc>
              <a:buClr>
                <a:schemeClr val="accent1"/>
              </a:buClr>
            </a:pPr>
            <a:r>
              <a:rPr lang="en-US" sz="1800" dirty="0">
                <a:solidFill>
                  <a:schemeClr val="tx1">
                    <a:lumMod val="75000"/>
                    <a:lumOff val="25000"/>
                  </a:schemeClr>
                </a:solidFill>
              </a:rPr>
              <a:t>New windows in most of the buildings</a:t>
            </a:r>
          </a:p>
          <a:p>
            <a:pPr defTabSz="914400">
              <a:lnSpc>
                <a:spcPct val="90000"/>
              </a:lnSpc>
              <a:buClr>
                <a:schemeClr val="accent1"/>
              </a:buClr>
            </a:pPr>
            <a:r>
              <a:rPr lang="en-US" sz="1800" dirty="0">
                <a:solidFill>
                  <a:schemeClr val="tx1">
                    <a:lumMod val="75000"/>
                    <a:lumOff val="25000"/>
                  </a:schemeClr>
                </a:solidFill>
              </a:rPr>
              <a:t>New or upgraded energy efficient ventilation systems in schools and sports facilities (halls, swimming pool, skating rink)</a:t>
            </a:r>
          </a:p>
          <a:p>
            <a:pPr defTabSz="914400">
              <a:lnSpc>
                <a:spcPct val="90000"/>
              </a:lnSpc>
              <a:buClr>
                <a:schemeClr val="accent1"/>
              </a:buClr>
            </a:pPr>
            <a:r>
              <a:rPr lang="en-US" sz="1800" dirty="0">
                <a:solidFill>
                  <a:schemeClr val="tx1">
                    <a:lumMod val="75000"/>
                    <a:lumOff val="25000"/>
                  </a:schemeClr>
                </a:solidFill>
              </a:rPr>
              <a:t>New or upgraded lighting </a:t>
            </a:r>
          </a:p>
          <a:p>
            <a:pPr defTabSz="914400">
              <a:lnSpc>
                <a:spcPct val="90000"/>
              </a:lnSpc>
              <a:buClr>
                <a:schemeClr val="accent1"/>
              </a:buClr>
            </a:pPr>
            <a:r>
              <a:rPr lang="en-US" sz="1800" dirty="0">
                <a:solidFill>
                  <a:schemeClr val="tx1">
                    <a:lumMod val="75000"/>
                    <a:lumOff val="25000"/>
                  </a:schemeClr>
                </a:solidFill>
              </a:rPr>
              <a:t>New energy efficient boilers  </a:t>
            </a:r>
          </a:p>
          <a:p>
            <a:pPr defTabSz="914400">
              <a:lnSpc>
                <a:spcPct val="90000"/>
              </a:lnSpc>
              <a:buClr>
                <a:schemeClr val="accent1"/>
              </a:buClr>
            </a:pPr>
            <a:r>
              <a:rPr lang="en-US" sz="1800" dirty="0">
                <a:solidFill>
                  <a:schemeClr val="tx1">
                    <a:lumMod val="75000"/>
                    <a:lumOff val="25000"/>
                  </a:schemeClr>
                </a:solidFill>
              </a:rPr>
              <a:t>Building Management System (BMS) in all buildings</a:t>
            </a:r>
          </a:p>
          <a:p>
            <a:pPr defTabSz="914400">
              <a:lnSpc>
                <a:spcPct val="90000"/>
              </a:lnSpc>
              <a:buClr>
                <a:schemeClr val="accent1"/>
              </a:buClr>
            </a:pPr>
            <a:r>
              <a:rPr lang="en-US" sz="1800" dirty="0">
                <a:solidFill>
                  <a:schemeClr val="tx1">
                    <a:lumMod val="75000"/>
                    <a:lumOff val="25000"/>
                  </a:schemeClr>
                </a:solidFill>
              </a:rPr>
              <a:t>Insulation of building envelope </a:t>
            </a:r>
          </a:p>
          <a:p>
            <a:pPr defTabSz="914400">
              <a:lnSpc>
                <a:spcPct val="90000"/>
              </a:lnSpc>
              <a:buClr>
                <a:schemeClr val="accent1"/>
              </a:buClr>
            </a:pPr>
            <a:r>
              <a:rPr lang="en-US" sz="1800" dirty="0">
                <a:solidFill>
                  <a:schemeClr val="tx1">
                    <a:lumMod val="75000"/>
                    <a:lumOff val="25000"/>
                  </a:schemeClr>
                </a:solidFill>
              </a:rPr>
              <a:t>26 new traffic lights</a:t>
            </a:r>
          </a:p>
          <a:p>
            <a:pPr defTabSz="914400">
              <a:lnSpc>
                <a:spcPct val="90000"/>
              </a:lnSpc>
              <a:buClr>
                <a:schemeClr val="accent1"/>
              </a:buClr>
            </a:pPr>
            <a:r>
              <a:rPr lang="en-US" sz="1800" dirty="0">
                <a:solidFill>
                  <a:schemeClr val="tx1">
                    <a:lumMod val="75000"/>
                    <a:lumOff val="25000"/>
                  </a:schemeClr>
                </a:solidFill>
              </a:rPr>
              <a:t>Training of technical operation personal</a:t>
            </a:r>
          </a:p>
          <a:p>
            <a:pPr defTabSz="914400">
              <a:lnSpc>
                <a:spcPct val="90000"/>
              </a:lnSpc>
              <a:buClr>
                <a:schemeClr val="accent1"/>
              </a:buClr>
            </a:pPr>
            <a:r>
              <a:rPr lang="en-US" sz="1800" dirty="0">
                <a:solidFill>
                  <a:schemeClr val="tx1">
                    <a:lumMod val="75000"/>
                    <a:lumOff val="25000"/>
                  </a:schemeClr>
                </a:solidFill>
              </a:rPr>
              <a:t>Different small measures like replacement of pumps, technical insulation, optimization of technical installations.</a:t>
            </a:r>
          </a:p>
          <a:p>
            <a:pPr marL="0" indent="0" defTabSz="914400">
              <a:lnSpc>
                <a:spcPct val="90000"/>
              </a:lnSpc>
              <a:buClr>
                <a:schemeClr val="accent1"/>
              </a:buClr>
              <a:buFont typeface="Calibri" panose="020F0502020204030204" pitchFamily="34" charset="0"/>
              <a:buNone/>
            </a:pPr>
            <a:endParaRPr lang="en-US" sz="1800" dirty="0">
              <a:solidFill>
                <a:schemeClr val="tx1">
                  <a:lumMod val="75000"/>
                  <a:lumOff val="25000"/>
                </a:schemeClr>
              </a:solidFill>
            </a:endParaRPr>
          </a:p>
          <a:p>
            <a:pPr defTabSz="914400">
              <a:lnSpc>
                <a:spcPct val="90000"/>
              </a:lnSpc>
              <a:buClr>
                <a:schemeClr val="accent1"/>
              </a:buClr>
              <a:buFont typeface="Calibri" panose="020F0502020204030204" pitchFamily="34" charset="0"/>
            </a:pPr>
            <a:endParaRPr lang="en-US" sz="1800" dirty="0">
              <a:solidFill>
                <a:schemeClr val="tx1">
                  <a:lumMod val="75000"/>
                  <a:lumOff val="25000"/>
                </a:schemeClr>
              </a:solidFill>
            </a:endParaRPr>
          </a:p>
          <a:p>
            <a:pPr defTabSz="914400">
              <a:lnSpc>
                <a:spcPct val="90000"/>
              </a:lnSpc>
              <a:buClr>
                <a:schemeClr val="accent1"/>
              </a:buClr>
              <a:buFont typeface="Calibri" panose="020F0502020204030204" pitchFamily="34" charset="0"/>
            </a:pPr>
            <a:endParaRPr lang="en-US" sz="1800" dirty="0">
              <a:solidFill>
                <a:schemeClr val="tx1">
                  <a:lumMod val="75000"/>
                  <a:lumOff val="25000"/>
                </a:schemeClr>
              </a:solidFill>
            </a:endParaRPr>
          </a:p>
          <a:p>
            <a:pPr defTabSz="914400">
              <a:lnSpc>
                <a:spcPct val="90000"/>
              </a:lnSpc>
              <a:buClr>
                <a:schemeClr val="accent1"/>
              </a:buClr>
              <a:buFont typeface="Calibri" panose="020F0502020204030204" pitchFamily="34" charset="0"/>
            </a:pPr>
            <a:endParaRPr lang="en-US" sz="1800" dirty="0">
              <a:solidFill>
                <a:schemeClr val="tx1">
                  <a:lumMod val="75000"/>
                  <a:lumOff val="25000"/>
                </a:schemeClr>
              </a:solidFill>
            </a:endParaRPr>
          </a:p>
          <a:p>
            <a:pPr defTabSz="914400">
              <a:lnSpc>
                <a:spcPct val="90000"/>
              </a:lnSpc>
              <a:buClr>
                <a:schemeClr val="accent1"/>
              </a:buClr>
              <a:buFont typeface="Calibri" panose="020F0502020204030204" pitchFamily="34" charset="0"/>
            </a:pPr>
            <a:endParaRPr lang="en-US" sz="1800" dirty="0">
              <a:solidFill>
                <a:schemeClr val="tx1">
                  <a:lumMod val="75000"/>
                  <a:lumOff val="25000"/>
                </a:schemeClr>
              </a:solidFill>
            </a:endParaRPr>
          </a:p>
          <a:p>
            <a:pPr defTabSz="914400">
              <a:lnSpc>
                <a:spcPct val="90000"/>
              </a:lnSpc>
              <a:buClr>
                <a:schemeClr val="accent1"/>
              </a:buClr>
              <a:buFont typeface="Calibri" panose="020F0502020204030204" pitchFamily="34" charset="0"/>
            </a:pPr>
            <a:endParaRPr lang="en-US" sz="1800" dirty="0">
              <a:solidFill>
                <a:schemeClr val="tx1">
                  <a:lumMod val="75000"/>
                  <a:lumOff val="25000"/>
                </a:schemeClr>
              </a:solidFill>
            </a:endParaRPr>
          </a:p>
        </p:txBody>
      </p:sp>
      <p:sp>
        <p:nvSpPr>
          <p:cNvPr id="7" name="Plassholder for innhold 1"/>
          <p:cNvSpPr txBox="1">
            <a:spLocks/>
          </p:cNvSpPr>
          <p:nvPr/>
        </p:nvSpPr>
        <p:spPr bwMode="auto">
          <a:xfrm>
            <a:off x="10858593" y="-104752"/>
            <a:ext cx="5096256"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endParaRPr lang="en-US" sz="2000" dirty="0">
              <a:ea typeface="Verdana" panose="020B0604030504040204" pitchFamily="34" charset="0"/>
              <a:cs typeface="Verdana" panose="020B0604030504040204" pitchFamily="34" charset="0"/>
            </a:endParaRPr>
          </a:p>
          <a:p>
            <a:pPr eaLnBrk="1" hangingPunct="1">
              <a:buClr>
                <a:schemeClr val="accent2"/>
              </a:buClr>
            </a:pPr>
            <a:endParaRPr lang="en-US" sz="2000" dirty="0">
              <a:ea typeface="Verdana" panose="020B0604030504040204" pitchFamily="34" charset="0"/>
              <a:cs typeface="Verdana" panose="020B0604030504040204" pitchFamily="34" charset="0"/>
            </a:endParaRPr>
          </a:p>
          <a:p>
            <a:pPr eaLnBrk="1" hangingPunct="1">
              <a:buClr>
                <a:schemeClr val="accent2"/>
              </a:buClr>
            </a:pPr>
            <a:endParaRPr lang="en-US" sz="2400" dirty="0"/>
          </a:p>
          <a:p>
            <a:pPr>
              <a:buClr>
                <a:schemeClr val="accent2"/>
              </a:buClr>
            </a:pPr>
            <a:endParaRPr lang="en-GB" sz="2400" dirty="0"/>
          </a:p>
          <a:p>
            <a:pPr eaLnBrk="1" hangingPunct="1">
              <a:buClr>
                <a:schemeClr val="accent2"/>
              </a:buClr>
            </a:pPr>
            <a:endParaRPr lang="en-GB" dirty="0"/>
          </a:p>
          <a:p>
            <a:pPr eaLnBrk="1" hangingPunct="1">
              <a:buClr>
                <a:schemeClr val="accent2"/>
              </a:buClr>
            </a:pPr>
            <a:endParaRPr lang="en-GB" dirty="0"/>
          </a:p>
        </p:txBody>
      </p:sp>
      <p:pic>
        <p:nvPicPr>
          <p:cNvPr id="10" name="Grafikk 5">
            <a:extLst>
              <a:ext uri="{FF2B5EF4-FFF2-40B4-BE49-F238E27FC236}">
                <a16:creationId xmlns:a16="http://schemas.microsoft.com/office/drawing/2014/main" id="{B3D074F8-EA16-457C-86C0-D64EAC21E2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de 4">
            <a:extLst>
              <a:ext uri="{FF2B5EF4-FFF2-40B4-BE49-F238E27FC236}">
                <a16:creationId xmlns:a16="http://schemas.microsoft.com/office/drawing/2014/main" id="{A4B7A577-12EF-4905-AB4B-FC8CF04B4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446" y="213974"/>
            <a:ext cx="874160" cy="662905"/>
          </a:xfrm>
          <a:prstGeom prst="rect">
            <a:avLst/>
          </a:prstGeom>
          <a:ln>
            <a:solidFill>
              <a:schemeClr val="tx1">
                <a:lumMod val="95000"/>
                <a:lumOff val="5000"/>
              </a:schemeClr>
            </a:solidFill>
          </a:ln>
        </p:spPr>
      </p:pic>
    </p:spTree>
    <p:extLst>
      <p:ext uri="{BB962C8B-B14F-4D97-AF65-F5344CB8AC3E}">
        <p14:creationId xmlns:p14="http://schemas.microsoft.com/office/powerpoint/2010/main" val="2979432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txBox="1">
            <a:spLocks/>
          </p:cNvSpPr>
          <p:nvPr/>
        </p:nvSpPr>
        <p:spPr>
          <a:xfrm>
            <a:off x="1170432" y="1760706"/>
            <a:ext cx="9997440" cy="494453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0070C0"/>
              </a:buClr>
              <a:buNone/>
            </a:pPr>
            <a:r>
              <a:rPr lang="en-GB" b="1" kern="0" dirty="0">
                <a:solidFill>
                  <a:schemeClr val="accent2">
                    <a:lumMod val="75000"/>
                  </a:schemeClr>
                </a:solidFill>
                <a:ea typeface="Verdana" panose="020B0604030504040204" pitchFamily="34" charset="0"/>
                <a:cs typeface="Verdana" panose="020B0604030504040204" pitchFamily="34" charset="0"/>
              </a:rPr>
              <a:t>When the going gets tough . . . . . </a:t>
            </a:r>
          </a:p>
          <a:p>
            <a:pPr>
              <a:buClr>
                <a:srgbClr val="0070C0"/>
              </a:buClr>
              <a:buFont typeface="Wingdings" panose="05000000000000000000" pitchFamily="2" charset="2"/>
              <a:buChar char="§"/>
            </a:pPr>
            <a:endParaRPr lang="en-GB" sz="300" kern="0" dirty="0">
              <a:ea typeface="Verdana" panose="020B0604030504040204" pitchFamily="34" charset="0"/>
              <a:cs typeface="Verdana" panose="020B0604030504040204" pitchFamily="34" charset="0"/>
            </a:endParaRP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Delayed implementation </a:t>
            </a:r>
          </a:p>
          <a:p>
            <a:pPr lvl="1">
              <a:spcBef>
                <a:spcPts val="300"/>
              </a:spcBef>
              <a:buClr>
                <a:schemeClr val="accent2"/>
              </a:buClr>
              <a:buFont typeface="Wingdings" panose="05000000000000000000" pitchFamily="2" charset="2"/>
              <a:buChar char="§"/>
            </a:pPr>
            <a:r>
              <a:rPr lang="en-GB" sz="1600" kern="0" dirty="0">
                <a:ea typeface="Verdana" panose="020B0604030504040204" pitchFamily="34" charset="0"/>
                <a:cs typeface="Verdana" panose="020B0604030504040204" pitchFamily="34" charset="0"/>
              </a:rPr>
              <a:t>Finding of environmentally hazardous</a:t>
            </a:r>
          </a:p>
          <a:p>
            <a:pPr lvl="1">
              <a:spcBef>
                <a:spcPts val="300"/>
              </a:spcBef>
              <a:buClr>
                <a:schemeClr val="accent2"/>
              </a:buClr>
              <a:buFont typeface="Wingdings" panose="05000000000000000000" pitchFamily="2" charset="2"/>
              <a:buChar char="§"/>
            </a:pPr>
            <a:r>
              <a:rPr lang="en-GB" sz="1600" kern="0" dirty="0">
                <a:ea typeface="Verdana" panose="020B0604030504040204" pitchFamily="34" charset="0"/>
                <a:cs typeface="Verdana" panose="020B0604030504040204" pitchFamily="34" charset="0"/>
              </a:rPr>
              <a:t>Interfaces to other renovation projects in same building which delayed the project</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Changes in project manager both on Client side and at the ESCO</a:t>
            </a:r>
          </a:p>
          <a:p>
            <a:pPr lvl="1">
              <a:spcBef>
                <a:spcPts val="300"/>
              </a:spcBef>
              <a:buClr>
                <a:schemeClr val="accent2"/>
              </a:buClr>
              <a:buFont typeface="Wingdings" panose="05000000000000000000" pitchFamily="2" charset="2"/>
              <a:buChar char="§"/>
            </a:pPr>
            <a:r>
              <a:rPr lang="en-GB" sz="1600" kern="0" dirty="0">
                <a:ea typeface="Verdana" panose="020B0604030504040204" pitchFamily="34" charset="0"/>
                <a:cs typeface="Verdana" panose="020B0604030504040204" pitchFamily="34" charset="0"/>
              </a:rPr>
              <a:t>Loss of knowledge and decisions taken prior in the project – means a lot of revisiting the measures and changes and time to re-establish the partnership</a:t>
            </a:r>
          </a:p>
          <a:p>
            <a:pPr lvl="1">
              <a:spcBef>
                <a:spcPts val="300"/>
              </a:spcBef>
              <a:buClr>
                <a:schemeClr val="accent2"/>
              </a:buClr>
              <a:buFont typeface="Wingdings" panose="05000000000000000000" pitchFamily="2" charset="2"/>
              <a:buChar char="§"/>
            </a:pPr>
            <a:r>
              <a:rPr lang="en-GB" sz="1600" kern="0" dirty="0">
                <a:ea typeface="Verdana" panose="020B0604030504040204" pitchFamily="34" charset="0"/>
                <a:cs typeface="Verdana" panose="020B0604030504040204" pitchFamily="34" charset="0"/>
              </a:rPr>
              <a:t>The documentation from the first years were not good enough – focus in the last part on improved documentation and more structure </a:t>
            </a:r>
            <a:endParaRPr lang="en-GB" sz="2000" kern="0" dirty="0">
              <a:ea typeface="Verdana" panose="020B0604030504040204" pitchFamily="34" charset="0"/>
              <a:cs typeface="Verdana" panose="020B0604030504040204" pitchFamily="34" charset="0"/>
            </a:endParaRP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The existing energy management system had monthly energy data and many not valid energy data. This is not sufficient in an EPC project</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The calculated savings were lower than savings in the first years – mostly because of many mistakes in the energy data going back to the beginning and a lot of changes in the use of buildings</a:t>
            </a:r>
          </a:p>
          <a:p>
            <a:pPr marL="0" indent="0">
              <a:spcBef>
                <a:spcPts val="300"/>
              </a:spcBef>
              <a:buClr>
                <a:schemeClr val="accent2"/>
              </a:buClr>
              <a:buNone/>
            </a:pPr>
            <a:endParaRPr lang="en-GB" sz="2000" kern="0" dirty="0">
              <a:ea typeface="Verdana" panose="020B0604030504040204" pitchFamily="34" charset="0"/>
              <a:cs typeface="Verdana" panose="020B0604030504040204" pitchFamily="34" charset="0"/>
            </a:endParaRPr>
          </a:p>
        </p:txBody>
      </p:sp>
      <p:sp>
        <p:nvSpPr>
          <p:cNvPr id="4" name="Tittel 1"/>
          <p:cNvSpPr txBox="1">
            <a:spLocks/>
          </p:cNvSpPr>
          <p:nvPr/>
        </p:nvSpPr>
        <p:spPr>
          <a:xfrm>
            <a:off x="1151344" y="836712"/>
            <a:ext cx="9616298" cy="1008113"/>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b-NO" sz="2800" b="1" dirty="0">
              <a:latin typeface="+mn-lt"/>
            </a:endParaRPr>
          </a:p>
          <a:p>
            <a:pPr algn="l"/>
            <a:r>
              <a:rPr lang="en-GB" sz="3700" b="1" dirty="0">
                <a:latin typeface="+mn-lt"/>
              </a:rPr>
              <a:t>Experiences - municipal viewpoint</a:t>
            </a:r>
          </a:p>
        </p:txBody>
      </p:sp>
      <p:pic>
        <p:nvPicPr>
          <p:cNvPr id="32" name="Grafikk 5">
            <a:extLst>
              <a:ext uri="{FF2B5EF4-FFF2-40B4-BE49-F238E27FC236}">
                <a16:creationId xmlns:a16="http://schemas.microsoft.com/office/drawing/2014/main" id="{F6E2056B-0FFD-46C0-8BA3-AA6FF0572D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
        <p:nvSpPr>
          <p:cNvPr id="5" name="Rectangle 2">
            <a:extLst>
              <a:ext uri="{FF2B5EF4-FFF2-40B4-BE49-F238E27FC236}">
                <a16:creationId xmlns:a16="http://schemas.microsoft.com/office/drawing/2014/main" id="{52C0048C-BF7E-480D-A093-87467C2FDA29}"/>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pic>
        <p:nvPicPr>
          <p:cNvPr id="2" name="Bilde 1">
            <a:extLst>
              <a:ext uri="{FF2B5EF4-FFF2-40B4-BE49-F238E27FC236}">
                <a16:creationId xmlns:a16="http://schemas.microsoft.com/office/drawing/2014/main" id="{B4B3A415-ED37-4E66-81FC-6306FB950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46" y="210119"/>
            <a:ext cx="874160" cy="662905"/>
          </a:xfrm>
          <a:prstGeom prst="rect">
            <a:avLst/>
          </a:prstGeom>
          <a:ln>
            <a:solidFill>
              <a:schemeClr val="tx1">
                <a:lumMod val="95000"/>
                <a:lumOff val="5000"/>
              </a:schemeClr>
            </a:solidFill>
          </a:ln>
        </p:spPr>
      </p:pic>
    </p:spTree>
    <p:extLst>
      <p:ext uri="{BB962C8B-B14F-4D97-AF65-F5344CB8AC3E}">
        <p14:creationId xmlns:p14="http://schemas.microsoft.com/office/powerpoint/2010/main" val="263166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additive="base">
                                        <p:cTn id="5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txBox="1">
            <a:spLocks/>
          </p:cNvSpPr>
          <p:nvPr/>
        </p:nvSpPr>
        <p:spPr>
          <a:xfrm>
            <a:off x="1170432" y="1770434"/>
            <a:ext cx="9997440" cy="4934807"/>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0070C0"/>
              </a:buClr>
              <a:buNone/>
            </a:pPr>
            <a:r>
              <a:rPr lang="en-GB" b="1" kern="0" dirty="0">
                <a:solidFill>
                  <a:schemeClr val="accent2">
                    <a:lumMod val="75000"/>
                  </a:schemeClr>
                </a:solidFill>
                <a:ea typeface="Verdana" panose="020B0604030504040204" pitchFamily="34" charset="0"/>
                <a:cs typeface="Verdana" panose="020B0604030504040204" pitchFamily="34" charset="0"/>
              </a:rPr>
              <a:t>The partnership saved the project . . . . . </a:t>
            </a:r>
          </a:p>
          <a:p>
            <a:pPr>
              <a:buClr>
                <a:srgbClr val="0070C0"/>
              </a:buClr>
              <a:buFont typeface="Wingdings" panose="05000000000000000000" pitchFamily="2" charset="2"/>
              <a:buChar char="§"/>
            </a:pPr>
            <a:endParaRPr lang="en-GB" sz="300" kern="0" dirty="0">
              <a:ea typeface="Verdana" panose="020B0604030504040204" pitchFamily="34" charset="0"/>
              <a:cs typeface="Verdana" panose="020B0604030504040204" pitchFamily="34" charset="0"/>
            </a:endParaRP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Good dialogue in the project period with focus on finding solutions - despite new people, delays and bad data quality</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New baselines were established and recalculation of the guaranteed saving</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Great satisfaction with the implemented measures  - a long pay back time made it possible to have better solutions</a:t>
            </a:r>
          </a:p>
          <a:p>
            <a:pPr>
              <a:spcBef>
                <a:spcPts val="300"/>
              </a:spcBef>
              <a:buClr>
                <a:schemeClr val="accent2"/>
              </a:buClr>
              <a:buFont typeface="Wingdings" panose="05000000000000000000" pitchFamily="2" charset="2"/>
              <a:buChar char="§"/>
            </a:pPr>
            <a:r>
              <a:rPr lang="en-GB" sz="2000" kern="0" dirty="0">
                <a:highlight>
                  <a:srgbClr val="FFFF00"/>
                </a:highlight>
                <a:ea typeface="Verdana" panose="020B0604030504040204" pitchFamily="34" charset="0"/>
                <a:cs typeface="Verdana" panose="020B0604030504040204" pitchFamily="34" charset="0"/>
              </a:rPr>
              <a:t>BMS implemented in all building helps operate the building more efficient – e.g. when in Corona lock down it was much easier to “set the building in stand by”</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The partnership in phase 3 focus not on guarantee but on finding more energy savings and helping the operation</a:t>
            </a:r>
          </a:p>
          <a:p>
            <a:pPr marL="0" indent="0">
              <a:spcBef>
                <a:spcPts val="300"/>
              </a:spcBef>
              <a:buClr>
                <a:schemeClr val="accent2"/>
              </a:buClr>
              <a:buNone/>
            </a:pPr>
            <a:endParaRPr lang="en-GB" sz="2000" kern="0" dirty="0">
              <a:ea typeface="Verdana" panose="020B0604030504040204" pitchFamily="34" charset="0"/>
              <a:cs typeface="Verdana" panose="020B0604030504040204" pitchFamily="34" charset="0"/>
            </a:endParaRPr>
          </a:p>
          <a:p>
            <a:pPr marL="0" indent="0">
              <a:spcBef>
                <a:spcPts val="300"/>
              </a:spcBef>
              <a:buClr>
                <a:schemeClr val="accent2"/>
              </a:buClr>
              <a:buNone/>
            </a:pPr>
            <a:r>
              <a:rPr lang="en-GB" sz="2000" i="1" kern="0" dirty="0">
                <a:ea typeface="Verdana" panose="020B0604030504040204" pitchFamily="34" charset="0"/>
                <a:cs typeface="Verdana" panose="020B0604030504040204" pitchFamily="34" charset="0"/>
              </a:rPr>
              <a:t>The municipality implemented a </a:t>
            </a:r>
            <a:r>
              <a:rPr lang="en-GB" sz="2000" i="1" kern="0" dirty="0">
                <a:highlight>
                  <a:srgbClr val="FFFF00"/>
                </a:highlight>
                <a:ea typeface="Verdana" panose="020B0604030504040204" pitchFamily="34" charset="0"/>
                <a:cs typeface="Verdana" panose="020B0604030504040204" pitchFamily="34" charset="0"/>
              </a:rPr>
              <a:t>new energy management system with automatic energy data </a:t>
            </a:r>
            <a:r>
              <a:rPr lang="en-GB" sz="2000" i="1" kern="0" dirty="0">
                <a:ea typeface="Verdana" panose="020B0604030504040204" pitchFamily="34" charset="0"/>
                <a:cs typeface="Verdana" panose="020B0604030504040204" pitchFamily="34" charset="0"/>
              </a:rPr>
              <a:t>each hour parallel to the EPC project. </a:t>
            </a:r>
          </a:p>
        </p:txBody>
      </p:sp>
      <p:sp>
        <p:nvSpPr>
          <p:cNvPr id="4" name="Tittel 1"/>
          <p:cNvSpPr txBox="1">
            <a:spLocks/>
          </p:cNvSpPr>
          <p:nvPr/>
        </p:nvSpPr>
        <p:spPr>
          <a:xfrm>
            <a:off x="1151344" y="836712"/>
            <a:ext cx="9616298" cy="1008113"/>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b-NO" sz="2800" b="1" dirty="0">
              <a:latin typeface="+mn-lt"/>
            </a:endParaRPr>
          </a:p>
          <a:p>
            <a:pPr algn="l"/>
            <a:r>
              <a:rPr lang="en-GB" sz="3700" b="1" dirty="0">
                <a:latin typeface="+mn-lt"/>
              </a:rPr>
              <a:t>Experiences - municipal viewpoint</a:t>
            </a:r>
          </a:p>
        </p:txBody>
      </p:sp>
      <p:pic>
        <p:nvPicPr>
          <p:cNvPr id="32" name="Grafikk 5">
            <a:extLst>
              <a:ext uri="{FF2B5EF4-FFF2-40B4-BE49-F238E27FC236}">
                <a16:creationId xmlns:a16="http://schemas.microsoft.com/office/drawing/2014/main" id="{F6E2056B-0FFD-46C0-8BA3-AA6FF0572D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2" name="Bilde 1">
            <a:extLst>
              <a:ext uri="{FF2B5EF4-FFF2-40B4-BE49-F238E27FC236}">
                <a16:creationId xmlns:a16="http://schemas.microsoft.com/office/drawing/2014/main" id="{7285DDA1-B6B2-4DFE-822E-1DABAB3934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346" y="210119"/>
            <a:ext cx="874160" cy="662905"/>
          </a:xfrm>
          <a:prstGeom prst="rect">
            <a:avLst/>
          </a:prstGeom>
          <a:ln>
            <a:solidFill>
              <a:schemeClr val="tx1">
                <a:lumMod val="95000"/>
                <a:lumOff val="5000"/>
              </a:schemeClr>
            </a:solidFill>
          </a:ln>
        </p:spPr>
      </p:pic>
      <p:sp>
        <p:nvSpPr>
          <p:cNvPr id="6" name="TekstSylinder 5">
            <a:extLst>
              <a:ext uri="{FF2B5EF4-FFF2-40B4-BE49-F238E27FC236}">
                <a16:creationId xmlns:a16="http://schemas.microsoft.com/office/drawing/2014/main" id="{C4009B22-B4F4-403B-B765-F652920B9393}"/>
              </a:ext>
            </a:extLst>
          </p:cNvPr>
          <p:cNvSpPr txBox="1"/>
          <p:nvPr/>
        </p:nvSpPr>
        <p:spPr>
          <a:xfrm>
            <a:off x="4406631" y="193263"/>
            <a:ext cx="4484451" cy="646331"/>
          </a:xfrm>
          <a:prstGeom prst="rect">
            <a:avLst/>
          </a:prstGeom>
          <a:noFill/>
        </p:spPr>
        <p:txBody>
          <a:bodyPr wrap="square" rtlCol="0">
            <a:spAutoFit/>
          </a:bodyPr>
          <a:lstStyle/>
          <a:p>
            <a:r>
              <a:rPr lang="nb-NO" dirty="0">
                <a:highlight>
                  <a:srgbClr val="FFFF00"/>
                </a:highlight>
              </a:rPr>
              <a:t>BMS – is </a:t>
            </a:r>
            <a:r>
              <a:rPr lang="nb-NO" dirty="0" err="1">
                <a:highlight>
                  <a:srgbClr val="FFFF00"/>
                </a:highlight>
              </a:rPr>
              <a:t>this</a:t>
            </a:r>
            <a:r>
              <a:rPr lang="nb-NO" dirty="0">
                <a:highlight>
                  <a:srgbClr val="FFFF00"/>
                </a:highlight>
              </a:rPr>
              <a:t> </a:t>
            </a:r>
            <a:r>
              <a:rPr lang="nb-NO" dirty="0" err="1">
                <a:highlight>
                  <a:srgbClr val="FFFF00"/>
                </a:highlight>
              </a:rPr>
              <a:t>builing</a:t>
            </a:r>
            <a:r>
              <a:rPr lang="nb-NO" dirty="0">
                <a:highlight>
                  <a:srgbClr val="FFFF00"/>
                </a:highlight>
              </a:rPr>
              <a:t> </a:t>
            </a:r>
            <a:r>
              <a:rPr lang="nb-NO" dirty="0" err="1">
                <a:highlight>
                  <a:srgbClr val="FFFF00"/>
                </a:highlight>
              </a:rPr>
              <a:t>automation</a:t>
            </a:r>
            <a:r>
              <a:rPr lang="nb-NO" dirty="0">
                <a:highlight>
                  <a:srgbClr val="FFFF00"/>
                </a:highlight>
              </a:rPr>
              <a:t> system or </a:t>
            </a:r>
            <a:r>
              <a:rPr lang="nb-NO" dirty="0" err="1">
                <a:highlight>
                  <a:srgbClr val="FFFF00"/>
                </a:highlight>
              </a:rPr>
              <a:t>energy</a:t>
            </a:r>
            <a:r>
              <a:rPr lang="nb-NO" dirty="0">
                <a:highlight>
                  <a:srgbClr val="FFFF00"/>
                </a:highlight>
              </a:rPr>
              <a:t> management system?</a:t>
            </a:r>
          </a:p>
        </p:txBody>
      </p:sp>
    </p:spTree>
    <p:extLst>
      <p:ext uri="{BB962C8B-B14F-4D97-AF65-F5344CB8AC3E}">
        <p14:creationId xmlns:p14="http://schemas.microsoft.com/office/powerpoint/2010/main" val="10811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1"/>
          <p:cNvSpPr txBox="1">
            <a:spLocks/>
          </p:cNvSpPr>
          <p:nvPr/>
        </p:nvSpPr>
        <p:spPr bwMode="auto">
          <a:xfrm>
            <a:off x="1147272" y="1916832"/>
            <a:ext cx="10203480"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Open tender procedure</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100 % financed by client</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11 years contract duration </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70.000 m2 - 70 % of the municipal building stock </a:t>
            </a: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36 buildings </a:t>
            </a: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(schools, city hall, kindergartens, nursing homes)</a:t>
            </a:r>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buClr>
                <a:schemeClr val="accent2"/>
              </a:buClr>
            </a:pPr>
            <a:r>
              <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rPr>
              <a:t>36 % savings guaranteed –6,35 GWh/year </a:t>
            </a:r>
            <a:r>
              <a:rPr lang="en-GB" sz="1800" dirty="0">
                <a:solidFill>
                  <a:schemeClr val="tx1"/>
                </a:solidFill>
                <a:latin typeface="Verdana" panose="020B0604030504040204" pitchFamily="34" charset="0"/>
                <a:ea typeface="Verdana" panose="020B0604030504040204" pitchFamily="34" charset="0"/>
                <a:cs typeface="Verdana" panose="020B0604030504040204" pitchFamily="34" charset="0"/>
              </a:rPr>
              <a:t>(6,25 mill E/y)</a:t>
            </a:r>
          </a:p>
          <a:p>
            <a:pPr>
              <a:buClr>
                <a:schemeClr val="accent2"/>
              </a:buClr>
            </a:pPr>
            <a:r>
              <a:rPr lang="en-GB" sz="2000" kern="0" dirty="0">
                <a:solidFill>
                  <a:schemeClr val="tx1"/>
                </a:solidFill>
                <a:latin typeface="Verdana" panose="020B0604030504040204" pitchFamily="34" charset="0"/>
                <a:ea typeface="Verdana" panose="020B0604030504040204" pitchFamily="34" charset="0"/>
                <a:cs typeface="Verdana" panose="020B0604030504040204" pitchFamily="34" charset="0"/>
              </a:rPr>
              <a:t>Contractual guarantee upheld between 90% and 110% of calculated result</a:t>
            </a:r>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84098" lvl="2" indent="-288000" defTabSz="914400">
              <a:lnSpc>
                <a:spcPct val="90000"/>
              </a:lnSpc>
              <a:spcBef>
                <a:spcPts val="200"/>
              </a:spcBef>
              <a:spcAft>
                <a:spcPts val="400"/>
              </a:spcAft>
              <a:buClr>
                <a:schemeClr val="accent2"/>
              </a:buClr>
              <a:buFont typeface="Wingdings" panose="05000000000000000000" pitchFamily="2" charset="2"/>
              <a:buChar char="§"/>
            </a:pPr>
            <a:r>
              <a:rPr lang="en-GB" sz="2000" dirty="0"/>
              <a:t>Appx 200 EE measures in one year while buildings were used as customary</a:t>
            </a:r>
          </a:p>
          <a:p>
            <a:pPr marL="784098" lvl="2" indent="-288000" defTabSz="914400">
              <a:lnSpc>
                <a:spcPct val="90000"/>
              </a:lnSpc>
              <a:spcBef>
                <a:spcPts val="200"/>
              </a:spcBef>
              <a:spcAft>
                <a:spcPts val="400"/>
              </a:spcAft>
              <a:buClr>
                <a:schemeClr val="accent2"/>
              </a:buClr>
              <a:buFont typeface="Wingdings" panose="05000000000000000000" pitchFamily="2" charset="2"/>
              <a:buChar char="§"/>
            </a:pPr>
            <a:r>
              <a:rPr lang="en-GB" sz="2000" dirty="0"/>
              <a:t>Implemented measures in 2013</a:t>
            </a:r>
          </a:p>
          <a:p>
            <a:pPr marL="0" indent="0">
              <a:buClr>
                <a:schemeClr val="accent2"/>
              </a:buClr>
              <a:buNone/>
            </a:pPr>
            <a:r>
              <a:rPr lang="en-GB" sz="2000" b="1" dirty="0">
                <a:solidFill>
                  <a:schemeClr val="tx1"/>
                </a:solidFill>
                <a:latin typeface="Verdana" panose="020B0604030504040204" pitchFamily="34" charset="0"/>
                <a:ea typeface="Verdana" panose="020B0604030504040204" pitchFamily="34" charset="0"/>
                <a:cs typeface="Verdana" panose="020B0604030504040204" pitchFamily="34" charset="0"/>
              </a:rPr>
              <a:t>Why?</a:t>
            </a:r>
          </a:p>
          <a:p>
            <a:pPr marL="384048" lvl="1" indent="-288000" defTabSz="914400">
              <a:lnSpc>
                <a:spcPct val="90000"/>
              </a:lnSpc>
              <a:spcBef>
                <a:spcPts val="200"/>
              </a:spcBef>
              <a:spcAft>
                <a:spcPts val="400"/>
              </a:spcAft>
              <a:buClr>
                <a:schemeClr val="accent2"/>
              </a:buClr>
              <a:buFont typeface="Wingdings" panose="05000000000000000000" pitchFamily="2" charset="2"/>
              <a:buChar char="§"/>
            </a:pPr>
            <a:r>
              <a:rPr lang="en-GB" sz="2200" dirty="0"/>
              <a:t>To reach climate and energy goals in SEAP</a:t>
            </a:r>
          </a:p>
          <a:p>
            <a:pPr marL="384048" lvl="1" indent="-288000" defTabSz="914400">
              <a:lnSpc>
                <a:spcPct val="90000"/>
              </a:lnSpc>
              <a:spcBef>
                <a:spcPts val="200"/>
              </a:spcBef>
              <a:spcAft>
                <a:spcPts val="400"/>
              </a:spcAft>
              <a:buClr>
                <a:schemeClr val="accent2"/>
              </a:buClr>
              <a:buFont typeface="Wingdings" panose="05000000000000000000" pitchFamily="2" charset="2"/>
              <a:buChar char="§"/>
            </a:pPr>
            <a:r>
              <a:rPr lang="en-GB" sz="2200" dirty="0"/>
              <a:t>Close maintenance gap</a:t>
            </a:r>
          </a:p>
          <a:p>
            <a:pPr eaLnBrk="1" hangingPunct="1"/>
            <a:endParaRPr lang="en-GB" sz="2400" dirty="0">
              <a:solidFill>
                <a:schemeClr val="tx1"/>
              </a:solidFill>
            </a:endParaRPr>
          </a:p>
          <a:p>
            <a:pPr eaLnBrk="1" hangingPunct="1">
              <a:buFontTx/>
              <a:buChar char="-"/>
            </a:pPr>
            <a:endParaRPr lang="en-GB" dirty="0">
              <a:solidFill>
                <a:schemeClr val="tx1"/>
              </a:solidFill>
            </a:endParaRPr>
          </a:p>
          <a:p>
            <a:pPr eaLnBrk="1" hangingPunct="1">
              <a:buFontTx/>
              <a:buChar char="-"/>
            </a:pPr>
            <a:endParaRPr lang="en-GB" dirty="0">
              <a:solidFill>
                <a:schemeClr val="tx1"/>
              </a:solidFill>
            </a:endParaRPr>
          </a:p>
        </p:txBody>
      </p:sp>
      <p:sp>
        <p:nvSpPr>
          <p:cNvPr id="4" name="Title 1"/>
          <p:cNvSpPr txBox="1">
            <a:spLocks/>
          </p:cNvSpPr>
          <p:nvPr/>
        </p:nvSpPr>
        <p:spPr>
          <a:xfrm>
            <a:off x="1109472" y="1119882"/>
            <a:ext cx="8524597" cy="868958"/>
          </a:xfrm>
          <a:prstGeom prst="rect">
            <a:avLst/>
          </a:prstGeom>
        </p:spPr>
        <p:txBody>
          <a:bodyPr/>
          <a:lstStyle>
            <a:lvl1pPr algn="l">
              <a:defRPr sz="3200" b="1">
                <a:solidFill>
                  <a:srgbClr val="98BF0E"/>
                </a:solidFill>
              </a:defRPr>
            </a:lvl1pPr>
          </a:lstStyle>
          <a:p>
            <a:pPr>
              <a:defRPr/>
            </a:pPr>
            <a:r>
              <a:rPr lang="en-GB" sz="3600" dirty="0">
                <a:solidFill>
                  <a:schemeClr val="tx1"/>
                </a:solidFill>
                <a:latin typeface="Trebuchet MS" panose="020B0603020202020204" pitchFamily="34" charset="0"/>
              </a:rPr>
              <a:t>EPC in Kongsberg municipality, Norway</a:t>
            </a:r>
            <a:endParaRPr lang="en-US" sz="3600" dirty="0">
              <a:solidFill>
                <a:schemeClr val="tx1"/>
              </a:solidFill>
              <a:latin typeface="Trebuchet MS" panose="020B0603020202020204" pitchFamily="34" charset="0"/>
              <a:ea typeface="+mj-ea"/>
              <a:cs typeface="+mj-cs"/>
            </a:endParaRPr>
          </a:p>
        </p:txBody>
      </p:sp>
      <p:pic>
        <p:nvPicPr>
          <p:cNvPr id="6" name="Plassholder for innhold 3">
            <a:extLst>
              <a:ext uri="{FF2B5EF4-FFF2-40B4-BE49-F238E27FC236}">
                <a16:creationId xmlns:a16="http://schemas.microsoft.com/office/drawing/2014/main" id="{FCB06A74-0C18-40B1-A23D-722989A8BA6F}"/>
              </a:ext>
            </a:extLst>
          </p:cNvPr>
          <p:cNvPicPr>
            <a:picLocks noChangeAspect="1"/>
          </p:cNvPicPr>
          <p:nvPr/>
        </p:nvPicPr>
        <p:blipFill>
          <a:blip r:embed="rId3"/>
          <a:stretch>
            <a:fillRect/>
          </a:stretch>
        </p:blipFill>
        <p:spPr>
          <a:xfrm>
            <a:off x="258658" y="125428"/>
            <a:ext cx="2088232" cy="920017"/>
          </a:xfrm>
          <a:prstGeom prst="rect">
            <a:avLst/>
          </a:prstGeom>
        </p:spPr>
      </p:pic>
      <p:pic>
        <p:nvPicPr>
          <p:cNvPr id="8" name="Grafikk 5">
            <a:extLst>
              <a:ext uri="{FF2B5EF4-FFF2-40B4-BE49-F238E27FC236}">
                <a16:creationId xmlns:a16="http://schemas.microsoft.com/office/drawing/2014/main" id="{79F0E39D-F847-458D-BB3B-FD22B9A7DB3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3053587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1"/>
          <p:cNvSpPr txBox="1">
            <a:spLocks/>
          </p:cNvSpPr>
          <p:nvPr/>
        </p:nvSpPr>
        <p:spPr bwMode="auto">
          <a:xfrm>
            <a:off x="1133706" y="1916832"/>
            <a:ext cx="9426789"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r>
              <a:rPr lang="en-GB" sz="2400" dirty="0">
                <a:solidFill>
                  <a:schemeClr val="tx1"/>
                </a:solidFill>
                <a:ea typeface="Verdana" panose="020B0604030504040204" pitchFamily="34" charset="0"/>
                <a:cs typeface="Verdana" panose="020B0604030504040204" pitchFamily="34" charset="0"/>
              </a:rPr>
              <a:t>Total investment of 5,44 mill Euro (46 mill NOK)</a:t>
            </a:r>
          </a:p>
          <a:p>
            <a:pPr>
              <a:buClr>
                <a:schemeClr val="accent2"/>
              </a:buClr>
            </a:pPr>
            <a:r>
              <a:rPr lang="en-GB" sz="2400" dirty="0">
                <a:solidFill>
                  <a:schemeClr val="tx1"/>
                </a:solidFill>
                <a:ea typeface="Verdana" panose="020B0604030504040204" pitchFamily="34" charset="0"/>
                <a:cs typeface="Verdana" panose="020B0604030504040204" pitchFamily="34" charset="0"/>
              </a:rPr>
              <a:t>Profitable ES measures covers costs of maintenance measures</a:t>
            </a:r>
          </a:p>
          <a:p>
            <a:pPr>
              <a:buClr>
                <a:schemeClr val="accent2"/>
              </a:buClr>
            </a:pPr>
            <a:r>
              <a:rPr lang="en-GB" sz="2400" dirty="0">
                <a:solidFill>
                  <a:schemeClr val="tx1"/>
                </a:solidFill>
                <a:ea typeface="Verdana" panose="020B0604030504040204" pitchFamily="34" charset="0"/>
                <a:cs typeface="Verdana" panose="020B0604030504040204" pitchFamily="34" charset="0"/>
              </a:rPr>
              <a:t>Reduced maintenance budget by 23 MNOK</a:t>
            </a:r>
          </a:p>
          <a:p>
            <a:pPr eaLnBrk="1" hangingPunct="1"/>
            <a:endParaRPr lang="en-GB" sz="2400" dirty="0"/>
          </a:p>
          <a:p>
            <a:pPr eaLnBrk="1" hangingPunct="1">
              <a:buFontTx/>
              <a:buChar char="-"/>
            </a:pPr>
            <a:endParaRPr lang="en-GB" dirty="0"/>
          </a:p>
          <a:p>
            <a:pPr eaLnBrk="1" hangingPunct="1">
              <a:buFontTx/>
              <a:buChar char="-"/>
            </a:pPr>
            <a:endParaRPr lang="en-GB" dirty="0"/>
          </a:p>
        </p:txBody>
      </p:sp>
      <p:sp>
        <p:nvSpPr>
          <p:cNvPr id="4" name="Title 1"/>
          <p:cNvSpPr txBox="1">
            <a:spLocks/>
          </p:cNvSpPr>
          <p:nvPr/>
        </p:nvSpPr>
        <p:spPr>
          <a:xfrm>
            <a:off x="1133707" y="1119882"/>
            <a:ext cx="8500362" cy="868958"/>
          </a:xfrm>
          <a:prstGeom prst="rect">
            <a:avLst/>
          </a:prstGeom>
        </p:spPr>
        <p:txBody>
          <a:bodyPr/>
          <a:lstStyle>
            <a:lvl1pPr algn="l">
              <a:defRPr sz="3200" b="1">
                <a:solidFill>
                  <a:srgbClr val="98BF0E"/>
                </a:solidFill>
              </a:defRPr>
            </a:lvl1pPr>
          </a:lstStyle>
          <a:p>
            <a:pPr>
              <a:defRPr/>
            </a:pPr>
            <a:r>
              <a:rPr lang="en-GB" sz="4000" dirty="0">
                <a:solidFill>
                  <a:schemeClr val="tx1"/>
                </a:solidFill>
              </a:rPr>
              <a:t>Investments</a:t>
            </a:r>
            <a:endParaRPr lang="en-US" sz="4000" dirty="0">
              <a:solidFill>
                <a:schemeClr val="tx1"/>
              </a:solidFill>
              <a:ea typeface="+mj-ea"/>
              <a:cs typeface="+mj-cs"/>
            </a:endParaRPr>
          </a:p>
        </p:txBody>
      </p:sp>
      <p:pic>
        <p:nvPicPr>
          <p:cNvPr id="6" name="Plassholder for innhold 3">
            <a:extLst>
              <a:ext uri="{FF2B5EF4-FFF2-40B4-BE49-F238E27FC236}">
                <a16:creationId xmlns:a16="http://schemas.microsoft.com/office/drawing/2014/main" id="{376A1296-C21F-48D7-B9E4-825850BE92A8}"/>
              </a:ext>
            </a:extLst>
          </p:cNvPr>
          <p:cNvPicPr>
            <a:picLocks noChangeAspect="1"/>
          </p:cNvPicPr>
          <p:nvPr/>
        </p:nvPicPr>
        <p:blipFill>
          <a:blip r:embed="rId3"/>
          <a:stretch>
            <a:fillRect/>
          </a:stretch>
        </p:blipFill>
        <p:spPr>
          <a:xfrm>
            <a:off x="258658" y="125428"/>
            <a:ext cx="2088232" cy="920017"/>
          </a:xfrm>
          <a:prstGeom prst="rect">
            <a:avLst/>
          </a:prstGeom>
        </p:spPr>
      </p:pic>
      <p:pic>
        <p:nvPicPr>
          <p:cNvPr id="8" name="Grafikk 5">
            <a:extLst>
              <a:ext uri="{FF2B5EF4-FFF2-40B4-BE49-F238E27FC236}">
                <a16:creationId xmlns:a16="http://schemas.microsoft.com/office/drawing/2014/main" id="{1C121C3F-8DA1-4AD3-BB9C-8201A13EA9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B02868F5-F0AF-493F-8966-8793C3746A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4971" y="3502152"/>
            <a:ext cx="6211505" cy="2555591"/>
          </a:xfrm>
          <a:prstGeom prst="rect">
            <a:avLst/>
          </a:prstGeom>
        </p:spPr>
      </p:pic>
    </p:spTree>
    <p:extLst>
      <p:ext uri="{BB962C8B-B14F-4D97-AF65-F5344CB8AC3E}">
        <p14:creationId xmlns:p14="http://schemas.microsoft.com/office/powerpoint/2010/main" val="52380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1194816" y="1050306"/>
            <a:ext cx="8727619" cy="722511"/>
          </a:xfrm>
          <a:prstGeom prst="rect">
            <a:avLst/>
          </a:prstGeom>
        </p:spPr>
        <p:txBody>
          <a:bodyPr/>
          <a:lstStyle>
            <a:lvl1pPr algn="l">
              <a:defRPr sz="3200" b="1">
                <a:solidFill>
                  <a:srgbClr val="98BF0E"/>
                </a:solidFill>
              </a:defRPr>
            </a:lvl1pPr>
          </a:lstStyle>
          <a:p>
            <a:pPr>
              <a:buClr>
                <a:schemeClr val="accent2"/>
              </a:buClr>
              <a:defRPr/>
            </a:pPr>
            <a:r>
              <a:rPr lang="en-GB" sz="3600" dirty="0">
                <a:solidFill>
                  <a:schemeClr val="tx1"/>
                </a:solidFill>
              </a:rPr>
              <a:t>Implemented measures</a:t>
            </a:r>
            <a:endParaRPr lang="en-US" sz="3600" dirty="0">
              <a:solidFill>
                <a:schemeClr val="tx1"/>
              </a:solidFill>
              <a:ea typeface="+mj-ea"/>
              <a:cs typeface="+mj-cs"/>
            </a:endParaRPr>
          </a:p>
        </p:txBody>
      </p:sp>
      <p:sp>
        <p:nvSpPr>
          <p:cNvPr id="4" name="Plassholder for innhold 1"/>
          <p:cNvSpPr txBox="1">
            <a:spLocks/>
          </p:cNvSpPr>
          <p:nvPr/>
        </p:nvSpPr>
        <p:spPr bwMode="auto">
          <a:xfrm>
            <a:off x="1194816" y="1777678"/>
            <a:ext cx="4829176" cy="4819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r>
              <a:rPr lang="en-GB" sz="2000" dirty="0">
                <a:ea typeface="Verdana" panose="020B0604030504040204" pitchFamily="34" charset="0"/>
                <a:cs typeface="Verdana" panose="020B0604030504040204" pitchFamily="34" charset="0"/>
              </a:rPr>
              <a:t>Heat pumps</a:t>
            </a:r>
          </a:p>
          <a:p>
            <a:pPr lvl="1">
              <a:buClr>
                <a:schemeClr val="accent2"/>
              </a:buClr>
              <a:buFont typeface="Wingdings" panose="05000000000000000000" pitchFamily="2" charset="2"/>
              <a:buChar char="§"/>
            </a:pPr>
            <a:r>
              <a:rPr lang="en-GB" sz="2000" dirty="0">
                <a:ea typeface="Verdana" panose="020B0604030504040204" pitchFamily="34" charset="0"/>
                <a:cs typeface="Verdana" panose="020B0604030504040204" pitchFamily="34" charset="0"/>
              </a:rPr>
              <a:t>14 geothermal heat pumps</a:t>
            </a:r>
          </a:p>
          <a:p>
            <a:pPr lvl="1">
              <a:buClr>
                <a:schemeClr val="accent2"/>
              </a:buClr>
              <a:buFont typeface="Wingdings" panose="05000000000000000000" pitchFamily="2" charset="2"/>
              <a:buChar char="§"/>
            </a:pPr>
            <a:r>
              <a:rPr lang="en-GB" sz="2000" dirty="0">
                <a:ea typeface="Verdana" panose="020B0604030504040204" pitchFamily="34" charset="0"/>
                <a:cs typeface="Verdana" panose="020B0604030504040204" pitchFamily="34" charset="0"/>
              </a:rPr>
              <a:t>30 km of wells drilled in bedrock mountain</a:t>
            </a:r>
          </a:p>
          <a:p>
            <a:pPr lvl="1">
              <a:buClr>
                <a:schemeClr val="accent2"/>
              </a:buClr>
              <a:buFont typeface="Wingdings" panose="05000000000000000000" pitchFamily="2" charset="2"/>
              <a:buChar char="§"/>
            </a:pPr>
            <a:r>
              <a:rPr lang="en-GB" sz="2000" dirty="0">
                <a:ea typeface="Verdana" panose="020B0604030504040204" pitchFamily="34" charset="0"/>
                <a:cs typeface="Verdana" panose="020B0604030504040204" pitchFamily="34" charset="0"/>
              </a:rPr>
              <a:t>Air/air/water heat pumps</a:t>
            </a:r>
          </a:p>
          <a:p>
            <a:pPr>
              <a:buClr>
                <a:schemeClr val="accent2"/>
              </a:buClr>
            </a:pPr>
            <a:r>
              <a:rPr lang="en-GB" sz="2000" dirty="0">
                <a:ea typeface="Verdana" panose="020B0604030504040204" pitchFamily="34" charset="0"/>
                <a:cs typeface="Verdana" panose="020B0604030504040204" pitchFamily="34" charset="0"/>
              </a:rPr>
              <a:t>Efficient ventilation systems</a:t>
            </a:r>
          </a:p>
          <a:p>
            <a:pPr>
              <a:buClr>
                <a:schemeClr val="accent2"/>
              </a:buClr>
            </a:pPr>
            <a:r>
              <a:rPr lang="en-GB" sz="2000" dirty="0">
                <a:ea typeface="Verdana" panose="020B0604030504040204" pitchFamily="34" charset="0"/>
                <a:cs typeface="Verdana" panose="020B0604030504040204" pitchFamily="34" charset="0"/>
              </a:rPr>
              <a:t>Lighting – control/LED </a:t>
            </a:r>
          </a:p>
          <a:p>
            <a:pPr>
              <a:buClr>
                <a:schemeClr val="accent2"/>
              </a:buClr>
            </a:pPr>
            <a:r>
              <a:rPr lang="en-GB" sz="2000" dirty="0">
                <a:ea typeface="Verdana" panose="020B0604030504040204" pitchFamily="34" charset="0"/>
                <a:cs typeface="Verdana" panose="020B0604030504040204" pitchFamily="34" charset="0"/>
              </a:rPr>
              <a:t>Energy monitoring system</a:t>
            </a:r>
          </a:p>
          <a:p>
            <a:pPr>
              <a:buClr>
                <a:schemeClr val="accent2"/>
              </a:buClr>
            </a:pPr>
            <a:r>
              <a:rPr lang="en-GB" sz="2000" dirty="0">
                <a:ea typeface="Verdana" panose="020B0604030504040204" pitchFamily="34" charset="0"/>
                <a:cs typeface="Verdana" panose="020B0604030504040204" pitchFamily="34" charset="0"/>
              </a:rPr>
              <a:t>Building automation</a:t>
            </a:r>
          </a:p>
          <a:p>
            <a:pPr>
              <a:buClr>
                <a:schemeClr val="accent2"/>
              </a:buClr>
            </a:pPr>
            <a:r>
              <a:rPr lang="en-GB" sz="2000" dirty="0">
                <a:ea typeface="Verdana" panose="020B0604030504040204" pitchFamily="34" charset="0"/>
                <a:cs typeface="Verdana" panose="020B0604030504040204" pitchFamily="34" charset="0"/>
              </a:rPr>
              <a:t>Insulation of building envelope </a:t>
            </a:r>
          </a:p>
          <a:p>
            <a:pPr>
              <a:buClr>
                <a:schemeClr val="accent2"/>
              </a:buClr>
            </a:pPr>
            <a:r>
              <a:rPr lang="en-GB" sz="2000" dirty="0">
                <a:ea typeface="Verdana" panose="020B0604030504040204" pitchFamily="34" charset="0"/>
                <a:cs typeface="Verdana" panose="020B0604030504040204" pitchFamily="34" charset="0"/>
              </a:rPr>
              <a:t>User trainings and training courses for schoolteachers</a:t>
            </a:r>
          </a:p>
          <a:p>
            <a:pPr eaLnBrk="1" hangingPunct="1">
              <a:buClr>
                <a:schemeClr val="accent2"/>
              </a:buClr>
            </a:pPr>
            <a:endParaRPr lang="en-GB" sz="2000" dirty="0">
              <a:ea typeface="Verdana" panose="020B0604030504040204" pitchFamily="34" charset="0"/>
              <a:cs typeface="Verdana" panose="020B0604030504040204" pitchFamily="34" charset="0"/>
            </a:endParaRPr>
          </a:p>
          <a:p>
            <a:pPr eaLnBrk="1" hangingPunct="1">
              <a:buClr>
                <a:schemeClr val="accent2"/>
              </a:buClr>
            </a:pPr>
            <a:endParaRPr lang="en-GB" sz="2400" dirty="0"/>
          </a:p>
          <a:p>
            <a:pPr>
              <a:buClr>
                <a:schemeClr val="accent2"/>
              </a:buClr>
            </a:pPr>
            <a:endParaRPr lang="en-GB" sz="2400" dirty="0"/>
          </a:p>
          <a:p>
            <a:pPr eaLnBrk="1" hangingPunct="1">
              <a:buClr>
                <a:schemeClr val="accent2"/>
              </a:buClr>
            </a:pPr>
            <a:endParaRPr lang="en-GB" dirty="0"/>
          </a:p>
          <a:p>
            <a:pPr eaLnBrk="1" hangingPunct="1">
              <a:buClr>
                <a:schemeClr val="accent2"/>
              </a:buClr>
            </a:pPr>
            <a:endParaRPr lang="en-GB" dirty="0"/>
          </a:p>
        </p:txBody>
      </p:sp>
      <p:pic>
        <p:nvPicPr>
          <p:cNvPr id="5" name="Plassholder for innhold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736" y="1869523"/>
            <a:ext cx="3767695" cy="2511796"/>
          </a:xfrm>
          <a:prstGeom prst="rect">
            <a:avLst/>
          </a:prstGeom>
        </p:spPr>
      </p:pic>
      <p:sp>
        <p:nvSpPr>
          <p:cNvPr id="7" name="Plassholder for innhold 1"/>
          <p:cNvSpPr txBox="1">
            <a:spLocks/>
          </p:cNvSpPr>
          <p:nvPr/>
        </p:nvSpPr>
        <p:spPr bwMode="auto">
          <a:xfrm>
            <a:off x="10858593" y="-104752"/>
            <a:ext cx="5096256" cy="4752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9900"/>
              </a:buClr>
              <a:buFont typeface="Wingdings" pitchFamily="2" charset="2"/>
              <a:buChar char="§"/>
              <a:defRPr sz="2600" kern="1200">
                <a:solidFill>
                  <a:srgbClr val="19171C"/>
                </a:solidFill>
                <a:latin typeface="+mn-lt"/>
                <a:ea typeface="+mn-ea"/>
                <a:cs typeface="+mn-cs"/>
              </a:defRPr>
            </a:lvl1pPr>
            <a:lvl2pPr marL="742950" indent="-285750" algn="l" rtl="0" fontAlgn="base">
              <a:spcBef>
                <a:spcPct val="20000"/>
              </a:spcBef>
              <a:spcAft>
                <a:spcPct val="0"/>
              </a:spcAft>
              <a:buClr>
                <a:srgbClr val="FF9900"/>
              </a:buClr>
              <a:buFont typeface="Arial" charset="0"/>
              <a:buChar char="–"/>
              <a:defRPr sz="2400" kern="1200">
                <a:solidFill>
                  <a:srgbClr val="19171C"/>
                </a:solidFill>
                <a:latin typeface="+mn-lt"/>
                <a:ea typeface="+mn-ea"/>
                <a:cs typeface="+mn-cs"/>
              </a:defRPr>
            </a:lvl2pPr>
            <a:lvl3pPr marL="1143000" indent="-228600" algn="l" rtl="0" fontAlgn="base">
              <a:spcBef>
                <a:spcPct val="20000"/>
              </a:spcBef>
              <a:spcAft>
                <a:spcPct val="0"/>
              </a:spcAft>
              <a:buClr>
                <a:srgbClr val="FF9900"/>
              </a:buClr>
              <a:buFont typeface="Arial" charset="0"/>
              <a:buChar char="•"/>
              <a:defRPr sz="2200" kern="1200">
                <a:solidFill>
                  <a:srgbClr val="19171C"/>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rgbClr val="19171C"/>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9171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buClr>
            </a:pPr>
            <a:endParaRPr lang="en-US" sz="2000" dirty="0">
              <a:ea typeface="Verdana" panose="020B0604030504040204" pitchFamily="34" charset="0"/>
              <a:cs typeface="Verdana" panose="020B0604030504040204" pitchFamily="34" charset="0"/>
            </a:endParaRPr>
          </a:p>
          <a:p>
            <a:pPr eaLnBrk="1" hangingPunct="1">
              <a:buClr>
                <a:schemeClr val="accent2"/>
              </a:buClr>
            </a:pPr>
            <a:endParaRPr lang="en-US" sz="2000" dirty="0">
              <a:ea typeface="Verdana" panose="020B0604030504040204" pitchFamily="34" charset="0"/>
              <a:cs typeface="Verdana" panose="020B0604030504040204" pitchFamily="34" charset="0"/>
            </a:endParaRPr>
          </a:p>
          <a:p>
            <a:pPr eaLnBrk="1" hangingPunct="1">
              <a:buClr>
                <a:schemeClr val="accent2"/>
              </a:buClr>
            </a:pPr>
            <a:endParaRPr lang="en-US" sz="2400" dirty="0"/>
          </a:p>
          <a:p>
            <a:pPr>
              <a:buClr>
                <a:schemeClr val="accent2"/>
              </a:buClr>
            </a:pPr>
            <a:endParaRPr lang="en-GB" sz="2400" dirty="0"/>
          </a:p>
          <a:p>
            <a:pPr eaLnBrk="1" hangingPunct="1">
              <a:buClr>
                <a:schemeClr val="accent2"/>
              </a:buClr>
            </a:pPr>
            <a:endParaRPr lang="en-GB" dirty="0"/>
          </a:p>
          <a:p>
            <a:pPr eaLnBrk="1" hangingPunct="1">
              <a:buClr>
                <a:schemeClr val="accent2"/>
              </a:buClr>
            </a:pPr>
            <a:endParaRPr lang="en-GB" dirty="0"/>
          </a:p>
        </p:txBody>
      </p:sp>
      <p:pic>
        <p:nvPicPr>
          <p:cNvPr id="9" name="Plassholder for innhold 3">
            <a:extLst>
              <a:ext uri="{FF2B5EF4-FFF2-40B4-BE49-F238E27FC236}">
                <a16:creationId xmlns:a16="http://schemas.microsoft.com/office/drawing/2014/main" id="{B85DB04C-705C-4316-98CF-2E8E949438D2}"/>
              </a:ext>
            </a:extLst>
          </p:cNvPr>
          <p:cNvPicPr>
            <a:picLocks noChangeAspect="1"/>
          </p:cNvPicPr>
          <p:nvPr/>
        </p:nvPicPr>
        <p:blipFill>
          <a:blip r:embed="rId4"/>
          <a:stretch>
            <a:fillRect/>
          </a:stretch>
        </p:blipFill>
        <p:spPr>
          <a:xfrm>
            <a:off x="258658" y="125428"/>
            <a:ext cx="2088232" cy="920017"/>
          </a:xfrm>
          <a:prstGeom prst="rect">
            <a:avLst/>
          </a:prstGeom>
        </p:spPr>
      </p:pic>
      <p:pic>
        <p:nvPicPr>
          <p:cNvPr id="10" name="Grafikk 5">
            <a:extLst>
              <a:ext uri="{FF2B5EF4-FFF2-40B4-BE49-F238E27FC236}">
                <a16:creationId xmlns:a16="http://schemas.microsoft.com/office/drawing/2014/main" id="{B3D074F8-EA16-457C-86C0-D64EAC21E2D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11" name="Bilde 10">
            <a:extLst>
              <a:ext uri="{FF2B5EF4-FFF2-40B4-BE49-F238E27FC236}">
                <a16:creationId xmlns:a16="http://schemas.microsoft.com/office/drawing/2014/main" id="{AF3C61E9-4176-4F65-85F4-B18DB097B5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12736" y="3989809"/>
            <a:ext cx="3767696" cy="2253230"/>
          </a:xfrm>
          <a:prstGeom prst="rect">
            <a:avLst/>
          </a:prstGeom>
        </p:spPr>
      </p:pic>
    </p:spTree>
    <p:extLst>
      <p:ext uri="{BB962C8B-B14F-4D97-AF65-F5344CB8AC3E}">
        <p14:creationId xmlns:p14="http://schemas.microsoft.com/office/powerpoint/2010/main" val="11213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r>
              <a:rPr lang="en-GB" sz="4000" b="1" dirty="0"/>
              <a:t>1. Aim of EPC training</a:t>
            </a:r>
          </a:p>
          <a:p>
            <a:endParaRPr lang="en-GB" sz="4000" b="1" dirty="0"/>
          </a:p>
          <a:p>
            <a:pPr marL="201168" lvl="1" indent="0">
              <a:buNone/>
            </a:pPr>
            <a:endParaRPr lang="en-GB" sz="3000" b="1" dirty="0"/>
          </a:p>
        </p:txBody>
      </p:sp>
      <p:pic>
        <p:nvPicPr>
          <p:cNvPr id="7" name="Grafikk 5">
            <a:extLst>
              <a:ext uri="{FF2B5EF4-FFF2-40B4-BE49-F238E27FC236}">
                <a16:creationId xmlns:a16="http://schemas.microsoft.com/office/drawing/2014/main" id="{0A63DF70-37BA-4878-A3CB-38109DEA1C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38E50643-98E8-4831-B427-5CEAD4F4E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12428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innhold 2"/>
          <p:cNvSpPr txBox="1">
            <a:spLocks/>
          </p:cNvSpPr>
          <p:nvPr/>
        </p:nvSpPr>
        <p:spPr>
          <a:xfrm>
            <a:off x="1170432" y="1916833"/>
            <a:ext cx="9997440" cy="478840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0070C0"/>
              </a:buClr>
              <a:buNone/>
            </a:pPr>
            <a:r>
              <a:rPr lang="en-GB" sz="2400" b="1" kern="0" dirty="0">
                <a:ea typeface="Verdana" panose="020B0604030504040204" pitchFamily="34" charset="0"/>
                <a:cs typeface="Verdana" panose="020B0604030504040204" pitchFamily="34" charset="0"/>
              </a:rPr>
              <a:t>When the going gets tough . . . . . </a:t>
            </a:r>
          </a:p>
          <a:p>
            <a:pPr>
              <a:buClr>
                <a:srgbClr val="0070C0"/>
              </a:buClr>
              <a:buFont typeface="Wingdings" panose="05000000000000000000" pitchFamily="2" charset="2"/>
              <a:buChar char="§"/>
            </a:pPr>
            <a:endParaRPr lang="en-GB" sz="300" kern="0" dirty="0">
              <a:ea typeface="Verdana" panose="020B0604030504040204" pitchFamily="34" charset="0"/>
              <a:cs typeface="Verdana" panose="020B0604030504040204" pitchFamily="34" charset="0"/>
            </a:endParaRP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Delayed implementation</a:t>
            </a:r>
          </a:p>
          <a:p>
            <a:pPr lvl="1">
              <a:spcBef>
                <a:spcPts val="300"/>
              </a:spcBef>
              <a:buClr>
                <a:schemeClr val="accent2"/>
              </a:buClr>
              <a:buFont typeface="Wingdings" panose="05000000000000000000" pitchFamily="2" charset="2"/>
              <a:buChar char="§"/>
            </a:pPr>
            <a:r>
              <a:rPr lang="en-GB" sz="1600" kern="0" dirty="0">
                <a:ea typeface="Verdana" panose="020B0604030504040204" pitchFamily="34" charset="0"/>
                <a:cs typeface="Verdana" panose="020B0604030504040204" pitchFamily="34" charset="0"/>
              </a:rPr>
              <a:t>Too late in winter to get full effect</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The first two years savings were lower than guaranteed</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Energy audit to establish final energy savings each year</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The difference between calculated savings and the actual savings conversed into money by a predefined rate </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Amount transferred to EPC-client without delay or legal action</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Guaranteed savings met the next years</a:t>
            </a:r>
          </a:p>
          <a:p>
            <a:pPr>
              <a:spcBef>
                <a:spcPts val="300"/>
              </a:spcBef>
              <a:buClr>
                <a:schemeClr val="accent2"/>
              </a:buClr>
              <a:buFont typeface="Wingdings" panose="05000000000000000000" pitchFamily="2" charset="2"/>
              <a:buChar char="§"/>
            </a:pPr>
            <a:r>
              <a:rPr lang="en-GB" sz="2000" kern="0" dirty="0">
                <a:ea typeface="Verdana" panose="020B0604030504040204" pitchFamily="34" charset="0"/>
                <a:cs typeface="Verdana" panose="020B0604030504040204" pitchFamily="34" charset="0"/>
              </a:rPr>
              <a:t>Saves between 5 – 6 mill NOK each year (600 – 700.000 Euro/y)</a:t>
            </a:r>
          </a:p>
          <a:p>
            <a:pPr>
              <a:spcBef>
                <a:spcPts val="300"/>
              </a:spcBef>
              <a:buClr>
                <a:schemeClr val="accent2"/>
              </a:buClr>
              <a:buFont typeface="Wingdings" panose="05000000000000000000" pitchFamily="2" charset="2"/>
              <a:buChar char="§"/>
            </a:pPr>
            <a:endParaRPr lang="en-GB" sz="800" kern="0" dirty="0">
              <a:ea typeface="Verdana" panose="020B0604030504040204" pitchFamily="34" charset="0"/>
              <a:cs typeface="Verdana" panose="020B0604030504040204" pitchFamily="34" charset="0"/>
            </a:endParaRPr>
          </a:p>
          <a:p>
            <a:pPr>
              <a:spcBef>
                <a:spcPts val="300"/>
              </a:spcBef>
              <a:buClr>
                <a:schemeClr val="accent2"/>
              </a:buClr>
              <a:buFont typeface="Wingdings" panose="05000000000000000000" pitchFamily="2" charset="2"/>
              <a:buChar char="Ø"/>
            </a:pPr>
            <a:r>
              <a:rPr lang="en-GB" sz="2400" b="1" kern="0" dirty="0">
                <a:ea typeface="Verdana" panose="020B0604030504040204" pitchFamily="34" charset="0"/>
                <a:cs typeface="Verdana" panose="020B0604030504040204" pitchFamily="34" charset="0"/>
              </a:rPr>
              <a:t>“The guarantee works!”</a:t>
            </a:r>
            <a:endParaRPr lang="en-GB" sz="1100" b="1" kern="0" dirty="0">
              <a:ea typeface="Verdana" panose="020B0604030504040204" pitchFamily="34" charset="0"/>
              <a:cs typeface="Verdana" panose="020B0604030504040204" pitchFamily="34" charset="0"/>
            </a:endParaRPr>
          </a:p>
          <a:p>
            <a:pPr marL="0" indent="0">
              <a:buClr>
                <a:srgbClr val="0070C0"/>
              </a:buClr>
              <a:buNone/>
            </a:pPr>
            <a:r>
              <a:rPr lang="en-GB" sz="1400" kern="0" dirty="0">
                <a:ea typeface="Verdana" panose="020B0604030504040204" pitchFamily="34" charset="0"/>
                <a:cs typeface="Verdana" panose="020B0604030504040204" pitchFamily="34" charset="0"/>
              </a:rPr>
              <a:t>			</a:t>
            </a:r>
            <a:r>
              <a:rPr lang="en-GB" sz="1400" i="1" kern="0" dirty="0" err="1">
                <a:ea typeface="Verdana" panose="020B0604030504040204" pitchFamily="34" charset="0"/>
                <a:cs typeface="Verdana" panose="020B0604030504040204" pitchFamily="34" charset="0"/>
              </a:rPr>
              <a:t>Hallvard</a:t>
            </a:r>
            <a:r>
              <a:rPr lang="en-GB" sz="1400" i="1" kern="0" dirty="0">
                <a:ea typeface="Verdana" panose="020B0604030504040204" pitchFamily="34" charset="0"/>
                <a:cs typeface="Verdana" panose="020B0604030504040204" pitchFamily="34" charset="0"/>
              </a:rPr>
              <a:t> </a:t>
            </a:r>
            <a:r>
              <a:rPr lang="en-GB" sz="1400" i="1" kern="0" dirty="0" err="1">
                <a:ea typeface="Verdana" panose="020B0604030504040204" pitchFamily="34" charset="0"/>
                <a:cs typeface="Verdana" panose="020B0604030504040204" pitchFamily="34" charset="0"/>
              </a:rPr>
              <a:t>Benum</a:t>
            </a:r>
            <a:r>
              <a:rPr lang="en-GB" sz="1400" i="1" kern="0" dirty="0">
                <a:ea typeface="Verdana" panose="020B0604030504040204" pitchFamily="34" charset="0"/>
                <a:cs typeface="Verdana" panose="020B0604030504040204" pitchFamily="34" charset="0"/>
              </a:rPr>
              <a:t>, Kongsberg municipality</a:t>
            </a:r>
            <a:endParaRPr lang="nb-NO" sz="1050" kern="0" dirty="0">
              <a:cs typeface="Arial" panose="020B0604020202020204" pitchFamily="34" charset="0"/>
            </a:endParaRPr>
          </a:p>
        </p:txBody>
      </p:sp>
      <p:sp>
        <p:nvSpPr>
          <p:cNvPr id="4" name="Tittel 1"/>
          <p:cNvSpPr txBox="1">
            <a:spLocks/>
          </p:cNvSpPr>
          <p:nvPr/>
        </p:nvSpPr>
        <p:spPr>
          <a:xfrm>
            <a:off x="1151344" y="836712"/>
            <a:ext cx="9616298" cy="1008113"/>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b-NO" sz="2800" b="1" dirty="0">
              <a:latin typeface="+mn-lt"/>
            </a:endParaRPr>
          </a:p>
          <a:p>
            <a:pPr algn="l"/>
            <a:r>
              <a:rPr lang="en-GB" sz="3700" b="1" dirty="0">
                <a:latin typeface="+mn-lt"/>
              </a:rPr>
              <a:t>Experiences - municipal viewpoint</a:t>
            </a:r>
          </a:p>
        </p:txBody>
      </p:sp>
      <p:pic>
        <p:nvPicPr>
          <p:cNvPr id="31" name="Plassholder for innhold 3">
            <a:extLst>
              <a:ext uri="{FF2B5EF4-FFF2-40B4-BE49-F238E27FC236}">
                <a16:creationId xmlns:a16="http://schemas.microsoft.com/office/drawing/2014/main" id="{858B8F0C-7C7A-42DF-98BE-615C2A0C23C0}"/>
              </a:ext>
            </a:extLst>
          </p:cNvPr>
          <p:cNvPicPr>
            <a:picLocks noChangeAspect="1"/>
          </p:cNvPicPr>
          <p:nvPr/>
        </p:nvPicPr>
        <p:blipFill>
          <a:blip r:embed="rId3"/>
          <a:stretch>
            <a:fillRect/>
          </a:stretch>
        </p:blipFill>
        <p:spPr>
          <a:xfrm>
            <a:off x="258658" y="125428"/>
            <a:ext cx="2088232" cy="920017"/>
          </a:xfrm>
          <a:prstGeom prst="rect">
            <a:avLst/>
          </a:prstGeom>
        </p:spPr>
      </p:pic>
      <p:pic>
        <p:nvPicPr>
          <p:cNvPr id="32" name="Grafikk 5">
            <a:extLst>
              <a:ext uri="{FF2B5EF4-FFF2-40B4-BE49-F238E27FC236}">
                <a16:creationId xmlns:a16="http://schemas.microsoft.com/office/drawing/2014/main" id="{F6E2056B-0FFD-46C0-8BA3-AA6FF0572DF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1595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ssholder for innhold 1">
            <a:extLst>
              <a:ext uri="{FF2B5EF4-FFF2-40B4-BE49-F238E27FC236}">
                <a16:creationId xmlns:a16="http://schemas.microsoft.com/office/drawing/2014/main" id="{E7BA6D8A-24E8-4576-9101-77B7435F10E7}"/>
              </a:ext>
            </a:extLst>
          </p:cNvPr>
          <p:cNvSpPr txBox="1">
            <a:spLocks/>
          </p:cNvSpPr>
          <p:nvPr/>
        </p:nvSpPr>
        <p:spPr>
          <a:xfrm>
            <a:off x="8009019" y="2146040"/>
            <a:ext cx="3118888" cy="47119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buNone/>
            </a:pPr>
            <a:endParaRPr lang="nb-NO" sz="1800" kern="0" dirty="0">
              <a:cs typeface="Arial" panose="020B0604020202020204" pitchFamily="34" charset="0"/>
            </a:endParaRPr>
          </a:p>
          <a:p>
            <a:pPr marL="0" indent="0" algn="r">
              <a:buNone/>
            </a:pPr>
            <a:r>
              <a:rPr lang="nb-NO" sz="1800" kern="0" dirty="0">
                <a:cs typeface="Arial" panose="020B0604020202020204" pitchFamily="34" charset="0"/>
              </a:rPr>
              <a:t>															</a:t>
            </a:r>
          </a:p>
        </p:txBody>
      </p:sp>
      <p:pic>
        <p:nvPicPr>
          <p:cNvPr id="3" name="Bilde 2" descr="Et bilde som inneholder utendørs, himmel, bygning, bakke&#10;&#10;Automatisk generert beskrivelse">
            <a:extLst>
              <a:ext uri="{FF2B5EF4-FFF2-40B4-BE49-F238E27FC236}">
                <a16:creationId xmlns:a16="http://schemas.microsoft.com/office/drawing/2014/main" id="{8796655D-5F24-4403-AFB1-26534511D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096" y="2008964"/>
            <a:ext cx="2764195" cy="4129230"/>
          </a:xfrm>
          <a:prstGeom prst="rect">
            <a:avLst/>
          </a:prstGeom>
        </p:spPr>
      </p:pic>
      <p:sp>
        <p:nvSpPr>
          <p:cNvPr id="6" name="Plassholder for innhold 1">
            <a:extLst>
              <a:ext uri="{FF2B5EF4-FFF2-40B4-BE49-F238E27FC236}">
                <a16:creationId xmlns:a16="http://schemas.microsoft.com/office/drawing/2014/main" id="{0DF1EBE4-7BA9-4021-AB92-93635A86B634}"/>
              </a:ext>
            </a:extLst>
          </p:cNvPr>
          <p:cNvSpPr txBox="1">
            <a:spLocks/>
          </p:cNvSpPr>
          <p:nvPr/>
        </p:nvSpPr>
        <p:spPr>
          <a:xfrm>
            <a:off x="1064093" y="1871888"/>
            <a:ext cx="6985031" cy="471195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Clr>
                <a:srgbClr val="2E836E"/>
              </a:buClr>
              <a:buNone/>
            </a:pPr>
            <a:r>
              <a:rPr lang="en-US" sz="2800" b="1" dirty="0">
                <a:ea typeface="Verdana" panose="020B0604030504040204" pitchFamily="34" charset="0"/>
              </a:rPr>
              <a:t>Climate statement 2018 Kongsberg municipality </a:t>
            </a:r>
            <a:r>
              <a:rPr lang="en-US" sz="1800" dirty="0">
                <a:solidFill>
                  <a:schemeClr val="tx1">
                    <a:lumMod val="75000"/>
                    <a:lumOff val="25000"/>
                  </a:schemeClr>
                </a:solidFill>
                <a:ea typeface="Verdana" panose="020B0604030504040204" pitchFamily="34" charset="0"/>
              </a:rPr>
              <a:t>(report 07.06.2018)</a:t>
            </a:r>
          </a:p>
          <a:p>
            <a:pPr eaLnBrk="1" hangingPunct="1">
              <a:buClr>
                <a:schemeClr val="accent2"/>
              </a:buClr>
              <a:buFont typeface="Wingdings" panose="05000000000000000000" pitchFamily="2" charset="2"/>
              <a:buChar char="§"/>
            </a:pPr>
            <a:r>
              <a:rPr lang="en-US" sz="2400" dirty="0">
                <a:solidFill>
                  <a:schemeClr val="tx1">
                    <a:lumMod val="75000"/>
                    <a:lumOff val="25000"/>
                  </a:schemeClr>
                </a:solidFill>
                <a:ea typeface="Verdana" panose="020B0604030504040204" pitchFamily="34" charset="0"/>
              </a:rPr>
              <a:t>Energy consumption reduced by almost 40 % from 2001 – 2017</a:t>
            </a:r>
          </a:p>
          <a:p>
            <a:pPr lvl="1" eaLnBrk="1" hangingPunct="1">
              <a:buClr>
                <a:schemeClr val="accent2"/>
              </a:buClr>
              <a:buFont typeface="Wingdings" panose="05000000000000000000" pitchFamily="2" charset="2"/>
              <a:buChar char="§"/>
            </a:pPr>
            <a:r>
              <a:rPr lang="en-US" sz="2000" dirty="0">
                <a:solidFill>
                  <a:schemeClr val="tx1">
                    <a:lumMod val="75000"/>
                    <a:lumOff val="25000"/>
                  </a:schemeClr>
                </a:solidFill>
                <a:ea typeface="Verdana" panose="020B0604030504040204" pitchFamily="34" charset="0"/>
              </a:rPr>
              <a:t>10 M kWh, or 10 GWh</a:t>
            </a:r>
          </a:p>
          <a:p>
            <a:pPr lvl="1" eaLnBrk="1" hangingPunct="1">
              <a:buClr>
                <a:schemeClr val="accent2"/>
              </a:buClr>
              <a:buFont typeface="Wingdings" panose="05000000000000000000" pitchFamily="2" charset="2"/>
              <a:buChar char="§"/>
            </a:pPr>
            <a:r>
              <a:rPr lang="en-US" sz="2000" dirty="0">
                <a:solidFill>
                  <a:schemeClr val="tx1">
                    <a:lumMod val="75000"/>
                    <a:lumOff val="25000"/>
                  </a:schemeClr>
                </a:solidFill>
                <a:ea typeface="Verdana" panose="020B0604030504040204" pitchFamily="34" charset="0"/>
              </a:rPr>
              <a:t>Consumption of electricity reduced by 8 GWh</a:t>
            </a:r>
          </a:p>
          <a:p>
            <a:pPr lvl="1" eaLnBrk="1" hangingPunct="1">
              <a:buClr>
                <a:schemeClr val="accent2"/>
              </a:buClr>
              <a:buFont typeface="Wingdings" panose="05000000000000000000" pitchFamily="2" charset="2"/>
              <a:buChar char="§"/>
            </a:pPr>
            <a:r>
              <a:rPr lang="en-US" sz="2000" dirty="0">
                <a:solidFill>
                  <a:schemeClr val="tx1">
                    <a:lumMod val="75000"/>
                    <a:lumOff val="25000"/>
                  </a:schemeClr>
                </a:solidFill>
                <a:ea typeface="Verdana" panose="020B0604030504040204" pitchFamily="34" charset="0"/>
              </a:rPr>
              <a:t>Consumption of heating oil reduced by 2,5 GWh</a:t>
            </a:r>
          </a:p>
          <a:p>
            <a:pPr eaLnBrk="1" hangingPunct="1">
              <a:buClr>
                <a:schemeClr val="accent2"/>
              </a:buClr>
              <a:buFont typeface="Wingdings" panose="05000000000000000000" pitchFamily="2" charset="2"/>
              <a:buChar char="§"/>
            </a:pPr>
            <a:r>
              <a:rPr lang="en-US" sz="2400" dirty="0">
                <a:solidFill>
                  <a:schemeClr val="tx1">
                    <a:lumMod val="75000"/>
                    <a:lumOff val="25000"/>
                  </a:schemeClr>
                </a:solidFill>
                <a:ea typeface="Verdana" panose="020B0604030504040204" pitchFamily="34" charset="0"/>
              </a:rPr>
              <a:t>Specific consumption from 400 kWh/m2 to 150 kWh/m2 </a:t>
            </a:r>
          </a:p>
          <a:p>
            <a:pPr lvl="1" eaLnBrk="1" hangingPunct="1">
              <a:buClr>
                <a:schemeClr val="accent2"/>
              </a:buClr>
              <a:buFont typeface="Wingdings" panose="05000000000000000000" pitchFamily="2" charset="2"/>
              <a:buChar char="§"/>
            </a:pPr>
            <a:r>
              <a:rPr lang="en-US" sz="2000" dirty="0">
                <a:solidFill>
                  <a:schemeClr val="tx1">
                    <a:lumMod val="75000"/>
                    <a:lumOff val="25000"/>
                  </a:schemeClr>
                </a:solidFill>
                <a:ea typeface="Verdana" panose="020B0604030504040204" pitchFamily="34" charset="0"/>
              </a:rPr>
              <a:t>Reduction of almost 62 % compared to 2001</a:t>
            </a:r>
          </a:p>
          <a:p>
            <a:pPr marL="0" indent="0">
              <a:buNone/>
            </a:pPr>
            <a:r>
              <a:rPr lang="en-US" sz="1800" kern="0" dirty="0">
                <a:cs typeface="Arial" panose="020B0604020202020204" pitchFamily="34" charset="0"/>
              </a:rPr>
              <a:t>													               </a:t>
            </a:r>
          </a:p>
          <a:p>
            <a:pPr marL="0" indent="0">
              <a:buNone/>
            </a:pPr>
            <a:r>
              <a:rPr lang="en-US" sz="1800" kern="0" dirty="0">
                <a:cs typeface="Arial" panose="020B0604020202020204" pitchFamily="34" charset="0"/>
              </a:rPr>
              <a:t>															</a:t>
            </a:r>
          </a:p>
        </p:txBody>
      </p:sp>
      <p:sp>
        <p:nvSpPr>
          <p:cNvPr id="7" name="Title 1">
            <a:extLst>
              <a:ext uri="{FF2B5EF4-FFF2-40B4-BE49-F238E27FC236}">
                <a16:creationId xmlns:a16="http://schemas.microsoft.com/office/drawing/2014/main" id="{582C829C-C440-414B-B810-B5A6AAE30D1E}"/>
              </a:ext>
            </a:extLst>
          </p:cNvPr>
          <p:cNvSpPr txBox="1">
            <a:spLocks/>
          </p:cNvSpPr>
          <p:nvPr/>
        </p:nvSpPr>
        <p:spPr>
          <a:xfrm>
            <a:off x="1064093" y="646176"/>
            <a:ext cx="10031897" cy="1362788"/>
          </a:xfrm>
          <a:prstGeom prst="rect">
            <a:avLst/>
          </a:prstGeom>
        </p:spPr>
        <p:txBody>
          <a:bodyPr/>
          <a:lstStyle>
            <a:lvl1pPr algn="l">
              <a:defRPr sz="3200" b="1">
                <a:solidFill>
                  <a:srgbClr val="98BF0E"/>
                </a:solidFill>
              </a:defRPr>
            </a:lvl1pPr>
          </a:lstStyle>
          <a:p>
            <a:pPr algn="ctr">
              <a:defRPr/>
            </a:pPr>
            <a:endParaRPr lang="en-US" sz="2800" dirty="0">
              <a:solidFill>
                <a:schemeClr val="tx1"/>
              </a:solidFill>
            </a:endParaRPr>
          </a:p>
          <a:p>
            <a:pPr defTabSz="914400">
              <a:lnSpc>
                <a:spcPct val="90000"/>
              </a:lnSpc>
              <a:spcBef>
                <a:spcPct val="0"/>
              </a:spcBef>
              <a:defRPr/>
            </a:pPr>
            <a:r>
              <a:rPr lang="en-GB" sz="4800" dirty="0">
                <a:solidFill>
                  <a:schemeClr val="tx1"/>
                </a:solidFill>
              </a:rPr>
              <a:t>Results</a:t>
            </a:r>
            <a:endParaRPr lang="en-US" sz="4800" cap="all" dirty="0">
              <a:solidFill>
                <a:schemeClr val="tx1"/>
              </a:solidFill>
              <a:ea typeface="+mj-ea"/>
              <a:cs typeface="+mj-cs"/>
            </a:endParaRPr>
          </a:p>
        </p:txBody>
      </p:sp>
      <p:sp>
        <p:nvSpPr>
          <p:cNvPr id="2" name="Plassholder for dato 1">
            <a:extLst>
              <a:ext uri="{FF2B5EF4-FFF2-40B4-BE49-F238E27FC236}">
                <a16:creationId xmlns:a16="http://schemas.microsoft.com/office/drawing/2014/main" id="{BD2E326D-B5EF-4EEC-A327-FF254E017C4A}"/>
              </a:ext>
            </a:extLst>
          </p:cNvPr>
          <p:cNvSpPr>
            <a:spLocks noGrp="1"/>
          </p:cNvSpPr>
          <p:nvPr>
            <p:ph type="dt" sz="half" idx="10"/>
          </p:nvPr>
        </p:nvSpPr>
        <p:spPr/>
        <p:txBody>
          <a:bodyPr/>
          <a:lstStyle/>
          <a:p>
            <a:fld id="{3A63A3B1-C84F-485D-A591-9FB5DAB65E30}" type="datetime1">
              <a:rPr lang="en-GB" smtClean="0"/>
              <a:t>22/10/2020</a:t>
            </a:fld>
            <a:endParaRPr lang="en-GB"/>
          </a:p>
        </p:txBody>
      </p:sp>
      <p:sp>
        <p:nvSpPr>
          <p:cNvPr id="5" name="Plassholder for bunntekst 4">
            <a:extLst>
              <a:ext uri="{FF2B5EF4-FFF2-40B4-BE49-F238E27FC236}">
                <a16:creationId xmlns:a16="http://schemas.microsoft.com/office/drawing/2014/main" id="{D91F165D-FB09-4CF2-9CE4-EF7ADBF53214}"/>
              </a:ext>
            </a:extLst>
          </p:cNvPr>
          <p:cNvSpPr>
            <a:spLocks noGrp="1"/>
          </p:cNvSpPr>
          <p:nvPr>
            <p:ph type="ftr" sz="quarter" idx="11"/>
          </p:nvPr>
        </p:nvSpPr>
        <p:spPr/>
        <p:txBody>
          <a:bodyPr/>
          <a:lstStyle/>
          <a:p>
            <a:r>
              <a:rPr lang="en-GB"/>
              <a:t>Lowering transaction costs - guarantEE</a:t>
            </a:r>
          </a:p>
        </p:txBody>
      </p:sp>
      <p:sp>
        <p:nvSpPr>
          <p:cNvPr id="10" name="Plassholder for lysbildenummer 9">
            <a:extLst>
              <a:ext uri="{FF2B5EF4-FFF2-40B4-BE49-F238E27FC236}">
                <a16:creationId xmlns:a16="http://schemas.microsoft.com/office/drawing/2014/main" id="{6D0E5022-63F6-40E7-8B04-02A9BC2FAD1E}"/>
              </a:ext>
            </a:extLst>
          </p:cNvPr>
          <p:cNvSpPr>
            <a:spLocks noGrp="1"/>
          </p:cNvSpPr>
          <p:nvPr>
            <p:ph type="sldNum" sz="quarter" idx="12"/>
          </p:nvPr>
        </p:nvSpPr>
        <p:spPr/>
        <p:txBody>
          <a:bodyPr/>
          <a:lstStyle/>
          <a:p>
            <a:fld id="{E37193FE-BB22-47C5-AFEA-B866F2D22AE3}" type="slidenum">
              <a:rPr lang="en-GB" smtClean="0"/>
              <a:t>31</a:t>
            </a:fld>
            <a:endParaRPr lang="en-GB"/>
          </a:p>
        </p:txBody>
      </p:sp>
      <p:pic>
        <p:nvPicPr>
          <p:cNvPr id="9" name="Plassholder for innhold 3">
            <a:extLst>
              <a:ext uri="{FF2B5EF4-FFF2-40B4-BE49-F238E27FC236}">
                <a16:creationId xmlns:a16="http://schemas.microsoft.com/office/drawing/2014/main" id="{789980E3-D418-4206-8630-1A9FF94DFBC1}"/>
              </a:ext>
            </a:extLst>
          </p:cNvPr>
          <p:cNvPicPr>
            <a:picLocks noChangeAspect="1"/>
          </p:cNvPicPr>
          <p:nvPr/>
        </p:nvPicPr>
        <p:blipFill>
          <a:blip r:embed="rId4"/>
          <a:stretch>
            <a:fillRect/>
          </a:stretch>
        </p:blipFill>
        <p:spPr>
          <a:xfrm>
            <a:off x="258658" y="125428"/>
            <a:ext cx="2088232" cy="920017"/>
          </a:xfrm>
          <a:prstGeom prst="rect">
            <a:avLst/>
          </a:prstGeom>
        </p:spPr>
      </p:pic>
      <p:pic>
        <p:nvPicPr>
          <p:cNvPr id="11" name="Grafikk 5">
            <a:extLst>
              <a:ext uri="{FF2B5EF4-FFF2-40B4-BE49-F238E27FC236}">
                <a16:creationId xmlns:a16="http://schemas.microsoft.com/office/drawing/2014/main" id="{09D592B6-D1A6-4B33-A097-281203B752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2534677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r>
              <a:rPr lang="en-GB" sz="4000" b="1" dirty="0"/>
              <a:t>3. Recent market status</a:t>
            </a:r>
          </a:p>
          <a:p>
            <a:pPr lvl="1">
              <a:buClr>
                <a:schemeClr val="accent2"/>
              </a:buClr>
              <a:buFont typeface="Wingdings" panose="05000000000000000000" pitchFamily="2" charset="2"/>
              <a:buChar char="§"/>
            </a:pPr>
            <a:r>
              <a:rPr lang="en-GB" sz="3000" dirty="0"/>
              <a:t>Success factors and barriers</a:t>
            </a:r>
          </a:p>
          <a:p>
            <a:pPr marL="201168" lvl="1" indent="0">
              <a:buNone/>
            </a:pPr>
            <a:endParaRPr lang="en-GB" sz="3000" b="1" dirty="0"/>
          </a:p>
        </p:txBody>
      </p:sp>
      <p:pic>
        <p:nvPicPr>
          <p:cNvPr id="7" name="Grafikk 5">
            <a:extLst>
              <a:ext uri="{FF2B5EF4-FFF2-40B4-BE49-F238E27FC236}">
                <a16:creationId xmlns:a16="http://schemas.microsoft.com/office/drawing/2014/main" id="{914D72DF-E877-4FAE-B839-894D1311CC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02C7550C-06BE-49A3-8802-708DDE947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4183474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Status of the EPC market</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79" y="1999488"/>
            <a:ext cx="10058399" cy="4263154"/>
          </a:xfrm>
        </p:spPr>
        <p:txBody>
          <a:bodyPr>
            <a:noAutofit/>
          </a:bodyPr>
          <a:lstStyle/>
          <a:p>
            <a:pPr indent="-288000">
              <a:lnSpc>
                <a:spcPct val="80000"/>
              </a:lnSpc>
              <a:spcBef>
                <a:spcPts val="600"/>
              </a:spcBef>
              <a:buFont typeface="Wingdings" panose="05000000000000000000" pitchFamily="2" charset="2"/>
              <a:buChar char="§"/>
            </a:pPr>
            <a:r>
              <a:rPr lang="en-GB" sz="2400" dirty="0"/>
              <a:t>EPC is a well-documented and tested EE model in Europe</a:t>
            </a:r>
          </a:p>
          <a:p>
            <a:pPr lvl="1">
              <a:lnSpc>
                <a:spcPct val="80000"/>
              </a:lnSpc>
              <a:spcBef>
                <a:spcPts val="600"/>
              </a:spcBef>
              <a:buFont typeface="Wingdings" panose="05000000000000000000" pitchFamily="2" charset="2"/>
              <a:buChar char="§"/>
            </a:pPr>
            <a:r>
              <a:rPr lang="en-GB" sz="2200" dirty="0"/>
              <a:t>In use for the last 10-15 years in the Nordic Countries</a:t>
            </a:r>
          </a:p>
          <a:p>
            <a:pPr lvl="1">
              <a:lnSpc>
                <a:spcPct val="80000"/>
              </a:lnSpc>
              <a:spcBef>
                <a:spcPts val="600"/>
              </a:spcBef>
              <a:buFont typeface="Wingdings" panose="05000000000000000000" pitchFamily="2" charset="2"/>
              <a:buChar char="§"/>
            </a:pPr>
            <a:r>
              <a:rPr lang="en-GB" sz="2200" dirty="0"/>
              <a:t>Polish EPC market is emerging</a:t>
            </a:r>
          </a:p>
          <a:p>
            <a:pPr lvl="1">
              <a:lnSpc>
                <a:spcPct val="80000"/>
              </a:lnSpc>
              <a:spcBef>
                <a:spcPts val="600"/>
              </a:spcBef>
              <a:buFont typeface="Wingdings" panose="05000000000000000000" pitchFamily="2" charset="2"/>
              <a:buChar char="§"/>
            </a:pPr>
            <a:r>
              <a:rPr lang="en-GB" sz="2200" dirty="0"/>
              <a:t>The EPC model is still not well known in Estonia, Latvia and Lithuania</a:t>
            </a:r>
          </a:p>
          <a:p>
            <a:pPr>
              <a:lnSpc>
                <a:spcPct val="80000"/>
              </a:lnSpc>
              <a:spcBef>
                <a:spcPts val="600"/>
              </a:spcBef>
              <a:buFont typeface="Wingdings" panose="05000000000000000000" pitchFamily="2" charset="2"/>
              <a:buChar char="§"/>
            </a:pPr>
            <a:endParaRPr lang="en-GB" sz="2400" dirty="0"/>
          </a:p>
          <a:p>
            <a:pPr indent="-288000">
              <a:lnSpc>
                <a:spcPct val="80000"/>
              </a:lnSpc>
              <a:spcBef>
                <a:spcPts val="600"/>
              </a:spcBef>
              <a:buFont typeface="Wingdings" panose="05000000000000000000" pitchFamily="2" charset="2"/>
              <a:buChar char="§"/>
            </a:pPr>
            <a:r>
              <a:rPr lang="en-GB" sz="2400" dirty="0"/>
              <a:t>The EPC models is beneficial for the public owner</a:t>
            </a:r>
          </a:p>
          <a:p>
            <a:pPr indent="-288000">
              <a:lnSpc>
                <a:spcPct val="80000"/>
              </a:lnSpc>
              <a:spcBef>
                <a:spcPts val="600"/>
              </a:spcBef>
              <a:buFont typeface="Wingdings" panose="05000000000000000000" pitchFamily="2" charset="2"/>
              <a:buChar char="§"/>
            </a:pPr>
            <a:r>
              <a:rPr lang="en-GB" sz="2400" dirty="0"/>
              <a:t>Large saving potential and possibilities for growth</a:t>
            </a:r>
            <a:endParaRPr lang="nb-NO" sz="2400" dirty="0"/>
          </a:p>
          <a:p>
            <a:pPr indent="-288000">
              <a:lnSpc>
                <a:spcPct val="80000"/>
              </a:lnSpc>
              <a:spcBef>
                <a:spcPts val="600"/>
              </a:spcBef>
              <a:buFont typeface="Wingdings" panose="05000000000000000000" pitchFamily="2" charset="2"/>
              <a:buChar char="§"/>
            </a:pPr>
            <a:r>
              <a:rPr lang="en-GB" sz="2400" dirty="0"/>
              <a:t>Stagnating or strained EPC market situation in the public sector</a:t>
            </a:r>
            <a:endParaRPr lang="nb-NO" sz="2400" dirty="0"/>
          </a:p>
          <a:p>
            <a:pPr indent="-288000">
              <a:lnSpc>
                <a:spcPct val="80000"/>
              </a:lnSpc>
              <a:spcBef>
                <a:spcPts val="600"/>
              </a:spcBef>
              <a:buFont typeface="Wingdings" panose="05000000000000000000" pitchFamily="2" charset="2"/>
              <a:buChar char="§"/>
            </a:pPr>
            <a:r>
              <a:rPr lang="en-GB" sz="2400" dirty="0"/>
              <a:t>A potential for further development</a:t>
            </a:r>
          </a:p>
          <a:p>
            <a:pPr marL="0" indent="0">
              <a:spcBef>
                <a:spcPts val="0"/>
              </a:spcBef>
              <a:spcAft>
                <a:spcPts val="0"/>
              </a:spcAft>
              <a:buNone/>
            </a:pPr>
            <a:br>
              <a:rPr lang="en-GB" dirty="0"/>
            </a:br>
            <a:endParaRPr lang="lv-LV" dirty="0"/>
          </a:p>
        </p:txBody>
      </p:sp>
      <p:pic>
        <p:nvPicPr>
          <p:cNvPr id="5" name="Grafikk 5">
            <a:extLst>
              <a:ext uri="{FF2B5EF4-FFF2-40B4-BE49-F238E27FC236}">
                <a16:creationId xmlns:a16="http://schemas.microsoft.com/office/drawing/2014/main" id="{9576577A-FDF5-49D1-9E4C-CA58818F47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9C87F320-4B63-4874-89C6-86EEECD5E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3211756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91EA19-A05C-4F3A-A0D3-3736A22B8A03}"/>
              </a:ext>
            </a:extLst>
          </p:cNvPr>
          <p:cNvSpPr>
            <a:spLocks noGrp="1"/>
          </p:cNvSpPr>
          <p:nvPr>
            <p:ph type="title"/>
          </p:nvPr>
        </p:nvSpPr>
        <p:spPr/>
        <p:txBody>
          <a:bodyPr>
            <a:normAutofit/>
          </a:bodyPr>
          <a:lstStyle/>
          <a:p>
            <a:r>
              <a:rPr lang="en-GB" sz="4000" b="1" dirty="0">
                <a:solidFill>
                  <a:schemeClr val="tx1"/>
                </a:solidFill>
                <a:latin typeface="+mn-lt"/>
              </a:rPr>
              <a:t>E4B EPC experiences – Key figures</a:t>
            </a:r>
          </a:p>
        </p:txBody>
      </p:sp>
      <p:pic>
        <p:nvPicPr>
          <p:cNvPr id="3" name="Bilde 2">
            <a:extLst>
              <a:ext uri="{FF2B5EF4-FFF2-40B4-BE49-F238E27FC236}">
                <a16:creationId xmlns:a16="http://schemas.microsoft.com/office/drawing/2014/main" id="{901457E7-9908-4AB0-BF56-27DB3D1F121F}"/>
              </a:ext>
            </a:extLst>
          </p:cNvPr>
          <p:cNvPicPr>
            <a:picLocks noChangeAspect="1"/>
          </p:cNvPicPr>
          <p:nvPr/>
        </p:nvPicPr>
        <p:blipFill>
          <a:blip r:embed="rId3"/>
          <a:stretch>
            <a:fillRect/>
          </a:stretch>
        </p:blipFill>
        <p:spPr>
          <a:xfrm>
            <a:off x="1201592" y="1745752"/>
            <a:ext cx="10250178" cy="4404676"/>
          </a:xfrm>
          <a:prstGeom prst="rect">
            <a:avLst/>
          </a:prstGeom>
        </p:spPr>
      </p:pic>
      <p:pic>
        <p:nvPicPr>
          <p:cNvPr id="4" name="Grafikk 5">
            <a:extLst>
              <a:ext uri="{FF2B5EF4-FFF2-40B4-BE49-F238E27FC236}">
                <a16:creationId xmlns:a16="http://schemas.microsoft.com/office/drawing/2014/main" id="{DE95D2FC-C4EC-4821-9B43-DE491C7E19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de 4">
            <a:extLst>
              <a:ext uri="{FF2B5EF4-FFF2-40B4-BE49-F238E27FC236}">
                <a16:creationId xmlns:a16="http://schemas.microsoft.com/office/drawing/2014/main" id="{964DF424-8020-4EA3-AC9E-54B115A112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289004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999744" y="286603"/>
            <a:ext cx="10155936" cy="1450757"/>
          </a:xfrm>
        </p:spPr>
        <p:txBody>
          <a:bodyPr>
            <a:normAutofit/>
          </a:bodyPr>
          <a:lstStyle/>
          <a:p>
            <a:pPr lvl="0"/>
            <a:r>
              <a:rPr lang="en-GB" sz="4000" b="1" dirty="0">
                <a:solidFill>
                  <a:schemeClr val="tx1"/>
                </a:solidFill>
                <a:latin typeface="+mn-lt"/>
              </a:rPr>
              <a:t>References and supporting documentation</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09158"/>
            <a:ext cx="11094720" cy="4453484"/>
          </a:xfrm>
        </p:spPr>
        <p:txBody>
          <a:bodyPr>
            <a:noAutofit/>
          </a:bodyPr>
          <a:lstStyle/>
          <a:p>
            <a:pPr lvl="0">
              <a:spcBef>
                <a:spcPts val="0"/>
              </a:spcBef>
              <a:buFont typeface="Wingdings" panose="05000000000000000000" pitchFamily="2" charset="2"/>
              <a:buChar char="§"/>
            </a:pPr>
            <a:r>
              <a:rPr lang="en-GB" sz="1600" b="1" dirty="0"/>
              <a:t>Six Norwegian EPC municipalities and their experiences</a:t>
            </a:r>
            <a:r>
              <a:rPr lang="en-GB" sz="1600" dirty="0"/>
              <a:t>, EFFECT4buildings/</a:t>
            </a:r>
            <a:r>
              <a:rPr lang="en-GB" sz="1600" dirty="0" err="1"/>
              <a:t>Hedmark</a:t>
            </a:r>
            <a:r>
              <a:rPr lang="en-GB" sz="1600" dirty="0"/>
              <a:t> County Council, 2019 </a:t>
            </a:r>
            <a:r>
              <a:rPr lang="en-GB" sz="1400" dirty="0"/>
              <a:t>(</a:t>
            </a:r>
            <a:r>
              <a:rPr lang="en-GB" sz="1400" u="sng" dirty="0"/>
              <a:t>https://docs.wixstatic.com/ugd/ca1352_e4964578726044beade7b9459eaf3f98.pdf</a:t>
            </a:r>
            <a:r>
              <a:rPr lang="en-GB" sz="1400" dirty="0"/>
              <a:t>) </a:t>
            </a:r>
            <a:endParaRPr lang="nb-NO" sz="1400" dirty="0"/>
          </a:p>
          <a:p>
            <a:pPr lvl="0">
              <a:spcBef>
                <a:spcPts val="0"/>
              </a:spcBef>
              <a:buFont typeface="Wingdings" panose="05000000000000000000" pitchFamily="2" charset="2"/>
              <a:buChar char="§"/>
            </a:pPr>
            <a:r>
              <a:rPr lang="en-US" sz="1600" b="1" dirty="0"/>
              <a:t>Ny gjennomføringsmodell for EPC, </a:t>
            </a:r>
            <a:r>
              <a:rPr lang="en-US" sz="1600" dirty="0"/>
              <a:t>WSP/</a:t>
            </a:r>
            <a:r>
              <a:rPr lang="en-US" sz="1600" dirty="0" err="1"/>
              <a:t>Caverion</a:t>
            </a:r>
            <a:r>
              <a:rPr lang="en-US" sz="1600" dirty="0"/>
              <a:t>/LinKon,</a:t>
            </a:r>
            <a:r>
              <a:rPr lang="en-US" sz="1600" b="1" dirty="0"/>
              <a:t> </a:t>
            </a:r>
            <a:r>
              <a:rPr lang="en-US" sz="1600" dirty="0"/>
              <a:t>financed by the Norwegian energy agency, Enova SF, 2019</a:t>
            </a:r>
            <a:r>
              <a:rPr lang="en-US" sz="1600" b="1" dirty="0"/>
              <a:t> (</a:t>
            </a:r>
            <a:r>
              <a:rPr lang="en-US" sz="1600" dirty="0"/>
              <a:t>https://www.wsp.com/nb-NO/prosjekter/ny-gjennomforingsmodell-for-epc-prosjekter)</a:t>
            </a:r>
            <a:endParaRPr lang="nb-NO" sz="1600" dirty="0"/>
          </a:p>
          <a:p>
            <a:pPr lvl="0">
              <a:spcBef>
                <a:spcPts val="0"/>
              </a:spcBef>
              <a:buFont typeface="Wingdings" panose="05000000000000000000" pitchFamily="2" charset="2"/>
              <a:buChar char="§"/>
            </a:pPr>
            <a:r>
              <a:rPr lang="nb-NO" sz="1600" b="1" dirty="0"/>
              <a:t>Granskning av EPC-avtal</a:t>
            </a:r>
            <a:r>
              <a:rPr lang="nb-NO" sz="1600" dirty="0"/>
              <a:t>, Sverige 2017 (https://byggdialogdalarna.se/wp-content/uploads/2017/07/Rapport_EPC_aug_2017_.pdf) </a:t>
            </a:r>
          </a:p>
          <a:p>
            <a:pPr lvl="0">
              <a:spcBef>
                <a:spcPts val="0"/>
              </a:spcBef>
              <a:buFont typeface="Wingdings" panose="05000000000000000000" pitchFamily="2" charset="2"/>
              <a:buChar char="§"/>
            </a:pPr>
            <a:r>
              <a:rPr lang="nb-NO" sz="1600" b="1" dirty="0" err="1"/>
              <a:t>Kartläggning</a:t>
            </a:r>
            <a:r>
              <a:rPr lang="nb-NO" sz="1600" b="1" dirty="0"/>
              <a:t> av </a:t>
            </a:r>
            <a:r>
              <a:rPr lang="nb-NO" sz="1600" b="1" dirty="0" err="1"/>
              <a:t>barriärer</a:t>
            </a:r>
            <a:r>
              <a:rPr lang="nb-NO" sz="1600" b="1" dirty="0"/>
              <a:t> som </a:t>
            </a:r>
            <a:r>
              <a:rPr lang="nb-NO" sz="1600" b="1" dirty="0" err="1"/>
              <a:t>bromsar</a:t>
            </a:r>
            <a:r>
              <a:rPr lang="nb-NO" sz="1600" b="1" dirty="0"/>
              <a:t> EPC-</a:t>
            </a:r>
            <a:r>
              <a:rPr lang="nb-NO" sz="1600" b="1" dirty="0" err="1"/>
              <a:t>marknadens</a:t>
            </a:r>
            <a:r>
              <a:rPr lang="nb-NO" sz="1600" b="1" dirty="0"/>
              <a:t> </a:t>
            </a:r>
            <a:r>
              <a:rPr lang="nb-NO" sz="1600" b="1" dirty="0" err="1"/>
              <a:t>utveckling</a:t>
            </a:r>
            <a:r>
              <a:rPr lang="nb-NO" sz="1600" dirty="0"/>
              <a:t>, Sverige 2018 (https://eef.se/wp-content/uploads/2018/03/Jennifer_Palen_TRITA_ITM_EX_2018_24.pdf) </a:t>
            </a:r>
          </a:p>
          <a:p>
            <a:pPr lvl="0">
              <a:spcBef>
                <a:spcPts val="0"/>
              </a:spcBef>
              <a:buFont typeface="Wingdings" panose="05000000000000000000" pitchFamily="2" charset="2"/>
              <a:buChar char="§"/>
            </a:pPr>
            <a:r>
              <a:rPr lang="en-GB" sz="1600" b="1" dirty="0"/>
              <a:t>EPC Summit in Finland for the Nordic and Baltic countries</a:t>
            </a:r>
            <a:r>
              <a:rPr lang="en-GB" sz="1600" dirty="0"/>
              <a:t>, February 2018 – Motiva (https://www.motiva.fi/ajankohtaista/tapahtumat/tapahtuma-aineistot/energiatehokkuus/capacity_building_workshop_on_energy_services_and_epc_14.2.2018)</a:t>
            </a:r>
            <a:r>
              <a:rPr lang="en-GB" sz="1600" b="1" dirty="0"/>
              <a:t> </a:t>
            </a:r>
            <a:endParaRPr lang="nb-NO" sz="1600" dirty="0"/>
          </a:p>
          <a:p>
            <a:pPr lvl="0">
              <a:spcBef>
                <a:spcPts val="0"/>
              </a:spcBef>
              <a:buFont typeface="Wingdings" panose="05000000000000000000" pitchFamily="2" charset="2"/>
              <a:buChar char="§"/>
            </a:pPr>
            <a:r>
              <a:rPr lang="en-GB" sz="1600" b="1" dirty="0"/>
              <a:t>Market report on EPC in the Nordic Countries</a:t>
            </a:r>
            <a:r>
              <a:rPr lang="en-GB" sz="1600" dirty="0"/>
              <a:t>, Nordisk </a:t>
            </a:r>
            <a:r>
              <a:rPr lang="en-GB" sz="1600" dirty="0" err="1"/>
              <a:t>Ministerråd</a:t>
            </a:r>
            <a:r>
              <a:rPr lang="en-GB" sz="1600" dirty="0"/>
              <a:t> – 2016 (http://norden.diva-portal.org/smash/record.jsf?pid=diva2%3A900555&amp;dswid=8807) </a:t>
            </a:r>
            <a:endParaRPr lang="nb-NO" sz="1600" dirty="0"/>
          </a:p>
          <a:p>
            <a:pPr lvl="0">
              <a:spcBef>
                <a:spcPts val="0"/>
              </a:spcBef>
              <a:buFont typeface="Wingdings" panose="05000000000000000000" pitchFamily="2" charset="2"/>
              <a:buChar char="§"/>
            </a:pPr>
            <a:r>
              <a:rPr lang="en-GB" sz="1600" b="1" dirty="0"/>
              <a:t>Market report on EPC in Europe</a:t>
            </a:r>
            <a:r>
              <a:rPr lang="en-GB" sz="1600" dirty="0"/>
              <a:t>, </a:t>
            </a:r>
            <a:r>
              <a:rPr lang="en-GB" sz="1600" dirty="0" err="1"/>
              <a:t>guarantEE</a:t>
            </a:r>
            <a:r>
              <a:rPr lang="en-GB" sz="1600" dirty="0"/>
              <a:t> – 2016 (https://guarantee-project.eu/wp-content/uploads/2016/12/guarantEE_EU_EPC_Market_Report.pdf) </a:t>
            </a:r>
            <a:endParaRPr lang="nb-NO" sz="1600" dirty="0"/>
          </a:p>
          <a:p>
            <a:pPr lvl="0">
              <a:spcBef>
                <a:spcPts val="0"/>
              </a:spcBef>
              <a:buFont typeface="Wingdings" panose="05000000000000000000" pitchFamily="2" charset="2"/>
              <a:buChar char="§"/>
            </a:pPr>
            <a:r>
              <a:rPr lang="en-GB" sz="1600" b="1" dirty="0"/>
              <a:t>Market report on EPC in Norway</a:t>
            </a:r>
            <a:r>
              <a:rPr lang="en-GB" sz="1600" dirty="0"/>
              <a:t>, </a:t>
            </a:r>
            <a:r>
              <a:rPr lang="en-GB" sz="1600" dirty="0" err="1"/>
              <a:t>guarantEE</a:t>
            </a:r>
            <a:r>
              <a:rPr lang="en-GB" sz="1600" dirty="0"/>
              <a:t> – 2017 (https://guarantee-project.eu/no/wp-content/uploads/sites/11/2016/11/D2.2-guarantEE-Market-Report-NORWAY-25.11.2016.pdf) </a:t>
            </a:r>
            <a:endParaRPr lang="nb-NO" sz="1600" dirty="0"/>
          </a:p>
          <a:p>
            <a:pPr lvl="0">
              <a:spcBef>
                <a:spcPts val="0"/>
              </a:spcBef>
              <a:buFont typeface="Wingdings" panose="05000000000000000000" pitchFamily="2" charset="2"/>
              <a:buChar char="§"/>
            </a:pPr>
            <a:r>
              <a:rPr lang="nb-NO" sz="1600" b="1" dirty="0"/>
              <a:t>ESCO I Danske kommuner, </a:t>
            </a:r>
            <a:r>
              <a:rPr lang="nb-NO" sz="1600" dirty="0" err="1"/>
              <a:t>Denmark</a:t>
            </a:r>
            <a:r>
              <a:rPr lang="nb-NO" sz="1600" dirty="0"/>
              <a:t> 2013</a:t>
            </a:r>
          </a:p>
          <a:p>
            <a:pPr lvl="0">
              <a:spcBef>
                <a:spcPts val="0"/>
              </a:spcBef>
              <a:buFont typeface="Wingdings" panose="05000000000000000000" pitchFamily="2" charset="2"/>
              <a:buChar char="§"/>
            </a:pPr>
            <a:r>
              <a:rPr lang="en-GB" sz="1600" b="1" dirty="0"/>
              <a:t>ESCO &amp; OPP, </a:t>
            </a:r>
            <a:r>
              <a:rPr lang="en-GB" sz="1600" dirty="0"/>
              <a:t>Denmark 2013</a:t>
            </a:r>
            <a:endParaRPr lang="nb-NO" sz="1600" dirty="0"/>
          </a:p>
          <a:p>
            <a:pPr marL="0" indent="0">
              <a:spcBef>
                <a:spcPts val="0"/>
              </a:spcBef>
              <a:spcAft>
                <a:spcPts val="0"/>
              </a:spcAft>
              <a:buNone/>
            </a:pPr>
            <a:br>
              <a:rPr lang="en-GB" dirty="0"/>
            </a:br>
            <a:endParaRPr lang="lv-LV" dirty="0"/>
          </a:p>
        </p:txBody>
      </p:sp>
      <p:pic>
        <p:nvPicPr>
          <p:cNvPr id="5" name="Grafikk 5">
            <a:extLst>
              <a:ext uri="{FF2B5EF4-FFF2-40B4-BE49-F238E27FC236}">
                <a16:creationId xmlns:a16="http://schemas.microsoft.com/office/drawing/2014/main" id="{9576577A-FDF5-49D1-9E4C-CA58818F47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B3B80F55-154B-4A31-97C5-EC6E9E4B9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404591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Common sucess factors</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79" y="1975104"/>
            <a:ext cx="10058399" cy="4287538"/>
          </a:xfrm>
        </p:spPr>
        <p:txBody>
          <a:bodyPr>
            <a:noAutofit/>
          </a:bodyPr>
          <a:lstStyle/>
          <a:p>
            <a:pPr indent="-288000">
              <a:lnSpc>
                <a:spcPct val="80000"/>
              </a:lnSpc>
              <a:spcBef>
                <a:spcPts val="600"/>
              </a:spcBef>
              <a:buFont typeface="Wingdings" panose="05000000000000000000" pitchFamily="2" charset="2"/>
              <a:buChar char="§"/>
            </a:pPr>
            <a:r>
              <a:rPr lang="en-GB" sz="2400" dirty="0"/>
              <a:t>Large documented saving potential</a:t>
            </a:r>
          </a:p>
          <a:p>
            <a:pPr marL="91440" lvl="1" indent="-288000">
              <a:lnSpc>
                <a:spcPct val="80000"/>
              </a:lnSpc>
              <a:spcBef>
                <a:spcPts val="600"/>
              </a:spcBef>
              <a:spcAft>
                <a:spcPts val="200"/>
              </a:spcAft>
              <a:buSzPct val="100000"/>
              <a:buFont typeface="Wingdings" panose="05000000000000000000" pitchFamily="2" charset="2"/>
              <a:buChar char="§"/>
            </a:pPr>
            <a:r>
              <a:rPr lang="en-GB" sz="2400" dirty="0"/>
              <a:t>Savings of 18 – 50 % in public buildings (Nordic Countries 2015)</a:t>
            </a:r>
          </a:p>
          <a:p>
            <a:pPr indent="-288000">
              <a:lnSpc>
                <a:spcPct val="80000"/>
              </a:lnSpc>
              <a:spcBef>
                <a:spcPts val="600"/>
              </a:spcBef>
              <a:buFont typeface="Wingdings" panose="05000000000000000000" pitchFamily="2" charset="2"/>
              <a:buChar char="§"/>
            </a:pPr>
            <a:r>
              <a:rPr lang="en-GB" sz="2400" dirty="0"/>
              <a:t>Reduce maintenance budgets</a:t>
            </a:r>
          </a:p>
          <a:p>
            <a:pPr indent="-288000">
              <a:lnSpc>
                <a:spcPct val="80000"/>
              </a:lnSpc>
              <a:spcBef>
                <a:spcPts val="600"/>
              </a:spcBef>
              <a:buFont typeface="Wingdings" panose="05000000000000000000" pitchFamily="2" charset="2"/>
              <a:buChar char="§"/>
            </a:pPr>
            <a:r>
              <a:rPr lang="en-GB" sz="2400" dirty="0"/>
              <a:t>Secures investments</a:t>
            </a:r>
          </a:p>
          <a:p>
            <a:pPr indent="-288000">
              <a:lnSpc>
                <a:spcPct val="80000"/>
              </a:lnSpc>
              <a:spcBef>
                <a:spcPts val="600"/>
              </a:spcBef>
              <a:buFont typeface="Wingdings" panose="05000000000000000000" pitchFamily="2" charset="2"/>
              <a:buChar char="§"/>
            </a:pPr>
            <a:r>
              <a:rPr lang="en-GB" sz="2400" dirty="0"/>
              <a:t>The guarantee important for municipalities with limited budgets</a:t>
            </a:r>
          </a:p>
          <a:p>
            <a:pPr indent="-288000">
              <a:lnSpc>
                <a:spcPct val="80000"/>
              </a:lnSpc>
              <a:spcBef>
                <a:spcPts val="600"/>
              </a:spcBef>
              <a:buFont typeface="Wingdings" panose="05000000000000000000" pitchFamily="2" charset="2"/>
              <a:buChar char="§"/>
            </a:pPr>
            <a:r>
              <a:rPr lang="en-GB" sz="2400" dirty="0"/>
              <a:t>Economy of scale - bundling</a:t>
            </a:r>
          </a:p>
          <a:p>
            <a:pPr indent="-288000">
              <a:lnSpc>
                <a:spcPct val="80000"/>
              </a:lnSpc>
              <a:spcBef>
                <a:spcPts val="600"/>
              </a:spcBef>
              <a:buFont typeface="Wingdings" panose="05000000000000000000" pitchFamily="2" charset="2"/>
              <a:buChar char="§"/>
            </a:pPr>
            <a:r>
              <a:rPr lang="en-GB" sz="2400" dirty="0"/>
              <a:t>Helps reach ambitious energy and climate targets fast</a:t>
            </a:r>
          </a:p>
          <a:p>
            <a:pPr marL="287338" indent="-287338">
              <a:spcBef>
                <a:spcPts val="0"/>
              </a:spcBef>
              <a:spcAft>
                <a:spcPts val="0"/>
              </a:spcAft>
              <a:buFont typeface="Wingdings" panose="05000000000000000000" pitchFamily="2" charset="2"/>
              <a:buChar char="§"/>
            </a:pPr>
            <a:endParaRPr lang="en-GB" sz="2800" dirty="0">
              <a:solidFill>
                <a:schemeClr val="tx1"/>
              </a:solidFill>
            </a:endParaRPr>
          </a:p>
          <a:p>
            <a:pPr marL="287338" indent="-287338">
              <a:spcBef>
                <a:spcPts val="0"/>
              </a:spcBef>
              <a:spcAft>
                <a:spcPts val="0"/>
              </a:spcAft>
              <a:buFont typeface="Wingdings" panose="05000000000000000000" pitchFamily="2" charset="2"/>
              <a:buChar char="§"/>
            </a:pPr>
            <a:endParaRPr lang="en-GB" sz="1400" dirty="0">
              <a:solidFill>
                <a:schemeClr val="tx1"/>
              </a:solidFill>
            </a:endParaRPr>
          </a:p>
          <a:p>
            <a:pPr marL="287338" indent="-287338">
              <a:spcBef>
                <a:spcPts val="0"/>
              </a:spcBef>
              <a:spcAft>
                <a:spcPts val="0"/>
              </a:spcAft>
              <a:buFont typeface="Wingdings" panose="05000000000000000000" pitchFamily="2" charset="2"/>
              <a:buChar char="Ø"/>
            </a:pPr>
            <a:r>
              <a:rPr lang="en-GB" sz="2800" b="1" dirty="0">
                <a:solidFill>
                  <a:schemeClr val="tx1"/>
                </a:solidFill>
              </a:rPr>
              <a:t>Why is EPC not implemented all over public sector? </a:t>
            </a:r>
            <a:endParaRPr lang="en-GB" sz="2400" dirty="0"/>
          </a:p>
          <a:p>
            <a:pPr marL="0" indent="0">
              <a:spcBef>
                <a:spcPts val="0"/>
              </a:spcBef>
              <a:spcAft>
                <a:spcPts val="0"/>
              </a:spcAft>
              <a:buNone/>
            </a:pPr>
            <a:br>
              <a:rPr lang="en-GB" dirty="0"/>
            </a:br>
            <a:endParaRPr lang="lv-LV" dirty="0"/>
          </a:p>
        </p:txBody>
      </p:sp>
      <p:pic>
        <p:nvPicPr>
          <p:cNvPr id="5" name="Grafikk 5">
            <a:extLst>
              <a:ext uri="{FF2B5EF4-FFF2-40B4-BE49-F238E27FC236}">
                <a16:creationId xmlns:a16="http://schemas.microsoft.com/office/drawing/2014/main" id="{9576577A-FDF5-49D1-9E4C-CA58818F47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8676AC8E-09B5-4463-A295-37DEAA01D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47602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Common Barriers</a:t>
            </a:r>
            <a:endParaRPr lang="lv-LV" sz="4000" b="1" dirty="0">
              <a:solidFill>
                <a:schemeClr val="tx1"/>
              </a:solidFill>
              <a:latin typeface="+mn-lt"/>
            </a:endParaRPr>
          </a:p>
        </p:txBody>
      </p:sp>
      <p:sp>
        <p:nvSpPr>
          <p:cNvPr id="7" name="Content Placeholder 2">
            <a:extLst>
              <a:ext uri="{FF2B5EF4-FFF2-40B4-BE49-F238E27FC236}">
                <a16:creationId xmlns:a16="http://schemas.microsoft.com/office/drawing/2014/main" id="{6B90408A-BE8E-4367-A859-91B2FE79842F}"/>
              </a:ext>
            </a:extLst>
          </p:cNvPr>
          <p:cNvSpPr txBox="1">
            <a:spLocks/>
          </p:cNvSpPr>
          <p:nvPr/>
        </p:nvSpPr>
        <p:spPr>
          <a:xfrm>
            <a:off x="1210437" y="1840992"/>
            <a:ext cx="10807392" cy="486460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3525" indent="-263525">
              <a:spcBef>
                <a:spcPts val="0"/>
              </a:spcBef>
              <a:spcAft>
                <a:spcPts val="300"/>
              </a:spcAft>
              <a:buFont typeface="Wingdings" panose="05000000000000000000" pitchFamily="2" charset="2"/>
              <a:buChar char="§"/>
            </a:pPr>
            <a:r>
              <a:rPr lang="en-GB" sz="2400" dirty="0">
                <a:solidFill>
                  <a:schemeClr val="tx1"/>
                </a:solidFill>
              </a:rPr>
              <a:t>No designated legal framework for EPC in partner countries</a:t>
            </a:r>
          </a:p>
          <a:p>
            <a:pPr marL="263525" indent="-263525">
              <a:spcBef>
                <a:spcPts val="0"/>
              </a:spcBef>
              <a:spcAft>
                <a:spcPts val="300"/>
              </a:spcAft>
              <a:buFont typeface="Wingdings" panose="05000000000000000000" pitchFamily="2" charset="2"/>
              <a:buChar char="§"/>
            </a:pPr>
            <a:r>
              <a:rPr lang="en-GB" sz="2400" dirty="0">
                <a:solidFill>
                  <a:schemeClr val="tx1"/>
                </a:solidFill>
              </a:rPr>
              <a:t>EE and EPC not set as clear goals in local/regional climate and energy plans </a:t>
            </a:r>
            <a:endParaRPr lang="nb-NO" sz="2400" dirty="0">
              <a:solidFill>
                <a:schemeClr val="tx1"/>
              </a:solidFill>
            </a:endParaRPr>
          </a:p>
          <a:p>
            <a:pPr marL="263525" indent="-263525">
              <a:spcBef>
                <a:spcPts val="0"/>
              </a:spcBef>
              <a:spcAft>
                <a:spcPts val="300"/>
              </a:spcAft>
              <a:buFont typeface="Wingdings" panose="05000000000000000000" pitchFamily="2" charset="2"/>
              <a:buChar char="§"/>
            </a:pPr>
            <a:r>
              <a:rPr lang="en-GB" sz="2400" dirty="0">
                <a:solidFill>
                  <a:schemeClr val="tx1"/>
                </a:solidFill>
              </a:rPr>
              <a:t>Lack of knowledge and knowledge asymmetries building owner/ESCO</a:t>
            </a:r>
            <a:endParaRPr lang="nb-NO" sz="2400" dirty="0">
              <a:solidFill>
                <a:schemeClr val="tx1"/>
              </a:solidFill>
            </a:endParaRPr>
          </a:p>
          <a:p>
            <a:pPr marL="263525" indent="-263525">
              <a:spcBef>
                <a:spcPts val="0"/>
              </a:spcBef>
              <a:spcAft>
                <a:spcPts val="300"/>
              </a:spcAft>
              <a:buFont typeface="Wingdings" panose="05000000000000000000" pitchFamily="2" charset="2"/>
              <a:buChar char="§"/>
            </a:pPr>
            <a:r>
              <a:rPr lang="en-GB" sz="2400" dirty="0">
                <a:solidFill>
                  <a:schemeClr val="tx1"/>
                </a:solidFill>
              </a:rPr>
              <a:t>Lack of good practice examples</a:t>
            </a:r>
            <a:endParaRPr lang="nb-NO" sz="2400" dirty="0">
              <a:solidFill>
                <a:schemeClr val="tx1"/>
              </a:solidFill>
            </a:endParaRPr>
          </a:p>
          <a:p>
            <a:pPr marL="263525" indent="-263525">
              <a:spcBef>
                <a:spcPts val="0"/>
              </a:spcBef>
              <a:spcAft>
                <a:spcPts val="300"/>
              </a:spcAft>
              <a:buFont typeface="Wingdings" panose="05000000000000000000" pitchFamily="2" charset="2"/>
              <a:buChar char="§"/>
            </a:pPr>
            <a:r>
              <a:rPr lang="en-GB" sz="2400" dirty="0">
                <a:solidFill>
                  <a:schemeClr val="tx1"/>
                </a:solidFill>
              </a:rPr>
              <a:t>Lack of trust in the model and/or the ESCO (Too good to be true?)</a:t>
            </a:r>
            <a:endParaRPr lang="nb-NO" sz="2400" dirty="0">
              <a:solidFill>
                <a:schemeClr val="tx1"/>
              </a:solidFill>
            </a:endParaRPr>
          </a:p>
          <a:p>
            <a:pPr marL="263525" indent="-263525">
              <a:spcBef>
                <a:spcPts val="0"/>
              </a:spcBef>
              <a:spcAft>
                <a:spcPts val="300"/>
              </a:spcAft>
              <a:buFont typeface="Wingdings" panose="05000000000000000000" pitchFamily="2" charset="2"/>
              <a:buChar char="§"/>
            </a:pPr>
            <a:r>
              <a:rPr lang="en-GB" sz="2400" dirty="0">
                <a:solidFill>
                  <a:schemeClr val="tx1"/>
                </a:solidFill>
              </a:rPr>
              <a:t>Lack of cooperation in start up and planning phases (Phase 0 and 1)</a:t>
            </a:r>
            <a:endParaRPr lang="nb-NO" sz="2400" dirty="0">
              <a:solidFill>
                <a:schemeClr val="tx1"/>
              </a:solidFill>
            </a:endParaRPr>
          </a:p>
          <a:p>
            <a:pPr marL="263525" indent="-263525">
              <a:spcBef>
                <a:spcPts val="0"/>
              </a:spcBef>
              <a:spcAft>
                <a:spcPts val="300"/>
              </a:spcAft>
              <a:buFont typeface="Wingdings" panose="05000000000000000000" pitchFamily="2" charset="2"/>
              <a:buChar char="§"/>
            </a:pPr>
            <a:r>
              <a:rPr lang="en-GB" sz="2400" dirty="0">
                <a:solidFill>
                  <a:schemeClr val="tx1"/>
                </a:solidFill>
              </a:rPr>
              <a:t>Lack of facilitators (EPC experts' phase 0, 1)</a:t>
            </a:r>
            <a:endParaRPr lang="nb-NO" sz="2400" dirty="0">
              <a:solidFill>
                <a:schemeClr val="tx1"/>
              </a:solidFill>
            </a:endParaRPr>
          </a:p>
          <a:p>
            <a:pPr marL="263525" indent="-263525">
              <a:spcBef>
                <a:spcPts val="0"/>
              </a:spcBef>
              <a:spcAft>
                <a:spcPts val="300"/>
              </a:spcAft>
              <a:buFont typeface="Wingdings" panose="05000000000000000000" pitchFamily="2" charset="2"/>
              <a:buChar char="§"/>
            </a:pPr>
            <a:r>
              <a:rPr lang="en-GB" sz="2400" dirty="0">
                <a:solidFill>
                  <a:schemeClr val="tx1"/>
                </a:solidFill>
              </a:rPr>
              <a:t>Complexity of the model/concept</a:t>
            </a:r>
            <a:endParaRPr lang="nb-NO" sz="2400" dirty="0">
              <a:solidFill>
                <a:schemeClr val="tx1"/>
              </a:solidFill>
            </a:endParaRPr>
          </a:p>
          <a:p>
            <a:pPr marL="263525" indent="-263525">
              <a:spcBef>
                <a:spcPts val="0"/>
              </a:spcBef>
              <a:spcAft>
                <a:spcPts val="300"/>
              </a:spcAft>
              <a:buFont typeface="Wingdings" panose="05000000000000000000" pitchFamily="2" charset="2"/>
              <a:buChar char="§"/>
            </a:pPr>
            <a:r>
              <a:rPr lang="en-GB" sz="2400" dirty="0">
                <a:solidFill>
                  <a:schemeClr val="tx1"/>
                </a:solidFill>
              </a:rPr>
              <a:t>Complexity of public procurement laws</a:t>
            </a:r>
          </a:p>
          <a:p>
            <a:pPr marL="263525" indent="-263525">
              <a:spcBef>
                <a:spcPts val="0"/>
              </a:spcBef>
              <a:spcAft>
                <a:spcPts val="300"/>
              </a:spcAft>
              <a:buFont typeface="Wingdings" panose="05000000000000000000" pitchFamily="2" charset="2"/>
              <a:buChar char="§"/>
            </a:pPr>
            <a:r>
              <a:rPr lang="en-GB" sz="2400" dirty="0">
                <a:solidFill>
                  <a:schemeClr val="tx1"/>
                </a:solidFill>
              </a:rPr>
              <a:t>Seen as competition to inhouse solutions</a:t>
            </a:r>
          </a:p>
          <a:p>
            <a:pPr marL="749808" lvl="1" indent="-457200">
              <a:spcBef>
                <a:spcPts val="0"/>
              </a:spcBef>
              <a:spcAft>
                <a:spcPts val="0"/>
              </a:spcAft>
              <a:buFont typeface="Wingdings" panose="05000000000000000000" pitchFamily="2" charset="2"/>
              <a:buChar char="§"/>
            </a:pPr>
            <a:r>
              <a:rPr lang="en-GB" sz="2000" dirty="0">
                <a:solidFill>
                  <a:schemeClr val="tx1"/>
                </a:solidFill>
              </a:rPr>
              <a:t>Attitudes (job pride and trust)</a:t>
            </a:r>
          </a:p>
          <a:p>
            <a:pPr marL="749808" lvl="1" indent="-457200">
              <a:spcBef>
                <a:spcPts val="0"/>
              </a:spcBef>
              <a:spcAft>
                <a:spcPts val="0"/>
              </a:spcAft>
              <a:buFont typeface="Wingdings" panose="05000000000000000000" pitchFamily="2" charset="2"/>
              <a:buChar char="§"/>
            </a:pPr>
            <a:r>
              <a:rPr lang="en-GB" sz="2000" dirty="0">
                <a:solidFill>
                  <a:schemeClr val="tx1"/>
                </a:solidFill>
              </a:rPr>
              <a:t>Competent BOs want to keep control over own building mass and technical solutions</a:t>
            </a:r>
          </a:p>
          <a:p>
            <a:pPr marL="556133" lvl="1" indent="-263525">
              <a:spcBef>
                <a:spcPts val="0"/>
              </a:spcBef>
              <a:spcAft>
                <a:spcPts val="0"/>
              </a:spcAft>
              <a:buFont typeface="Wingdings" panose="05000000000000000000" pitchFamily="2" charset="2"/>
              <a:buChar char="§"/>
            </a:pPr>
            <a:endParaRPr lang="en-GB" sz="2200" dirty="0">
              <a:solidFill>
                <a:schemeClr val="tx1"/>
              </a:solidFill>
            </a:endParaRPr>
          </a:p>
          <a:p>
            <a:pPr marL="467233" lvl="1" indent="-174625">
              <a:spcBef>
                <a:spcPts val="0"/>
              </a:spcBef>
              <a:spcAft>
                <a:spcPts val="0"/>
              </a:spcAft>
              <a:buFont typeface="Wingdings" panose="05000000000000000000" pitchFamily="2" charset="2"/>
              <a:buChar char="§"/>
            </a:pPr>
            <a:endParaRPr lang="en-GB" sz="2000" dirty="0"/>
          </a:p>
          <a:p>
            <a:pPr marL="0" indent="0">
              <a:spcBef>
                <a:spcPts val="0"/>
              </a:spcBef>
              <a:spcAft>
                <a:spcPts val="0"/>
              </a:spcAft>
              <a:buFont typeface="Calibri" panose="020F0502020204030204" pitchFamily="34" charset="0"/>
              <a:buNone/>
            </a:pPr>
            <a:br>
              <a:rPr lang="en-GB" dirty="0"/>
            </a:br>
            <a:endParaRPr lang="lv-LV" dirty="0"/>
          </a:p>
        </p:txBody>
      </p:sp>
      <p:pic>
        <p:nvPicPr>
          <p:cNvPr id="5" name="Grafikk 5">
            <a:extLst>
              <a:ext uri="{FF2B5EF4-FFF2-40B4-BE49-F238E27FC236}">
                <a16:creationId xmlns:a16="http://schemas.microsoft.com/office/drawing/2014/main" id="{15CAF095-9059-4CFB-B14B-5CD0E87F28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5C43155F-494C-44F3-897E-6C8309CF5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1843820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F63AB0-F2F7-40E5-B277-6CAA1A6EFDDC}"/>
              </a:ext>
            </a:extLst>
          </p:cNvPr>
          <p:cNvSpPr>
            <a:spLocks noGrp="1"/>
          </p:cNvSpPr>
          <p:nvPr>
            <p:ph type="title"/>
          </p:nvPr>
        </p:nvSpPr>
        <p:spPr/>
        <p:txBody>
          <a:bodyPr>
            <a:normAutofit/>
          </a:bodyPr>
          <a:lstStyle/>
          <a:p>
            <a:r>
              <a:rPr lang="en-GB" b="1" dirty="0">
                <a:latin typeface="+mn-lt"/>
              </a:rPr>
              <a:t>EPC experiences Denmark</a:t>
            </a:r>
          </a:p>
        </p:txBody>
      </p:sp>
      <p:sp>
        <p:nvSpPr>
          <p:cNvPr id="6" name="Plassholder for innhold 5">
            <a:extLst>
              <a:ext uri="{FF2B5EF4-FFF2-40B4-BE49-F238E27FC236}">
                <a16:creationId xmlns:a16="http://schemas.microsoft.com/office/drawing/2014/main" id="{070D5EF7-2B1F-4578-B090-6EB0161D5075}"/>
              </a:ext>
            </a:extLst>
          </p:cNvPr>
          <p:cNvSpPr>
            <a:spLocks noGrp="1"/>
          </p:cNvSpPr>
          <p:nvPr>
            <p:ph sz="half" idx="2"/>
          </p:nvPr>
        </p:nvSpPr>
        <p:spPr>
          <a:xfrm>
            <a:off x="1219200" y="2379945"/>
            <a:ext cx="6584515" cy="4332483"/>
          </a:xfrm>
        </p:spPr>
        <p:txBody>
          <a:bodyPr>
            <a:normAutofit/>
          </a:bodyPr>
          <a:lstStyle/>
          <a:p>
            <a:pPr marL="0" indent="0">
              <a:spcBef>
                <a:spcPts val="0"/>
              </a:spcBef>
              <a:spcAft>
                <a:spcPts val="600"/>
              </a:spcAft>
              <a:buNone/>
            </a:pPr>
            <a:endParaRPr lang="en-GB" sz="1600" dirty="0"/>
          </a:p>
          <a:p>
            <a:pPr marL="108000" indent="-268288">
              <a:spcBef>
                <a:spcPts val="0"/>
              </a:spcBef>
              <a:spcAft>
                <a:spcPts val="600"/>
              </a:spcAft>
              <a:buFont typeface="Wingdings" panose="05000000000000000000" pitchFamily="2" charset="2"/>
              <a:buChar char="§"/>
            </a:pPr>
            <a:r>
              <a:rPr lang="en-GB" sz="2400" dirty="0"/>
              <a:t>Soft measures more common</a:t>
            </a:r>
          </a:p>
          <a:p>
            <a:pPr marL="108000" indent="-268288">
              <a:spcBef>
                <a:spcPts val="0"/>
              </a:spcBef>
              <a:spcAft>
                <a:spcPts val="600"/>
              </a:spcAft>
              <a:buFont typeface="Wingdings" panose="05000000000000000000" pitchFamily="2" charset="2"/>
              <a:buChar char="§"/>
            </a:pPr>
            <a:r>
              <a:rPr lang="en-GB" sz="2400" dirty="0"/>
              <a:t>User awareness </a:t>
            </a:r>
          </a:p>
          <a:p>
            <a:pPr marL="108000" indent="-268288">
              <a:spcBef>
                <a:spcPts val="0"/>
              </a:spcBef>
              <a:spcAft>
                <a:spcPts val="600"/>
              </a:spcAft>
              <a:buFont typeface="Wingdings" panose="05000000000000000000" pitchFamily="2" charset="2"/>
              <a:buChar char="§"/>
            </a:pPr>
            <a:r>
              <a:rPr lang="en-GB" sz="2400" dirty="0"/>
              <a:t>Focus on indoor climate result in goodwill</a:t>
            </a:r>
          </a:p>
          <a:p>
            <a:pPr marL="108000" indent="-268288">
              <a:spcBef>
                <a:spcPts val="0"/>
              </a:spcBef>
              <a:spcAft>
                <a:spcPts val="600"/>
              </a:spcAft>
              <a:buFont typeface="Wingdings" panose="05000000000000000000" pitchFamily="2" charset="2"/>
              <a:buChar char="§"/>
            </a:pPr>
            <a:r>
              <a:rPr lang="en-GB" sz="2400" dirty="0"/>
              <a:t>Teamwork and teambuilding </a:t>
            </a:r>
          </a:p>
          <a:p>
            <a:pPr marL="108000" indent="-268288">
              <a:spcBef>
                <a:spcPts val="0"/>
              </a:spcBef>
              <a:spcAft>
                <a:spcPts val="600"/>
              </a:spcAft>
              <a:buFont typeface="Wingdings" panose="05000000000000000000" pitchFamily="2" charset="2"/>
              <a:buChar char="§"/>
            </a:pPr>
            <a:r>
              <a:rPr lang="en-GB" sz="2400" dirty="0"/>
              <a:t>Contract based partnership and cooperation </a:t>
            </a:r>
          </a:p>
          <a:p>
            <a:pPr marL="268288" indent="-268288">
              <a:spcBef>
                <a:spcPts val="0"/>
              </a:spcBef>
              <a:spcAft>
                <a:spcPts val="600"/>
              </a:spcAft>
              <a:buFont typeface="Wingdings" panose="05000000000000000000" pitchFamily="2" charset="2"/>
              <a:buChar char="§"/>
            </a:pPr>
            <a:endParaRPr lang="en-GB" dirty="0"/>
          </a:p>
          <a:p>
            <a:pPr marL="268288" indent="-268288">
              <a:spcBef>
                <a:spcPts val="0"/>
              </a:spcBef>
              <a:spcAft>
                <a:spcPts val="600"/>
              </a:spcAft>
              <a:buFont typeface="Wingdings" panose="05000000000000000000" pitchFamily="2" charset="2"/>
              <a:buChar char="§"/>
            </a:pPr>
            <a:endParaRPr lang="en-GB" dirty="0"/>
          </a:p>
          <a:p>
            <a:endParaRPr lang="en-GB" dirty="0"/>
          </a:p>
          <a:p>
            <a:endParaRPr lang="en-GB" dirty="0"/>
          </a:p>
        </p:txBody>
      </p:sp>
      <p:pic>
        <p:nvPicPr>
          <p:cNvPr id="7" name="Bilde 6">
            <a:extLst>
              <a:ext uri="{FF2B5EF4-FFF2-40B4-BE49-F238E27FC236}">
                <a16:creationId xmlns:a16="http://schemas.microsoft.com/office/drawing/2014/main" id="{5ACA13E4-EB72-4439-800D-76C5D046D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295" y="719876"/>
            <a:ext cx="1224385" cy="928493"/>
          </a:xfrm>
          <a:prstGeom prst="rect">
            <a:avLst/>
          </a:prstGeom>
          <a:ln>
            <a:solidFill>
              <a:schemeClr val="tx1">
                <a:lumMod val="95000"/>
                <a:lumOff val="5000"/>
              </a:schemeClr>
            </a:solidFill>
          </a:ln>
        </p:spPr>
      </p:pic>
      <p:pic>
        <p:nvPicPr>
          <p:cNvPr id="5" name="Bilde 4">
            <a:extLst>
              <a:ext uri="{FF2B5EF4-FFF2-40B4-BE49-F238E27FC236}">
                <a16:creationId xmlns:a16="http://schemas.microsoft.com/office/drawing/2014/main" id="{9B3F9CB4-1E16-4D6D-AD8E-0D951DCC4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9" name="TekstSylinder 8">
            <a:extLst>
              <a:ext uri="{FF2B5EF4-FFF2-40B4-BE49-F238E27FC236}">
                <a16:creationId xmlns:a16="http://schemas.microsoft.com/office/drawing/2014/main" id="{7DD4CBED-3528-4947-8252-C35308D530DA}"/>
              </a:ext>
            </a:extLst>
          </p:cNvPr>
          <p:cNvSpPr txBox="1"/>
          <p:nvPr/>
        </p:nvSpPr>
        <p:spPr>
          <a:xfrm>
            <a:off x="1169097" y="1777913"/>
            <a:ext cx="10267514" cy="369332"/>
          </a:xfrm>
          <a:prstGeom prst="rect">
            <a:avLst/>
          </a:prstGeom>
          <a:noFill/>
        </p:spPr>
        <p:txBody>
          <a:bodyPr wrap="square" rtlCol="0">
            <a:spAutoFit/>
          </a:bodyPr>
          <a:lstStyle/>
          <a:p>
            <a:r>
              <a:rPr lang="en-GB" dirty="0"/>
              <a:t>Some already mentioned barriers are not equally common in Denmark</a:t>
            </a:r>
            <a:endParaRPr lang="nb-NO" dirty="0"/>
          </a:p>
        </p:txBody>
      </p:sp>
    </p:spTree>
    <p:extLst>
      <p:ext uri="{BB962C8B-B14F-4D97-AF65-F5344CB8AC3E}">
        <p14:creationId xmlns:p14="http://schemas.microsoft.com/office/powerpoint/2010/main" val="2861478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pPr marL="91440" lvl="1" indent="-91440">
              <a:spcBef>
                <a:spcPts val="1200"/>
              </a:spcBef>
              <a:spcAft>
                <a:spcPts val="200"/>
              </a:spcAft>
              <a:buSzPct val="100000"/>
              <a:buFont typeface="Calibri" panose="020F0502020204030204" pitchFamily="34" charset="0"/>
              <a:buChar char=" "/>
            </a:pPr>
            <a:r>
              <a:rPr lang="en-GB" sz="4000" b="1" dirty="0"/>
              <a:t>4. Main development needs</a:t>
            </a:r>
          </a:p>
          <a:p>
            <a:pPr marL="201168" lvl="1" indent="0">
              <a:buNone/>
            </a:pPr>
            <a:endParaRPr lang="en-GB" sz="3000" b="1" dirty="0"/>
          </a:p>
        </p:txBody>
      </p:sp>
      <p:pic>
        <p:nvPicPr>
          <p:cNvPr id="7" name="Grafikk 5">
            <a:extLst>
              <a:ext uri="{FF2B5EF4-FFF2-40B4-BE49-F238E27FC236}">
                <a16:creationId xmlns:a16="http://schemas.microsoft.com/office/drawing/2014/main" id="{BC50F318-72B2-4169-B86D-0BAC12EB876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CB46D1E0-A004-4058-A454-A792F118D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185446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en-GB" sz="4000" b="1" dirty="0">
                <a:latin typeface="+mn-lt"/>
              </a:rPr>
              <a:t>Aim of EPC training</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79" y="1845733"/>
            <a:ext cx="10855235" cy="4725664"/>
          </a:xfrm>
        </p:spPr>
        <p:txBody>
          <a:bodyPr vert="horz" lIns="0" tIns="45720" rIns="0" bIns="45720" rtlCol="0" anchor="t">
            <a:normAutofit/>
          </a:bodyPr>
          <a:lstStyle/>
          <a:p>
            <a:pPr indent="-287655">
              <a:spcBef>
                <a:spcPts val="0"/>
              </a:spcBef>
              <a:buFont typeface="Wingdings" panose="05000000000000000000" pitchFamily="2" charset="2"/>
              <a:buChar char="§"/>
            </a:pPr>
            <a:endParaRPr lang="en-GB" sz="2400" dirty="0">
              <a:solidFill>
                <a:schemeClr val="tx1">
                  <a:lumMod val="85000"/>
                  <a:lumOff val="15000"/>
                </a:schemeClr>
              </a:solidFill>
              <a:cs typeface="Calibri" panose="020F0502020204030204"/>
            </a:endParaRPr>
          </a:p>
          <a:p>
            <a:pPr indent="-287655">
              <a:spcBef>
                <a:spcPts val="0"/>
              </a:spcBef>
              <a:buFont typeface="Wingdings" panose="05000000000000000000" pitchFamily="2" charset="2"/>
              <a:buChar char="§"/>
            </a:pPr>
            <a:r>
              <a:rPr lang="en-GB" sz="2400" dirty="0">
                <a:solidFill>
                  <a:schemeClr val="tx1">
                    <a:lumMod val="85000"/>
                    <a:lumOff val="15000"/>
                  </a:schemeClr>
                </a:solidFill>
              </a:rPr>
              <a:t>Increase awareness of the benefits of EPC in public sector </a:t>
            </a:r>
            <a:endParaRPr lang="en-GB" sz="2400" dirty="0">
              <a:solidFill>
                <a:schemeClr val="tx1">
                  <a:lumMod val="85000"/>
                  <a:lumOff val="15000"/>
                </a:schemeClr>
              </a:solidFill>
              <a:cs typeface="Calibri" panose="020F0502020204030204"/>
            </a:endParaRPr>
          </a:p>
          <a:p>
            <a:pPr indent="-287655">
              <a:spcBef>
                <a:spcPts val="0"/>
              </a:spcBef>
              <a:buFont typeface="Wingdings" panose="05000000000000000000" pitchFamily="2" charset="2"/>
              <a:buChar char="§"/>
            </a:pPr>
            <a:r>
              <a:rPr lang="en-GB" sz="2400" dirty="0">
                <a:solidFill>
                  <a:schemeClr val="tx1">
                    <a:lumMod val="85000"/>
                    <a:lumOff val="15000"/>
                  </a:schemeClr>
                </a:solidFill>
              </a:rPr>
              <a:t>Enable customers/building owners to initiate and start an EPC project</a:t>
            </a:r>
            <a:endParaRPr lang="en-GB" sz="2400" dirty="0">
              <a:solidFill>
                <a:schemeClr val="tx1">
                  <a:lumMod val="85000"/>
                  <a:lumOff val="15000"/>
                </a:schemeClr>
              </a:solidFill>
              <a:cs typeface="Calibri" panose="020F0502020204030204"/>
            </a:endParaRPr>
          </a:p>
          <a:p>
            <a:pPr indent="-287655">
              <a:lnSpc>
                <a:spcPct val="110000"/>
              </a:lnSpc>
              <a:spcBef>
                <a:spcPts val="0"/>
              </a:spcBef>
              <a:buFont typeface="Wingdings" panose="05000000000000000000" pitchFamily="2" charset="2"/>
              <a:buChar char="§"/>
            </a:pPr>
            <a:r>
              <a:rPr lang="en-GB" sz="2400" dirty="0">
                <a:solidFill>
                  <a:schemeClr val="tx1">
                    <a:lumMod val="85000"/>
                    <a:lumOff val="15000"/>
                  </a:schemeClr>
                </a:solidFill>
              </a:rPr>
              <a:t>Strengthen general knowledge on EPC </a:t>
            </a:r>
            <a:endParaRPr lang="en-GB" sz="2400" dirty="0">
              <a:solidFill>
                <a:schemeClr val="tx1">
                  <a:lumMod val="85000"/>
                  <a:lumOff val="15000"/>
                </a:schemeClr>
              </a:solidFill>
              <a:cs typeface="Calibri" panose="020F0502020204030204"/>
            </a:endParaRPr>
          </a:p>
          <a:p>
            <a:pPr marL="641350" lvl="6" indent="-287655">
              <a:lnSpc>
                <a:spcPct val="110000"/>
              </a:lnSpc>
              <a:spcBef>
                <a:spcPts val="0"/>
              </a:spcBef>
              <a:spcAft>
                <a:spcPts val="200"/>
              </a:spcAft>
              <a:buSzPct val="100000"/>
              <a:buFont typeface="Wingdings" panose="05000000000000000000" pitchFamily="2" charset="2"/>
              <a:buChar char="§"/>
            </a:pPr>
            <a:r>
              <a:rPr lang="en-GB" sz="2400" dirty="0">
                <a:solidFill>
                  <a:schemeClr val="tx1">
                    <a:lumMod val="85000"/>
                    <a:lumOff val="15000"/>
                  </a:schemeClr>
                </a:solidFill>
              </a:rPr>
              <a:t>EPC project process</a:t>
            </a:r>
            <a:endParaRPr lang="en-GB" sz="2400" dirty="0">
              <a:solidFill>
                <a:schemeClr val="tx1">
                  <a:lumMod val="85000"/>
                  <a:lumOff val="15000"/>
                </a:schemeClr>
              </a:solidFill>
              <a:cs typeface="Calibri" panose="020F0502020204030204"/>
            </a:endParaRPr>
          </a:p>
          <a:p>
            <a:pPr marL="641350" lvl="6" indent="-287655">
              <a:lnSpc>
                <a:spcPct val="110000"/>
              </a:lnSpc>
              <a:spcBef>
                <a:spcPts val="0"/>
              </a:spcBef>
              <a:spcAft>
                <a:spcPts val="200"/>
              </a:spcAft>
              <a:buSzPct val="100000"/>
              <a:buFont typeface="Wingdings" panose="05000000000000000000" pitchFamily="2" charset="2"/>
              <a:buChar char="§"/>
            </a:pPr>
            <a:r>
              <a:rPr lang="en-GB" sz="2400" dirty="0">
                <a:solidFill>
                  <a:schemeClr val="tx1">
                    <a:lumMod val="85000"/>
                    <a:lumOff val="15000"/>
                  </a:schemeClr>
                </a:solidFill>
              </a:rPr>
              <a:t>Recent market status, </a:t>
            </a:r>
            <a:endParaRPr lang="en-GB" sz="2400" dirty="0">
              <a:solidFill>
                <a:schemeClr val="tx1">
                  <a:lumMod val="85000"/>
                  <a:lumOff val="15000"/>
                </a:schemeClr>
              </a:solidFill>
              <a:cs typeface="Calibri" panose="020F0502020204030204"/>
            </a:endParaRPr>
          </a:p>
          <a:p>
            <a:pPr marL="641350" lvl="6" indent="-287655">
              <a:lnSpc>
                <a:spcPct val="110000"/>
              </a:lnSpc>
              <a:spcBef>
                <a:spcPts val="0"/>
              </a:spcBef>
              <a:spcAft>
                <a:spcPts val="200"/>
              </a:spcAft>
              <a:buSzPct val="100000"/>
              <a:buFont typeface="Wingdings" panose="05000000000000000000" pitchFamily="2" charset="2"/>
              <a:buChar char="§"/>
            </a:pPr>
            <a:r>
              <a:rPr lang="en-GB" sz="2400" dirty="0">
                <a:solidFill>
                  <a:schemeClr val="tx1">
                    <a:lumMod val="85000"/>
                    <a:lumOff val="15000"/>
                  </a:schemeClr>
                </a:solidFill>
              </a:rPr>
              <a:t>Strengths, weaknesses and development needs</a:t>
            </a:r>
            <a:endParaRPr lang="en-GB" sz="2400" dirty="0">
              <a:solidFill>
                <a:schemeClr val="tx1">
                  <a:lumMod val="85000"/>
                  <a:lumOff val="15000"/>
                </a:schemeClr>
              </a:solidFill>
              <a:cs typeface="Calibri" panose="020F0502020204030204"/>
            </a:endParaRPr>
          </a:p>
          <a:p>
            <a:pPr indent="-287655">
              <a:lnSpc>
                <a:spcPct val="110000"/>
              </a:lnSpc>
              <a:spcBef>
                <a:spcPts val="0"/>
              </a:spcBef>
              <a:buFont typeface="Wingdings" panose="05000000000000000000" pitchFamily="2" charset="2"/>
              <a:buChar char="§"/>
            </a:pPr>
            <a:r>
              <a:rPr lang="en-GB" sz="2400" dirty="0">
                <a:solidFill>
                  <a:schemeClr val="tx1">
                    <a:lumMod val="85000"/>
                    <a:lumOff val="15000"/>
                  </a:schemeClr>
                </a:solidFill>
              </a:rPr>
              <a:t>Present new improved implementation model for EPC</a:t>
            </a:r>
            <a:endParaRPr lang="en-GB" sz="2400" dirty="0">
              <a:solidFill>
                <a:schemeClr val="tx1">
                  <a:lumMod val="85000"/>
                  <a:lumOff val="15000"/>
                </a:schemeClr>
              </a:solidFill>
              <a:cs typeface="Calibri"/>
            </a:endParaRPr>
          </a:p>
          <a:p>
            <a:pPr marL="641350" lvl="6" indent="-287655">
              <a:lnSpc>
                <a:spcPct val="110000"/>
              </a:lnSpc>
              <a:spcBef>
                <a:spcPts val="0"/>
              </a:spcBef>
              <a:spcAft>
                <a:spcPts val="200"/>
              </a:spcAft>
              <a:buSzPct val="100000"/>
              <a:buFont typeface="Wingdings" panose="05000000000000000000" pitchFamily="2" charset="2"/>
              <a:buChar char="§"/>
            </a:pPr>
            <a:r>
              <a:rPr lang="en-GB" sz="2400" dirty="0">
                <a:solidFill>
                  <a:schemeClr val="tx1">
                    <a:lumMod val="85000"/>
                    <a:lumOff val="15000"/>
                  </a:schemeClr>
                </a:solidFill>
              </a:rPr>
              <a:t>Novelty aspects </a:t>
            </a:r>
            <a:endParaRPr lang="en-GB" sz="2400" dirty="0">
              <a:solidFill>
                <a:schemeClr val="tx1">
                  <a:lumMod val="85000"/>
                  <a:lumOff val="15000"/>
                </a:schemeClr>
              </a:solidFill>
              <a:cs typeface="Calibri" panose="020F0502020204030204"/>
            </a:endParaRPr>
          </a:p>
          <a:p>
            <a:pPr marL="91440" lvl="3" indent="-287655">
              <a:lnSpc>
                <a:spcPct val="110000"/>
              </a:lnSpc>
              <a:spcBef>
                <a:spcPts val="0"/>
              </a:spcBef>
              <a:spcAft>
                <a:spcPts val="200"/>
              </a:spcAft>
              <a:buSzPct val="100000"/>
              <a:buFont typeface="Wingdings" panose="05000000000000000000" pitchFamily="2" charset="2"/>
              <a:buChar char="§"/>
            </a:pPr>
            <a:r>
              <a:rPr lang="en-GB" sz="2400" dirty="0">
                <a:solidFill>
                  <a:schemeClr val="tx1">
                    <a:lumMod val="85000"/>
                    <a:lumOff val="15000"/>
                  </a:schemeClr>
                </a:solidFill>
              </a:rPr>
              <a:t>Available tools, templates and material (toolbox)</a:t>
            </a:r>
            <a:endParaRPr lang="en-GB" sz="2400" dirty="0">
              <a:solidFill>
                <a:schemeClr val="tx1">
                  <a:lumMod val="85000"/>
                  <a:lumOff val="15000"/>
                </a:schemeClr>
              </a:solidFill>
              <a:cs typeface="Calibri" panose="020F0502020204030204"/>
            </a:endParaRPr>
          </a:p>
        </p:txBody>
      </p:sp>
      <p:pic>
        <p:nvPicPr>
          <p:cNvPr id="5" name="Grafikk 5">
            <a:extLst>
              <a:ext uri="{FF2B5EF4-FFF2-40B4-BE49-F238E27FC236}">
                <a16:creationId xmlns:a16="http://schemas.microsoft.com/office/drawing/2014/main" id="{2C5489A1-E807-4444-BA53-53D227F7CD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38F38A93-B02F-4B2B-8836-18C66D62F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1"/>
            <a:ext cx="3194304" cy="657365"/>
          </a:xfrm>
          <a:prstGeom prst="rect">
            <a:avLst/>
          </a:prstGeom>
        </p:spPr>
      </p:pic>
    </p:spTree>
    <p:extLst>
      <p:ext uri="{BB962C8B-B14F-4D97-AF65-F5344CB8AC3E}">
        <p14:creationId xmlns:p14="http://schemas.microsoft.com/office/powerpoint/2010/main" val="3436336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2B1EEF-D408-44DB-ACD9-A9D27D94D7FF}"/>
              </a:ext>
            </a:extLst>
          </p:cNvPr>
          <p:cNvSpPr>
            <a:spLocks noGrp="1"/>
          </p:cNvSpPr>
          <p:nvPr>
            <p:ph type="title"/>
          </p:nvPr>
        </p:nvSpPr>
        <p:spPr/>
        <p:txBody>
          <a:bodyPr>
            <a:normAutofit/>
          </a:bodyPr>
          <a:lstStyle/>
          <a:p>
            <a:r>
              <a:rPr lang="en-GB" sz="4000" b="1">
                <a:solidFill>
                  <a:schemeClr val="tx1"/>
                </a:solidFill>
                <a:latin typeface="+mn-lt"/>
              </a:rPr>
              <a:t>Main development needs</a:t>
            </a:r>
            <a:endParaRPr lang="en-GB" sz="4000" b="1" dirty="0">
              <a:solidFill>
                <a:schemeClr val="tx1"/>
              </a:solidFill>
              <a:latin typeface="+mn-lt"/>
            </a:endParaRPr>
          </a:p>
        </p:txBody>
      </p:sp>
      <p:sp>
        <p:nvSpPr>
          <p:cNvPr id="3" name="Plassholder for innhold 2">
            <a:extLst>
              <a:ext uri="{FF2B5EF4-FFF2-40B4-BE49-F238E27FC236}">
                <a16:creationId xmlns:a16="http://schemas.microsoft.com/office/drawing/2014/main" id="{AC758B09-4328-48E1-944E-F98F0C314271}"/>
              </a:ext>
            </a:extLst>
          </p:cNvPr>
          <p:cNvSpPr>
            <a:spLocks noGrp="1"/>
          </p:cNvSpPr>
          <p:nvPr>
            <p:ph idx="1"/>
          </p:nvPr>
        </p:nvSpPr>
        <p:spPr>
          <a:xfrm>
            <a:off x="1097280" y="1878391"/>
            <a:ext cx="10354492" cy="4714778"/>
          </a:xfrm>
        </p:spPr>
        <p:txBody>
          <a:bodyPr>
            <a:normAutofit/>
          </a:bodyPr>
          <a:lstStyle/>
          <a:p>
            <a:pPr marL="263525" lvl="0" indent="-263525">
              <a:spcBef>
                <a:spcPts val="300"/>
              </a:spcBef>
              <a:spcAft>
                <a:spcPts val="0"/>
              </a:spcAft>
              <a:buFont typeface="Wingdings" panose="05000000000000000000" pitchFamily="2" charset="2"/>
              <a:buChar char="§"/>
            </a:pPr>
            <a:r>
              <a:rPr lang="en-GB" sz="2800"/>
              <a:t>Allocation of more time to develop and follow up the EPC project </a:t>
            </a:r>
          </a:p>
          <a:p>
            <a:pPr marL="263525" lvl="0" indent="-263525">
              <a:spcBef>
                <a:spcPts val="300"/>
              </a:spcBef>
              <a:spcAft>
                <a:spcPts val="0"/>
              </a:spcAft>
              <a:buFont typeface="Wingdings" panose="05000000000000000000" pitchFamily="2" charset="2"/>
              <a:buChar char="§"/>
            </a:pPr>
            <a:r>
              <a:rPr lang="en-GB" sz="2800"/>
              <a:t>Better cooperation and/or partnership between building owner and ESCO</a:t>
            </a:r>
          </a:p>
          <a:p>
            <a:pPr marL="629285" lvl="3" indent="-263525">
              <a:spcBef>
                <a:spcPts val="300"/>
              </a:spcBef>
              <a:spcAft>
                <a:spcPts val="0"/>
              </a:spcAft>
              <a:buFont typeface="Wingdings" panose="05000000000000000000" pitchFamily="2" charset="2"/>
              <a:buChar char="§"/>
            </a:pPr>
            <a:r>
              <a:rPr lang="en-GB" sz="2400"/>
              <a:t>Focusing on cooperation, interaction and building trust</a:t>
            </a:r>
          </a:p>
          <a:p>
            <a:pPr marL="263525" lvl="0" indent="-263525">
              <a:spcBef>
                <a:spcPts val="300"/>
              </a:spcBef>
              <a:spcAft>
                <a:spcPts val="0"/>
              </a:spcAft>
              <a:buFont typeface="Wingdings" panose="05000000000000000000" pitchFamily="2" charset="2"/>
              <a:buChar char="§"/>
            </a:pPr>
            <a:r>
              <a:rPr lang="en-GB" sz="2800"/>
              <a:t>Equalize differences in expertise between customer and supplier</a:t>
            </a:r>
          </a:p>
          <a:p>
            <a:pPr marL="629285" lvl="3" indent="-263525">
              <a:spcBef>
                <a:spcPts val="300"/>
              </a:spcBef>
              <a:spcAft>
                <a:spcPts val="0"/>
              </a:spcAft>
              <a:buFont typeface="Wingdings" panose="05000000000000000000" pitchFamily="2" charset="2"/>
              <a:buChar char="§"/>
            </a:pPr>
            <a:r>
              <a:rPr lang="en-GB" sz="2400"/>
              <a:t>Use of skilled EPC facilitator / EPC expert </a:t>
            </a:r>
          </a:p>
          <a:p>
            <a:pPr marL="629285" lvl="3" indent="-263525">
              <a:spcBef>
                <a:spcPts val="300"/>
              </a:spcBef>
              <a:spcAft>
                <a:spcPts val="0"/>
              </a:spcAft>
              <a:buFont typeface="Wingdings" panose="05000000000000000000" pitchFamily="2" charset="2"/>
              <a:buChar char="§"/>
            </a:pPr>
            <a:r>
              <a:rPr lang="en-GB" sz="2400"/>
              <a:t>Openness and cooperation </a:t>
            </a:r>
          </a:p>
          <a:p>
            <a:pPr marL="629285" lvl="3" indent="-263525">
              <a:spcBef>
                <a:spcPts val="300"/>
              </a:spcBef>
              <a:spcAft>
                <a:spcPts val="0"/>
              </a:spcAft>
              <a:buFont typeface="Wingdings" panose="05000000000000000000" pitchFamily="2" charset="2"/>
              <a:buChar char="§"/>
            </a:pPr>
            <a:r>
              <a:rPr lang="en-GB" sz="2400"/>
              <a:t>Open book, agreed mark-up/profit margins, etc.</a:t>
            </a:r>
          </a:p>
          <a:p>
            <a:pPr marL="263525" lvl="0" indent="-263525">
              <a:spcBef>
                <a:spcPts val="300"/>
              </a:spcBef>
              <a:spcAft>
                <a:spcPts val="0"/>
              </a:spcAft>
              <a:buFont typeface="Wingdings" panose="05000000000000000000" pitchFamily="2" charset="2"/>
              <a:buChar char="§"/>
            </a:pPr>
            <a:r>
              <a:rPr lang="en-GB" sz="2800"/>
              <a:t>Consider options to lower transaction costs </a:t>
            </a:r>
          </a:p>
          <a:p>
            <a:pPr marL="629285" lvl="3" indent="-263525">
              <a:spcBef>
                <a:spcPts val="300"/>
              </a:spcBef>
              <a:spcAft>
                <a:spcPts val="0"/>
              </a:spcAft>
              <a:buFont typeface="Wingdings" panose="05000000000000000000" pitchFamily="2" charset="2"/>
              <a:buChar char="§"/>
            </a:pPr>
            <a:r>
              <a:rPr lang="en-GB" sz="2400"/>
              <a:t>Equally important both for customer and supplier</a:t>
            </a:r>
            <a:endParaRPr lang="en-GB" sz="2400" dirty="0"/>
          </a:p>
        </p:txBody>
      </p:sp>
      <p:pic>
        <p:nvPicPr>
          <p:cNvPr id="5" name="Grafikk 5">
            <a:extLst>
              <a:ext uri="{FF2B5EF4-FFF2-40B4-BE49-F238E27FC236}">
                <a16:creationId xmlns:a16="http://schemas.microsoft.com/office/drawing/2014/main" id="{3F8131A9-18D7-43C3-B2D5-A76EE7887F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A887AEC8-1F58-42CD-B345-2231FAC7F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7" name="Picture 5" descr="A close up of a sign&#10;&#10;Description automatically generated">
            <a:extLst>
              <a:ext uri="{FF2B5EF4-FFF2-40B4-BE49-F238E27FC236}">
                <a16:creationId xmlns:a16="http://schemas.microsoft.com/office/drawing/2014/main" id="{7F07245B-2A9C-4117-84D4-47A7255014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454" y="4155618"/>
            <a:ext cx="1981200" cy="1981200"/>
          </a:xfrm>
          <a:prstGeom prst="rect">
            <a:avLst/>
          </a:prstGeom>
        </p:spPr>
      </p:pic>
    </p:spTree>
    <p:extLst>
      <p:ext uri="{BB962C8B-B14F-4D97-AF65-F5344CB8AC3E}">
        <p14:creationId xmlns:p14="http://schemas.microsoft.com/office/powerpoint/2010/main" val="1363229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2B1EEF-D408-44DB-ACD9-A9D27D94D7FF}"/>
              </a:ext>
            </a:extLst>
          </p:cNvPr>
          <p:cNvSpPr>
            <a:spLocks noGrp="1"/>
          </p:cNvSpPr>
          <p:nvPr>
            <p:ph type="title"/>
          </p:nvPr>
        </p:nvSpPr>
        <p:spPr/>
        <p:txBody>
          <a:bodyPr>
            <a:normAutofit/>
          </a:bodyPr>
          <a:lstStyle/>
          <a:p>
            <a:r>
              <a:rPr lang="en-GB" sz="4000" b="1" dirty="0">
                <a:solidFill>
                  <a:schemeClr val="tx1"/>
                </a:solidFill>
                <a:latin typeface="+mn-lt"/>
              </a:rPr>
              <a:t>Main development needs (cont.)</a:t>
            </a:r>
          </a:p>
        </p:txBody>
      </p:sp>
      <p:sp>
        <p:nvSpPr>
          <p:cNvPr id="3" name="Plassholder for innhold 2">
            <a:extLst>
              <a:ext uri="{FF2B5EF4-FFF2-40B4-BE49-F238E27FC236}">
                <a16:creationId xmlns:a16="http://schemas.microsoft.com/office/drawing/2014/main" id="{AC758B09-4328-48E1-944E-F98F0C314271}"/>
              </a:ext>
            </a:extLst>
          </p:cNvPr>
          <p:cNvSpPr>
            <a:spLocks noGrp="1"/>
          </p:cNvSpPr>
          <p:nvPr>
            <p:ph idx="1"/>
          </p:nvPr>
        </p:nvSpPr>
        <p:spPr>
          <a:xfrm>
            <a:off x="1097280" y="1878391"/>
            <a:ext cx="10354492" cy="4714778"/>
          </a:xfrm>
        </p:spPr>
        <p:txBody>
          <a:bodyPr>
            <a:normAutofit/>
          </a:bodyPr>
          <a:lstStyle/>
          <a:p>
            <a:pPr marL="263525" lvl="0" indent="-263525">
              <a:spcBef>
                <a:spcPts val="300"/>
              </a:spcBef>
              <a:spcAft>
                <a:spcPts val="0"/>
              </a:spcAft>
              <a:buFont typeface="Wingdings" panose="05000000000000000000" pitchFamily="2" charset="2"/>
              <a:buChar char="§"/>
            </a:pPr>
            <a:r>
              <a:rPr lang="en-GB" sz="2800" dirty="0"/>
              <a:t>Improvement of templates for tender and contract documents</a:t>
            </a:r>
          </a:p>
          <a:p>
            <a:pPr marL="263525" lvl="1" indent="-263525">
              <a:spcBef>
                <a:spcPts val="300"/>
              </a:spcBef>
              <a:spcAft>
                <a:spcPts val="0"/>
              </a:spcAft>
              <a:buFont typeface="Wingdings" panose="05000000000000000000" pitchFamily="2" charset="2"/>
              <a:buChar char="§"/>
            </a:pPr>
            <a:r>
              <a:rPr lang="en-GB" sz="2800" dirty="0"/>
              <a:t>Award criteria reflecting overall goal of the building owner</a:t>
            </a:r>
          </a:p>
          <a:p>
            <a:pPr marL="263525" lvl="1" indent="-263525">
              <a:spcBef>
                <a:spcPts val="300"/>
              </a:spcBef>
              <a:spcAft>
                <a:spcPts val="0"/>
              </a:spcAft>
              <a:buFont typeface="Wingdings" panose="05000000000000000000" pitchFamily="2" charset="2"/>
              <a:buChar char="§"/>
            </a:pPr>
            <a:r>
              <a:rPr lang="en-GB" sz="2800" dirty="0"/>
              <a:t>Improvement of quality requirements - technical, process, cooperation skills, project management</a:t>
            </a:r>
          </a:p>
          <a:p>
            <a:pPr marL="263525" lvl="0" indent="-263525">
              <a:spcBef>
                <a:spcPts val="300"/>
              </a:spcBef>
              <a:spcAft>
                <a:spcPts val="0"/>
              </a:spcAft>
              <a:buFont typeface="Wingdings" panose="05000000000000000000" pitchFamily="2" charset="2"/>
              <a:buChar char="§"/>
            </a:pPr>
            <a:r>
              <a:rPr lang="en-GB" sz="2800" dirty="0"/>
              <a:t>Risk assessment analyses (e.g. bank guarantee)</a:t>
            </a:r>
          </a:p>
        </p:txBody>
      </p:sp>
      <p:pic>
        <p:nvPicPr>
          <p:cNvPr id="5" name="Grafikk 5">
            <a:extLst>
              <a:ext uri="{FF2B5EF4-FFF2-40B4-BE49-F238E27FC236}">
                <a16:creationId xmlns:a16="http://schemas.microsoft.com/office/drawing/2014/main" id="{3F8131A9-18D7-43C3-B2D5-A76EE7887F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FA196106-5B8A-400D-BD08-2A099DE6A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7" name="Picture 5" descr="A close up of a sign&#10;&#10;Description automatically generated">
            <a:extLst>
              <a:ext uri="{FF2B5EF4-FFF2-40B4-BE49-F238E27FC236}">
                <a16:creationId xmlns:a16="http://schemas.microsoft.com/office/drawing/2014/main" id="{6A8CBF7F-96B8-4BDC-BC14-53AAD85E8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454" y="4155618"/>
            <a:ext cx="1981200" cy="1981200"/>
          </a:xfrm>
          <a:prstGeom prst="rect">
            <a:avLst/>
          </a:prstGeom>
        </p:spPr>
      </p:pic>
    </p:spTree>
    <p:extLst>
      <p:ext uri="{BB962C8B-B14F-4D97-AF65-F5344CB8AC3E}">
        <p14:creationId xmlns:p14="http://schemas.microsoft.com/office/powerpoint/2010/main" val="2141786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E946E8-EFEB-4FA3-B663-CE849C24D810}"/>
              </a:ext>
            </a:extLst>
          </p:cNvPr>
          <p:cNvSpPr>
            <a:spLocks noGrp="1"/>
          </p:cNvSpPr>
          <p:nvPr>
            <p:ph type="title"/>
          </p:nvPr>
        </p:nvSpPr>
        <p:spPr/>
        <p:txBody>
          <a:bodyPr>
            <a:normAutofit/>
          </a:bodyPr>
          <a:lstStyle/>
          <a:p>
            <a:r>
              <a:rPr lang="en-GB" sz="4000" b="1" dirty="0">
                <a:solidFill>
                  <a:schemeClr val="tx1"/>
                </a:solidFill>
                <a:latin typeface="+mn-lt"/>
              </a:rPr>
              <a:t>Pitfalls and possible solution - tender phase </a:t>
            </a:r>
          </a:p>
        </p:txBody>
      </p:sp>
      <p:sp>
        <p:nvSpPr>
          <p:cNvPr id="3" name="Plassholder for innhold 2">
            <a:extLst>
              <a:ext uri="{FF2B5EF4-FFF2-40B4-BE49-F238E27FC236}">
                <a16:creationId xmlns:a16="http://schemas.microsoft.com/office/drawing/2014/main" id="{229A5FDB-5F6E-482E-92DE-FA4AB1302C43}"/>
              </a:ext>
            </a:extLst>
          </p:cNvPr>
          <p:cNvSpPr>
            <a:spLocks noGrp="1"/>
          </p:cNvSpPr>
          <p:nvPr>
            <p:ph idx="1"/>
          </p:nvPr>
        </p:nvSpPr>
        <p:spPr>
          <a:xfrm>
            <a:off x="1207008" y="1926336"/>
            <a:ext cx="10216896" cy="3942758"/>
          </a:xfrm>
        </p:spPr>
        <p:txBody>
          <a:bodyPr>
            <a:noAutofit/>
          </a:bodyPr>
          <a:lstStyle/>
          <a:p>
            <a:pPr marL="0" indent="0">
              <a:lnSpc>
                <a:spcPct val="100000"/>
              </a:lnSpc>
              <a:buNone/>
            </a:pPr>
            <a:r>
              <a:rPr lang="en-GB" sz="2800" b="1" dirty="0"/>
              <a:t>1. Profitability weighs high</a:t>
            </a:r>
          </a:p>
          <a:p>
            <a:pPr marL="0" indent="0">
              <a:lnSpc>
                <a:spcPct val="100000"/>
              </a:lnSpc>
              <a:buNone/>
            </a:pPr>
            <a:r>
              <a:rPr lang="en-GB" sz="2800" b="1" dirty="0">
                <a:solidFill>
                  <a:schemeClr val="accent1">
                    <a:lumMod val="75000"/>
                  </a:schemeClr>
                </a:solidFill>
              </a:rPr>
              <a:t>Solution: New award criteria to ensure the interests of the building owner </a:t>
            </a:r>
          </a:p>
          <a:p>
            <a:pPr marL="0" indent="0">
              <a:lnSpc>
                <a:spcPct val="100000"/>
              </a:lnSpc>
              <a:buNone/>
            </a:pPr>
            <a:endParaRPr lang="en-GB" b="1" dirty="0"/>
          </a:p>
          <a:p>
            <a:pPr marL="0" indent="0">
              <a:lnSpc>
                <a:spcPct val="100000"/>
              </a:lnSpc>
              <a:buNone/>
            </a:pPr>
            <a:r>
              <a:rPr lang="en-GB" sz="2800" b="1" dirty="0"/>
              <a:t>2. Guarantee on savings of buildings that are not inspected/analysed</a:t>
            </a:r>
          </a:p>
          <a:p>
            <a:pPr marL="0" indent="0">
              <a:lnSpc>
                <a:spcPct val="100000"/>
              </a:lnSpc>
              <a:buNone/>
            </a:pPr>
            <a:r>
              <a:rPr lang="en-GB" sz="2800" b="1" dirty="0">
                <a:solidFill>
                  <a:schemeClr val="accent1">
                    <a:lumMod val="75000"/>
                  </a:schemeClr>
                </a:solidFill>
              </a:rPr>
              <a:t>Solution: Guaranteed savings of selected examples buildings in the offer</a:t>
            </a:r>
          </a:p>
        </p:txBody>
      </p:sp>
    </p:spTree>
    <p:extLst>
      <p:ext uri="{BB962C8B-B14F-4D97-AF65-F5344CB8AC3E}">
        <p14:creationId xmlns:p14="http://schemas.microsoft.com/office/powerpoint/2010/main" val="39345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35B6D4-3435-4C2C-9617-D3DBA38C4E6E}"/>
              </a:ext>
            </a:extLst>
          </p:cNvPr>
          <p:cNvSpPr>
            <a:spLocks noGrp="1"/>
          </p:cNvSpPr>
          <p:nvPr>
            <p:ph type="title"/>
          </p:nvPr>
        </p:nvSpPr>
        <p:spPr/>
        <p:txBody>
          <a:bodyPr>
            <a:normAutofit/>
          </a:bodyPr>
          <a:lstStyle/>
          <a:p>
            <a:r>
              <a:rPr lang="en-GB" sz="4000" b="1" dirty="0">
                <a:solidFill>
                  <a:schemeClr val="tx1"/>
                </a:solidFill>
                <a:latin typeface="+mn-lt"/>
              </a:rPr>
              <a:t>Pitfalls and </a:t>
            </a:r>
            <a:r>
              <a:rPr lang="en-GB" sz="4000" b="1" dirty="0">
                <a:solidFill>
                  <a:schemeClr val="accent1">
                    <a:lumMod val="75000"/>
                  </a:schemeClr>
                </a:solidFill>
                <a:latin typeface="+mn-lt"/>
              </a:rPr>
              <a:t>possible solutions </a:t>
            </a:r>
            <a:r>
              <a:rPr lang="en-GB" sz="4000" b="1" dirty="0">
                <a:solidFill>
                  <a:schemeClr val="tx1"/>
                </a:solidFill>
                <a:latin typeface="+mn-lt"/>
              </a:rPr>
              <a:t>– cont.</a:t>
            </a:r>
          </a:p>
        </p:txBody>
      </p:sp>
      <p:sp>
        <p:nvSpPr>
          <p:cNvPr id="3" name="Plassholder for innhold 2">
            <a:extLst>
              <a:ext uri="{FF2B5EF4-FFF2-40B4-BE49-F238E27FC236}">
                <a16:creationId xmlns:a16="http://schemas.microsoft.com/office/drawing/2014/main" id="{8860E812-134C-4CBF-B287-A1006D6CDCB4}"/>
              </a:ext>
            </a:extLst>
          </p:cNvPr>
          <p:cNvSpPr>
            <a:spLocks noGrp="1"/>
          </p:cNvSpPr>
          <p:nvPr>
            <p:ph idx="1"/>
          </p:nvPr>
        </p:nvSpPr>
        <p:spPr>
          <a:xfrm>
            <a:off x="1066800" y="1938528"/>
            <a:ext cx="10058400" cy="4012216"/>
          </a:xfrm>
        </p:spPr>
        <p:txBody>
          <a:bodyPr vert="horz" lIns="91440" tIns="45720" rIns="91440" bIns="45720" rtlCol="0" anchor="t">
            <a:normAutofit/>
          </a:bodyPr>
          <a:lstStyle/>
          <a:p>
            <a:pPr marL="0" indent="0">
              <a:lnSpc>
                <a:spcPct val="100000"/>
              </a:lnSpc>
              <a:buNone/>
            </a:pPr>
            <a:r>
              <a:rPr lang="en-GB" sz="2800" b="1" dirty="0"/>
              <a:t>3. Requirements in the tender that cannot be met</a:t>
            </a:r>
          </a:p>
          <a:p>
            <a:pPr marL="0" indent="0">
              <a:lnSpc>
                <a:spcPct val="100000"/>
              </a:lnSpc>
              <a:buNone/>
            </a:pPr>
            <a:r>
              <a:rPr lang="en-GB" sz="2800" b="1" dirty="0">
                <a:solidFill>
                  <a:schemeClr val="accent1">
                    <a:lumMod val="75000"/>
                  </a:schemeClr>
                </a:solidFill>
              </a:rPr>
              <a:t>Solution: Award criteria and goals of the building owner coordinated</a:t>
            </a:r>
            <a:endParaRPr lang="en-GB" sz="1500" b="1" dirty="0">
              <a:solidFill>
                <a:schemeClr val="accent1">
                  <a:lumMod val="75000"/>
                </a:schemeClr>
              </a:solidFill>
            </a:endParaRPr>
          </a:p>
          <a:p>
            <a:pPr marL="0" indent="0">
              <a:lnSpc>
                <a:spcPct val="100000"/>
              </a:lnSpc>
              <a:buNone/>
            </a:pPr>
            <a:r>
              <a:rPr lang="en-GB" sz="2800" b="1" dirty="0"/>
              <a:t>4. Performance requirements that will limit cooperation in Phase 1 </a:t>
            </a:r>
          </a:p>
          <a:p>
            <a:pPr marL="0" indent="0">
              <a:lnSpc>
                <a:spcPct val="100000"/>
              </a:lnSpc>
              <a:buNone/>
            </a:pPr>
            <a:r>
              <a:rPr lang="en-GB" sz="2800" b="1" dirty="0">
                <a:solidFill>
                  <a:schemeClr val="accent1">
                    <a:lumMod val="75000"/>
                  </a:schemeClr>
                </a:solidFill>
              </a:rPr>
              <a:t>Solution : Partnership contract for the whole duration of Phase 1</a:t>
            </a:r>
          </a:p>
          <a:p>
            <a:pPr marL="0" indent="0">
              <a:lnSpc>
                <a:spcPct val="100000"/>
              </a:lnSpc>
              <a:buNone/>
            </a:pPr>
            <a:endParaRPr lang="en-GB" sz="1500" b="1" dirty="0">
              <a:solidFill>
                <a:srgbClr val="00B050"/>
              </a:solidFill>
            </a:endParaRPr>
          </a:p>
          <a:p>
            <a:pPr marL="0" indent="0">
              <a:lnSpc>
                <a:spcPct val="100000"/>
              </a:lnSpc>
              <a:buNone/>
            </a:pPr>
            <a:r>
              <a:rPr lang="en-GB" sz="2800" b="1" dirty="0"/>
              <a:t>5. Wrong choice of EPC facilitator/consultant </a:t>
            </a:r>
          </a:p>
          <a:p>
            <a:pPr marL="0" indent="0">
              <a:lnSpc>
                <a:spcPct val="100000"/>
              </a:lnSpc>
              <a:buNone/>
            </a:pPr>
            <a:endParaRPr lang="en-GB" sz="2800" b="1" dirty="0"/>
          </a:p>
          <a:p>
            <a:endParaRPr lang="en-GB" sz="2800" dirty="0"/>
          </a:p>
        </p:txBody>
      </p:sp>
    </p:spTree>
    <p:extLst>
      <p:ext uri="{BB962C8B-B14F-4D97-AF65-F5344CB8AC3E}">
        <p14:creationId xmlns:p14="http://schemas.microsoft.com/office/powerpoint/2010/main" val="136039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58FCA3-E28E-4768-85F8-7E2A939DB312}"/>
              </a:ext>
            </a:extLst>
          </p:cNvPr>
          <p:cNvSpPr>
            <a:spLocks noGrp="1"/>
          </p:cNvSpPr>
          <p:nvPr>
            <p:ph type="title" idx="4294967295"/>
          </p:nvPr>
        </p:nvSpPr>
        <p:spPr>
          <a:xfrm>
            <a:off x="1097280" y="286603"/>
            <a:ext cx="10058400" cy="1450757"/>
          </a:xfrm>
        </p:spPr>
        <p:txBody>
          <a:bodyPr vert="horz" lIns="91440" tIns="45720" rIns="91440" bIns="45720" rtlCol="0" anchor="b">
            <a:normAutofit/>
          </a:bodyPr>
          <a:lstStyle/>
          <a:p>
            <a:r>
              <a:rPr lang="en-US" sz="4000" b="1" dirty="0">
                <a:solidFill>
                  <a:schemeClr val="tx1"/>
                </a:solidFill>
                <a:latin typeface="+mn-lt"/>
              </a:rPr>
              <a:t>Tender content - novelty aspects</a:t>
            </a:r>
          </a:p>
        </p:txBody>
      </p:sp>
      <p:sp>
        <p:nvSpPr>
          <p:cNvPr id="3" name="Plassholder for innhold 2">
            <a:extLst>
              <a:ext uri="{FF2B5EF4-FFF2-40B4-BE49-F238E27FC236}">
                <a16:creationId xmlns:a16="http://schemas.microsoft.com/office/drawing/2014/main" id="{CCFB28F3-9912-4F92-B2E2-44B85575BB1E}"/>
              </a:ext>
            </a:extLst>
          </p:cNvPr>
          <p:cNvSpPr>
            <a:spLocks noGrp="1"/>
          </p:cNvSpPr>
          <p:nvPr>
            <p:ph idx="4294967295"/>
          </p:nvPr>
        </p:nvSpPr>
        <p:spPr>
          <a:xfrm>
            <a:off x="1188719" y="1845734"/>
            <a:ext cx="9966960" cy="4474752"/>
          </a:xfrm>
        </p:spPr>
        <p:txBody>
          <a:bodyPr vert="horz" lIns="0" tIns="45720" rIns="0" bIns="45720" rtlCol="0">
            <a:normAutofit fontScale="77500" lnSpcReduction="20000"/>
          </a:bodyPr>
          <a:lstStyle/>
          <a:p>
            <a:pPr marL="360000" indent="-266700">
              <a:lnSpc>
                <a:spcPct val="100000"/>
              </a:lnSpc>
              <a:buClr>
                <a:schemeClr val="accent2">
                  <a:lumMod val="75000"/>
                </a:schemeClr>
              </a:buClr>
              <a:buFont typeface="Wingdings" panose="05000000000000000000" pitchFamily="2" charset="2"/>
              <a:buChar char="§"/>
            </a:pPr>
            <a:r>
              <a:rPr lang="en-US" sz="3000" b="1" dirty="0">
                <a:solidFill>
                  <a:schemeClr val="accent1">
                    <a:lumMod val="75000"/>
                  </a:schemeClr>
                </a:solidFill>
              </a:rPr>
              <a:t>Prequalification</a:t>
            </a:r>
            <a:r>
              <a:rPr lang="en-US" sz="3000" dirty="0">
                <a:solidFill>
                  <a:schemeClr val="tx1"/>
                </a:solidFill>
              </a:rPr>
              <a:t> - liquidity and competence requirements</a:t>
            </a:r>
          </a:p>
          <a:p>
            <a:pPr marL="360000" indent="-266700">
              <a:lnSpc>
                <a:spcPct val="100000"/>
              </a:lnSpc>
              <a:buClr>
                <a:schemeClr val="accent2">
                  <a:lumMod val="75000"/>
                </a:schemeClr>
              </a:buClr>
              <a:buFont typeface="Wingdings" panose="05000000000000000000" pitchFamily="2" charset="2"/>
              <a:buChar char="§"/>
            </a:pPr>
            <a:r>
              <a:rPr lang="en-US" sz="3000" dirty="0">
                <a:solidFill>
                  <a:schemeClr val="tx1"/>
                </a:solidFill>
              </a:rPr>
              <a:t>All ESCOs performs bid </a:t>
            </a:r>
            <a:r>
              <a:rPr lang="en-US" sz="3000" b="1" dirty="0">
                <a:solidFill>
                  <a:schemeClr val="accent1">
                    <a:lumMod val="75000"/>
                  </a:schemeClr>
                </a:solidFill>
              </a:rPr>
              <a:t>analysis on selected buildings</a:t>
            </a:r>
            <a:r>
              <a:rPr lang="en-US" sz="3000" dirty="0">
                <a:solidFill>
                  <a:schemeClr val="accent1">
                    <a:lumMod val="75000"/>
                  </a:schemeClr>
                </a:solidFill>
              </a:rPr>
              <a:t>, </a:t>
            </a:r>
            <a:r>
              <a:rPr lang="en-US" sz="3000" dirty="0">
                <a:solidFill>
                  <a:schemeClr val="tx1"/>
                </a:solidFill>
              </a:rPr>
              <a:t>following a given template</a:t>
            </a:r>
          </a:p>
          <a:p>
            <a:pPr marL="360000" indent="-266700">
              <a:lnSpc>
                <a:spcPct val="100000"/>
              </a:lnSpc>
              <a:buClr>
                <a:schemeClr val="accent2">
                  <a:lumMod val="75000"/>
                </a:schemeClr>
              </a:buClr>
              <a:buFont typeface="Wingdings" panose="05000000000000000000" pitchFamily="2" charset="2"/>
              <a:buChar char="§"/>
            </a:pPr>
            <a:r>
              <a:rPr lang="en-US" sz="3000" dirty="0">
                <a:solidFill>
                  <a:schemeClr val="tx1"/>
                </a:solidFill>
              </a:rPr>
              <a:t>The measures described in the tender analyzes form the basis for the measures to be prepared for the remaining building stock in the phase 1 portfolio</a:t>
            </a:r>
          </a:p>
          <a:p>
            <a:pPr marL="360000" indent="-266700">
              <a:lnSpc>
                <a:spcPct val="100000"/>
              </a:lnSpc>
              <a:buClr>
                <a:schemeClr val="accent2">
                  <a:lumMod val="75000"/>
                </a:schemeClr>
              </a:buClr>
              <a:buFont typeface="Wingdings" panose="05000000000000000000" pitchFamily="2" charset="2"/>
              <a:buChar char="§"/>
            </a:pPr>
            <a:r>
              <a:rPr lang="en-US" sz="3000" dirty="0">
                <a:solidFill>
                  <a:schemeClr val="tx1"/>
                </a:solidFill>
              </a:rPr>
              <a:t>Described </a:t>
            </a:r>
            <a:r>
              <a:rPr lang="en-US" sz="3000" b="1" dirty="0">
                <a:solidFill>
                  <a:schemeClr val="accent1">
                    <a:lumMod val="75000"/>
                  </a:schemeClr>
                </a:solidFill>
              </a:rPr>
              <a:t>qualities in the offer are passed on </a:t>
            </a:r>
            <a:r>
              <a:rPr lang="en-US" sz="3000" dirty="0">
                <a:solidFill>
                  <a:schemeClr val="tx1"/>
                </a:solidFill>
              </a:rPr>
              <a:t>to measures in the same category for remaining buildings in the portfolio.</a:t>
            </a:r>
          </a:p>
          <a:p>
            <a:pPr marL="360000" lvl="1" indent="-266700">
              <a:lnSpc>
                <a:spcPct val="100000"/>
              </a:lnSpc>
              <a:spcBef>
                <a:spcPts val="1200"/>
              </a:spcBef>
              <a:spcAft>
                <a:spcPts val="200"/>
              </a:spcAft>
              <a:buClr>
                <a:schemeClr val="accent2">
                  <a:lumMod val="75000"/>
                </a:schemeClr>
              </a:buClr>
              <a:buSzPct val="100000"/>
              <a:buFont typeface="Wingdings" panose="05000000000000000000" pitchFamily="2" charset="2"/>
              <a:buChar char="§"/>
            </a:pPr>
            <a:r>
              <a:rPr lang="en-US" sz="3000" dirty="0">
                <a:solidFill>
                  <a:schemeClr val="tx1"/>
                </a:solidFill>
              </a:rPr>
              <a:t>This also applies to the cost level of measures and savings</a:t>
            </a:r>
          </a:p>
          <a:p>
            <a:pPr marL="360000" indent="-266700">
              <a:lnSpc>
                <a:spcPct val="100000"/>
              </a:lnSpc>
              <a:buClr>
                <a:schemeClr val="accent2">
                  <a:lumMod val="75000"/>
                </a:schemeClr>
              </a:buClr>
              <a:buFont typeface="Wingdings" panose="05000000000000000000" pitchFamily="2" charset="2"/>
              <a:buChar char="§"/>
            </a:pPr>
            <a:r>
              <a:rPr lang="en-US" sz="3000" dirty="0">
                <a:solidFill>
                  <a:schemeClr val="tx1"/>
                </a:solidFill>
              </a:rPr>
              <a:t>Following the conclusion of a contract for phase 1, the tenderer shall present calculations for all measures stated in the tender analyzes</a:t>
            </a:r>
            <a:r>
              <a:rPr lang="en-US" sz="2400" dirty="0"/>
              <a:t>.</a:t>
            </a:r>
          </a:p>
        </p:txBody>
      </p:sp>
      <p:pic>
        <p:nvPicPr>
          <p:cNvPr id="5" name="Bilde 4">
            <a:extLst>
              <a:ext uri="{FF2B5EF4-FFF2-40B4-BE49-F238E27FC236}">
                <a16:creationId xmlns:a16="http://schemas.microsoft.com/office/drawing/2014/main" id="{3DF2B3CC-C7D3-4095-92CD-A041BBB87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851"/>
            <a:ext cx="3135109" cy="642697"/>
          </a:xfrm>
          <a:prstGeom prst="rect">
            <a:avLst/>
          </a:prstGeom>
        </p:spPr>
      </p:pic>
      <p:pic>
        <p:nvPicPr>
          <p:cNvPr id="4" name="Grafikk 5">
            <a:extLst>
              <a:ext uri="{FF2B5EF4-FFF2-40B4-BE49-F238E27FC236}">
                <a16:creationId xmlns:a16="http://schemas.microsoft.com/office/drawing/2014/main" id="{B38DDB5E-A571-45A7-A4AF-D8B9522633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218379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en-GB" sz="4000" b="1" dirty="0">
                <a:solidFill>
                  <a:schemeClr val="tx1"/>
                </a:solidFill>
                <a:latin typeface="+mn-lt"/>
              </a:rPr>
              <a:t>Assessment of experiences and results</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219200" y="1845734"/>
            <a:ext cx="9936480" cy="4442332"/>
          </a:xfrm>
        </p:spPr>
        <p:txBody>
          <a:bodyPr>
            <a:normAutofit fontScale="85000" lnSpcReduction="10000"/>
          </a:bodyPr>
          <a:lstStyle/>
          <a:p>
            <a:pPr marL="252000" indent="-252000">
              <a:buClr>
                <a:schemeClr val="accent2"/>
              </a:buClr>
              <a:buFont typeface="Wingdings" panose="05000000000000000000" pitchFamily="2" charset="2"/>
              <a:buChar char="§"/>
            </a:pPr>
            <a:r>
              <a:rPr lang="en-GB" sz="3200" dirty="0"/>
              <a:t>Most suggestions for improvement focus on phase 0 (tender) and phase 1 (analyses)</a:t>
            </a:r>
          </a:p>
          <a:p>
            <a:pPr marL="252000" indent="-252000">
              <a:buClr>
                <a:schemeClr val="accent2"/>
              </a:buClr>
              <a:buFont typeface="Wingdings" panose="05000000000000000000" pitchFamily="2" charset="2"/>
              <a:buChar char="§"/>
            </a:pPr>
            <a:r>
              <a:rPr lang="en-GB" sz="3200" dirty="0"/>
              <a:t>Critical choices and decision are made early</a:t>
            </a:r>
          </a:p>
          <a:p>
            <a:pPr marL="252000" indent="-252000">
              <a:buClr>
                <a:schemeClr val="accent2"/>
              </a:buClr>
              <a:buFont typeface="Wingdings" panose="05000000000000000000" pitchFamily="2" charset="2"/>
              <a:buChar char="§"/>
            </a:pPr>
            <a:r>
              <a:rPr lang="en-GB" sz="3200" dirty="0"/>
              <a:t>Decisions and actions in phase 0 and 1 form the basis for failure and/or success in phase 2 (implementation) and 3 (guarantee)</a:t>
            </a:r>
          </a:p>
          <a:p>
            <a:pPr marL="0" indent="0">
              <a:buClr>
                <a:schemeClr val="accent2"/>
              </a:buClr>
              <a:buNone/>
            </a:pPr>
            <a:endParaRPr lang="en-GB" sz="3200" dirty="0"/>
          </a:p>
          <a:p>
            <a:pPr marL="0" indent="0">
              <a:buClr>
                <a:schemeClr val="accent2"/>
              </a:buClr>
              <a:buNone/>
            </a:pPr>
            <a:r>
              <a:rPr lang="en-GB" sz="3200" dirty="0"/>
              <a:t>There is a need for : </a:t>
            </a:r>
          </a:p>
          <a:p>
            <a:pPr>
              <a:buClr>
                <a:schemeClr val="accent2"/>
              </a:buClr>
              <a:buFont typeface="Wingdings" panose="05000000000000000000" pitchFamily="2" charset="2"/>
              <a:buChar char="Ø"/>
            </a:pPr>
            <a:r>
              <a:rPr lang="en-GB" sz="3200" b="1" dirty="0">
                <a:solidFill>
                  <a:schemeClr val="accent1">
                    <a:lumMod val="75000"/>
                  </a:schemeClr>
                </a:solidFill>
              </a:rPr>
              <a:t>Improvement of tender preparation and content in phase 0</a:t>
            </a:r>
          </a:p>
          <a:p>
            <a:pPr>
              <a:buClr>
                <a:schemeClr val="accent2"/>
              </a:buClr>
              <a:buFont typeface="Wingdings" panose="05000000000000000000" pitchFamily="2" charset="2"/>
              <a:buChar char="Ø"/>
            </a:pPr>
            <a:r>
              <a:rPr lang="en-GB" sz="3200" b="1" dirty="0">
                <a:solidFill>
                  <a:schemeClr val="accent1">
                    <a:lumMod val="75000"/>
                  </a:schemeClr>
                </a:solidFill>
              </a:rPr>
              <a:t>Improvement of cooperation/partnership in phase 1</a:t>
            </a:r>
            <a:br>
              <a:rPr lang="en-GB" dirty="0"/>
            </a:br>
            <a:endParaRPr lang="lv-LV" dirty="0"/>
          </a:p>
        </p:txBody>
      </p:sp>
      <p:pic>
        <p:nvPicPr>
          <p:cNvPr id="4" name="Grafikk 5">
            <a:extLst>
              <a:ext uri="{FF2B5EF4-FFF2-40B4-BE49-F238E27FC236}">
                <a16:creationId xmlns:a16="http://schemas.microsoft.com/office/drawing/2014/main" id="{A2464136-6705-4129-A30F-F59086D3F20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de 4">
            <a:extLst>
              <a:ext uri="{FF2B5EF4-FFF2-40B4-BE49-F238E27FC236}">
                <a16:creationId xmlns:a16="http://schemas.microsoft.com/office/drawing/2014/main" id="{BE305E3F-AF6F-4A2C-8844-5A661A6F2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2422808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pPr marL="91440" lvl="1" indent="-91440">
              <a:spcBef>
                <a:spcPts val="1200"/>
              </a:spcBef>
              <a:spcAft>
                <a:spcPts val="200"/>
              </a:spcAft>
              <a:buSzPct val="100000"/>
              <a:buFont typeface="Calibri" panose="020F0502020204030204" pitchFamily="34" charset="0"/>
              <a:buChar char=" "/>
            </a:pPr>
            <a:r>
              <a:rPr lang="en-GB" sz="4000" b="1" dirty="0"/>
              <a:t>5. Partnership contracts</a:t>
            </a:r>
          </a:p>
          <a:p>
            <a:pPr marL="201168" lvl="1" indent="0">
              <a:buNone/>
            </a:pPr>
            <a:endParaRPr lang="en-GB" sz="3000" b="1" dirty="0"/>
          </a:p>
        </p:txBody>
      </p:sp>
      <p:pic>
        <p:nvPicPr>
          <p:cNvPr id="7" name="Grafikk 5">
            <a:extLst>
              <a:ext uri="{FF2B5EF4-FFF2-40B4-BE49-F238E27FC236}">
                <a16:creationId xmlns:a16="http://schemas.microsoft.com/office/drawing/2014/main" id="{11592F33-6F58-4FD8-9041-814A304A6A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D638BA1E-FDDE-4B86-84C0-47466FD57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6205775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FDF2F0-8723-4209-8018-39B5D75FB340}"/>
              </a:ext>
            </a:extLst>
          </p:cNvPr>
          <p:cNvSpPr>
            <a:spLocks noGrp="1"/>
          </p:cNvSpPr>
          <p:nvPr>
            <p:ph type="title"/>
          </p:nvPr>
        </p:nvSpPr>
        <p:spPr/>
        <p:txBody>
          <a:bodyPr>
            <a:normAutofit/>
          </a:bodyPr>
          <a:lstStyle/>
          <a:p>
            <a:r>
              <a:rPr lang="en-GB" sz="4000" b="1" dirty="0">
                <a:solidFill>
                  <a:schemeClr val="tx1"/>
                </a:solidFill>
                <a:latin typeface="+mn-lt"/>
              </a:rPr>
              <a:t>Partnership contract</a:t>
            </a:r>
          </a:p>
        </p:txBody>
      </p:sp>
      <p:sp>
        <p:nvSpPr>
          <p:cNvPr id="3" name="Plassholder for innhold 2">
            <a:extLst>
              <a:ext uri="{FF2B5EF4-FFF2-40B4-BE49-F238E27FC236}">
                <a16:creationId xmlns:a16="http://schemas.microsoft.com/office/drawing/2014/main" id="{0CEB6508-1AFC-4638-A463-0A2115620A68}"/>
              </a:ext>
            </a:extLst>
          </p:cNvPr>
          <p:cNvSpPr>
            <a:spLocks noGrp="1"/>
          </p:cNvSpPr>
          <p:nvPr>
            <p:ph idx="1"/>
          </p:nvPr>
        </p:nvSpPr>
        <p:spPr/>
        <p:txBody>
          <a:bodyPr>
            <a:normAutofit lnSpcReduction="10000"/>
          </a:bodyPr>
          <a:lstStyle/>
          <a:p>
            <a:pPr marL="263525" indent="-263525">
              <a:lnSpc>
                <a:spcPct val="100000"/>
              </a:lnSpc>
              <a:buFont typeface="Wingdings" panose="05000000000000000000" pitchFamily="2" charset="2"/>
              <a:buChar char="§"/>
            </a:pPr>
            <a:r>
              <a:rPr lang="en-GB" sz="2200" dirty="0"/>
              <a:t>The partnership model is based on a </a:t>
            </a:r>
            <a:r>
              <a:rPr lang="en-GB" sz="2200" b="1" dirty="0"/>
              <a:t>phase divided contract</a:t>
            </a:r>
          </a:p>
          <a:p>
            <a:pPr marL="263525" indent="-263525">
              <a:lnSpc>
                <a:spcPct val="100000"/>
              </a:lnSpc>
              <a:buFont typeface="Wingdings" panose="05000000000000000000" pitchFamily="2" charset="2"/>
              <a:buChar char="§"/>
            </a:pPr>
            <a:r>
              <a:rPr lang="en-GB" sz="2200" dirty="0"/>
              <a:t>The partnership has a </a:t>
            </a:r>
            <a:r>
              <a:rPr lang="en-GB" sz="2200" b="1" dirty="0"/>
              <a:t>common development phase </a:t>
            </a:r>
            <a:r>
              <a:rPr lang="en-GB" sz="2200" dirty="0"/>
              <a:t>before the turnkey contract for implementation is entered into</a:t>
            </a:r>
          </a:p>
          <a:p>
            <a:endParaRPr lang="en-GB" sz="2400" dirty="0"/>
          </a:p>
          <a:p>
            <a:pPr marL="0" indent="0">
              <a:buNone/>
            </a:pPr>
            <a:r>
              <a:rPr lang="en-GB" sz="2400" dirty="0"/>
              <a:t>Phase 1 shall be utilized to: </a:t>
            </a:r>
          </a:p>
          <a:p>
            <a:pPr marL="263525" indent="-263525">
              <a:buFont typeface="Wingdings" panose="05000000000000000000" pitchFamily="2" charset="2"/>
              <a:buChar char="§"/>
            </a:pPr>
            <a:r>
              <a:rPr lang="en-GB" sz="2200" dirty="0"/>
              <a:t>Agree on the partners' </a:t>
            </a:r>
            <a:r>
              <a:rPr lang="en-GB" sz="2200" b="1" dirty="0"/>
              <a:t>goals and prioritising </a:t>
            </a:r>
          </a:p>
          <a:p>
            <a:pPr marL="263525" indent="-263525">
              <a:buFont typeface="Wingdings" panose="05000000000000000000" pitchFamily="2" charset="2"/>
              <a:buChar char="§"/>
            </a:pPr>
            <a:r>
              <a:rPr lang="en-GB" sz="2200" b="1" dirty="0"/>
              <a:t>Reduce insecurity</a:t>
            </a:r>
          </a:p>
          <a:p>
            <a:pPr marL="263525" indent="-263525">
              <a:buFont typeface="Wingdings" panose="05000000000000000000" pitchFamily="2" charset="2"/>
              <a:buChar char="§"/>
            </a:pPr>
            <a:r>
              <a:rPr lang="en-GB" sz="2200" dirty="0"/>
              <a:t>Achieve </a:t>
            </a:r>
            <a:r>
              <a:rPr lang="en-GB" sz="2200" b="1" dirty="0"/>
              <a:t>mutual understanding </a:t>
            </a:r>
            <a:r>
              <a:rPr lang="en-GB" sz="2200" dirty="0"/>
              <a:t>for the deliveries</a:t>
            </a:r>
          </a:p>
          <a:p>
            <a:pPr marL="263525" indent="-263525">
              <a:buFont typeface="Wingdings" panose="05000000000000000000" pitchFamily="2" charset="2"/>
              <a:buChar char="§"/>
            </a:pPr>
            <a:r>
              <a:rPr lang="en-GB" sz="2200" dirty="0"/>
              <a:t>Agreements on </a:t>
            </a:r>
            <a:r>
              <a:rPr lang="en-GB" sz="2200" b="1" dirty="0"/>
              <a:t>concrete solutions </a:t>
            </a:r>
            <a:r>
              <a:rPr lang="en-GB" sz="2200" dirty="0"/>
              <a:t>and </a:t>
            </a:r>
            <a:r>
              <a:rPr lang="en-GB" sz="2200" b="1" dirty="0"/>
              <a:t>technical product choices </a:t>
            </a:r>
          </a:p>
          <a:p>
            <a:endParaRPr lang="en-GB" dirty="0"/>
          </a:p>
        </p:txBody>
      </p:sp>
      <p:pic>
        <p:nvPicPr>
          <p:cNvPr id="4" name="Bilde 3" descr="Et bilde som inneholder utklipp&#10;&#10;Automatisk generert beskrivelse">
            <a:extLst>
              <a:ext uri="{FF2B5EF4-FFF2-40B4-BE49-F238E27FC236}">
                <a16:creationId xmlns:a16="http://schemas.microsoft.com/office/drawing/2014/main" id="{53ECBF52-F4DF-4272-B102-D1023CE06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6264" y="3182112"/>
            <a:ext cx="2148456" cy="2506534"/>
          </a:xfrm>
          <a:prstGeom prst="rect">
            <a:avLst/>
          </a:prstGeom>
        </p:spPr>
      </p:pic>
      <p:pic>
        <p:nvPicPr>
          <p:cNvPr id="5" name="Bilde 4">
            <a:extLst>
              <a:ext uri="{FF2B5EF4-FFF2-40B4-BE49-F238E27FC236}">
                <a16:creationId xmlns:a16="http://schemas.microsoft.com/office/drawing/2014/main" id="{DE5A7445-1FFD-4623-B909-20EBC7EFD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381803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9B10CF-DA04-493A-AC3C-EA9407F5445F}"/>
              </a:ext>
            </a:extLst>
          </p:cNvPr>
          <p:cNvSpPr>
            <a:spLocks noGrp="1"/>
          </p:cNvSpPr>
          <p:nvPr>
            <p:ph type="title"/>
          </p:nvPr>
        </p:nvSpPr>
        <p:spPr>
          <a:xfrm>
            <a:off x="1097280" y="257420"/>
            <a:ext cx="10058400" cy="1450757"/>
          </a:xfrm>
        </p:spPr>
        <p:txBody>
          <a:bodyPr>
            <a:normAutofit/>
          </a:bodyPr>
          <a:lstStyle/>
          <a:p>
            <a:r>
              <a:rPr lang="en-GB" sz="4000" b="1" dirty="0">
                <a:solidFill>
                  <a:schemeClr val="tx1"/>
                </a:solidFill>
                <a:latin typeface="+mn-lt"/>
              </a:rPr>
              <a:t>Partnership contract phase 1</a:t>
            </a:r>
          </a:p>
        </p:txBody>
      </p:sp>
      <p:sp>
        <p:nvSpPr>
          <p:cNvPr id="4" name="Pil høyre 6">
            <a:extLst>
              <a:ext uri="{FF2B5EF4-FFF2-40B4-BE49-F238E27FC236}">
                <a16:creationId xmlns:a16="http://schemas.microsoft.com/office/drawing/2014/main" id="{97B6CFF2-1BA6-44C8-972A-091F84199EAE}"/>
              </a:ext>
            </a:extLst>
          </p:cNvPr>
          <p:cNvSpPr/>
          <p:nvPr/>
        </p:nvSpPr>
        <p:spPr>
          <a:xfrm>
            <a:off x="5039644" y="3177224"/>
            <a:ext cx="2144713" cy="79216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kstSylinder 4">
            <a:extLst>
              <a:ext uri="{FF2B5EF4-FFF2-40B4-BE49-F238E27FC236}">
                <a16:creationId xmlns:a16="http://schemas.microsoft.com/office/drawing/2014/main" id="{E7E69F6F-96DF-49B2-B008-83B7E047638D}"/>
              </a:ext>
            </a:extLst>
          </p:cNvPr>
          <p:cNvSpPr txBox="1"/>
          <p:nvPr/>
        </p:nvSpPr>
        <p:spPr>
          <a:xfrm>
            <a:off x="6733507" y="1700848"/>
            <a:ext cx="1055687" cy="522288"/>
          </a:xfrm>
          <a:prstGeom prst="rect">
            <a:avLst/>
          </a:prstGeom>
          <a:noFill/>
        </p:spPr>
        <p:txBody>
          <a:bodyPr wrap="square">
            <a:spAutoFit/>
          </a:bodyPr>
          <a:lstStyle/>
          <a:p>
            <a:pPr algn="ctr">
              <a:defRPr/>
            </a:pPr>
            <a:r>
              <a:rPr lang="nb-NO" sz="2800" b="1" dirty="0"/>
              <a:t>BP2</a:t>
            </a:r>
            <a:endParaRPr lang="en-US" sz="2800" b="1" dirty="0"/>
          </a:p>
        </p:txBody>
      </p:sp>
      <p:sp>
        <p:nvSpPr>
          <p:cNvPr id="6" name="Pil høyre 10">
            <a:extLst>
              <a:ext uri="{FF2B5EF4-FFF2-40B4-BE49-F238E27FC236}">
                <a16:creationId xmlns:a16="http://schemas.microsoft.com/office/drawing/2014/main" id="{3B859068-9728-4971-9C5C-9B67680CB2C3}"/>
              </a:ext>
            </a:extLst>
          </p:cNvPr>
          <p:cNvSpPr/>
          <p:nvPr/>
        </p:nvSpPr>
        <p:spPr>
          <a:xfrm>
            <a:off x="7360569" y="3645536"/>
            <a:ext cx="2144713" cy="79216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Pil høyre 11">
            <a:extLst>
              <a:ext uri="{FF2B5EF4-FFF2-40B4-BE49-F238E27FC236}">
                <a16:creationId xmlns:a16="http://schemas.microsoft.com/office/drawing/2014/main" id="{695DEAD3-7BCA-47B9-9843-D60995ABB657}"/>
              </a:ext>
            </a:extLst>
          </p:cNvPr>
          <p:cNvSpPr/>
          <p:nvPr/>
        </p:nvSpPr>
        <p:spPr>
          <a:xfrm>
            <a:off x="2663156" y="3645536"/>
            <a:ext cx="2144712" cy="79216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Pil høyre 9">
            <a:extLst>
              <a:ext uri="{FF2B5EF4-FFF2-40B4-BE49-F238E27FC236}">
                <a16:creationId xmlns:a16="http://schemas.microsoft.com/office/drawing/2014/main" id="{69EC5634-E0E3-4117-B497-8712F63D1B1E}"/>
              </a:ext>
            </a:extLst>
          </p:cNvPr>
          <p:cNvSpPr/>
          <p:nvPr/>
        </p:nvSpPr>
        <p:spPr>
          <a:xfrm>
            <a:off x="5044406" y="4113849"/>
            <a:ext cx="2144712" cy="792163"/>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kstSylinder 8">
            <a:extLst>
              <a:ext uri="{FF2B5EF4-FFF2-40B4-BE49-F238E27FC236}">
                <a16:creationId xmlns:a16="http://schemas.microsoft.com/office/drawing/2014/main" id="{93794BA9-E7A0-42C6-A394-F4270321F46C}"/>
              </a:ext>
            </a:extLst>
          </p:cNvPr>
          <p:cNvSpPr txBox="1"/>
          <p:nvPr/>
        </p:nvSpPr>
        <p:spPr>
          <a:xfrm>
            <a:off x="4426868" y="1754823"/>
            <a:ext cx="1055688" cy="522288"/>
          </a:xfrm>
          <a:prstGeom prst="rect">
            <a:avLst/>
          </a:prstGeom>
          <a:noFill/>
        </p:spPr>
        <p:txBody>
          <a:bodyPr wrap="square">
            <a:spAutoFit/>
          </a:bodyPr>
          <a:lstStyle/>
          <a:p>
            <a:pPr algn="ctr">
              <a:defRPr/>
            </a:pPr>
            <a:r>
              <a:rPr lang="nb-NO" sz="2800" b="1" dirty="0"/>
              <a:t>BP1</a:t>
            </a:r>
            <a:endParaRPr lang="en-US" sz="2800" b="1" dirty="0"/>
          </a:p>
        </p:txBody>
      </p:sp>
      <p:sp>
        <p:nvSpPr>
          <p:cNvPr id="10" name="TekstSylinder 9">
            <a:extLst>
              <a:ext uri="{FF2B5EF4-FFF2-40B4-BE49-F238E27FC236}">
                <a16:creationId xmlns:a16="http://schemas.microsoft.com/office/drawing/2014/main" id="{215209B0-ED4C-4018-91E0-7196A9502941}"/>
              </a:ext>
            </a:extLst>
          </p:cNvPr>
          <p:cNvSpPr txBox="1"/>
          <p:nvPr/>
        </p:nvSpPr>
        <p:spPr>
          <a:xfrm>
            <a:off x="4953919" y="5367292"/>
            <a:ext cx="2308225" cy="1015663"/>
          </a:xfrm>
          <a:prstGeom prst="rect">
            <a:avLst/>
          </a:prstGeom>
          <a:noFill/>
        </p:spPr>
        <p:txBody>
          <a:bodyPr wrap="square">
            <a:spAutoFit/>
          </a:bodyPr>
          <a:lstStyle/>
          <a:p>
            <a:pPr algn="ctr">
              <a:defRPr/>
            </a:pPr>
            <a:r>
              <a:rPr lang="en-GB" sz="2400" b="1" dirty="0"/>
              <a:t>PHASE 1</a:t>
            </a:r>
          </a:p>
          <a:p>
            <a:pPr algn="ctr">
              <a:defRPr/>
            </a:pPr>
            <a:r>
              <a:rPr lang="en-GB" b="1" dirty="0"/>
              <a:t>ANALYSES AND DEVELOPMENT</a:t>
            </a:r>
          </a:p>
        </p:txBody>
      </p:sp>
      <p:sp>
        <p:nvSpPr>
          <p:cNvPr id="11" name="TekstSylinder 10">
            <a:extLst>
              <a:ext uri="{FF2B5EF4-FFF2-40B4-BE49-F238E27FC236}">
                <a16:creationId xmlns:a16="http://schemas.microsoft.com/office/drawing/2014/main" id="{9E92E21A-D625-4359-B9B7-6E40C086C8CB}"/>
              </a:ext>
            </a:extLst>
          </p:cNvPr>
          <p:cNvSpPr txBox="1"/>
          <p:nvPr/>
        </p:nvSpPr>
        <p:spPr>
          <a:xfrm>
            <a:off x="7262143" y="5367292"/>
            <a:ext cx="3597924" cy="1015663"/>
          </a:xfrm>
          <a:prstGeom prst="rect">
            <a:avLst/>
          </a:prstGeom>
          <a:noFill/>
        </p:spPr>
        <p:txBody>
          <a:bodyPr wrap="square">
            <a:spAutoFit/>
          </a:bodyPr>
          <a:lstStyle/>
          <a:p>
            <a:pPr>
              <a:defRPr/>
            </a:pPr>
            <a:r>
              <a:rPr lang="en-GB" sz="2400" b="1" dirty="0"/>
              <a:t>PHASE 2/3</a:t>
            </a:r>
          </a:p>
          <a:p>
            <a:pPr>
              <a:defRPr/>
            </a:pPr>
            <a:r>
              <a:rPr lang="en-GB" b="1" dirty="0"/>
              <a:t>IMPLEMENTATION AND GUARANTEE</a:t>
            </a:r>
          </a:p>
        </p:txBody>
      </p:sp>
      <p:sp>
        <p:nvSpPr>
          <p:cNvPr id="12" name="TekstSylinder 11">
            <a:extLst>
              <a:ext uri="{FF2B5EF4-FFF2-40B4-BE49-F238E27FC236}">
                <a16:creationId xmlns:a16="http://schemas.microsoft.com/office/drawing/2014/main" id="{4A5E29BC-CDC8-43D5-BE9E-47A6CE50D1AE}"/>
              </a:ext>
            </a:extLst>
          </p:cNvPr>
          <p:cNvSpPr txBox="1"/>
          <p:nvPr/>
        </p:nvSpPr>
        <p:spPr>
          <a:xfrm>
            <a:off x="1521743" y="5367292"/>
            <a:ext cx="3333750" cy="1015663"/>
          </a:xfrm>
          <a:prstGeom prst="rect">
            <a:avLst/>
          </a:prstGeom>
          <a:noFill/>
        </p:spPr>
        <p:txBody>
          <a:bodyPr wrap="square">
            <a:spAutoFit/>
          </a:bodyPr>
          <a:lstStyle/>
          <a:p>
            <a:pPr algn="r">
              <a:defRPr/>
            </a:pPr>
            <a:r>
              <a:rPr lang="en-GB" sz="2400" b="1" dirty="0"/>
              <a:t>PHASE 0</a:t>
            </a:r>
          </a:p>
          <a:p>
            <a:pPr algn="r">
              <a:defRPr/>
            </a:pPr>
            <a:r>
              <a:rPr lang="en-GB" b="1" dirty="0"/>
              <a:t>INITIATION/TENDER</a:t>
            </a:r>
          </a:p>
          <a:p>
            <a:pPr algn="r">
              <a:defRPr/>
            </a:pPr>
            <a:r>
              <a:rPr lang="en-GB" b="1" dirty="0"/>
              <a:t>EPC EXPERT/FACILITATOR</a:t>
            </a:r>
          </a:p>
        </p:txBody>
      </p:sp>
      <p:sp>
        <p:nvSpPr>
          <p:cNvPr id="13" name="Rektangel 12">
            <a:extLst>
              <a:ext uri="{FF2B5EF4-FFF2-40B4-BE49-F238E27FC236}">
                <a16:creationId xmlns:a16="http://schemas.microsoft.com/office/drawing/2014/main" id="{A40092B2-79FD-4045-99C8-57A58F8C1A33}"/>
              </a:ext>
            </a:extLst>
          </p:cNvPr>
          <p:cNvSpPr/>
          <p:nvPr/>
        </p:nvSpPr>
        <p:spPr>
          <a:xfrm>
            <a:off x="4953919" y="2693037"/>
            <a:ext cx="2308225" cy="2573337"/>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kstSylinder 13">
            <a:extLst>
              <a:ext uri="{FF2B5EF4-FFF2-40B4-BE49-F238E27FC236}">
                <a16:creationId xmlns:a16="http://schemas.microsoft.com/office/drawing/2014/main" id="{F1602452-5DAD-4D4D-8C60-90FDB028D3CD}"/>
              </a:ext>
            </a:extLst>
          </p:cNvPr>
          <p:cNvSpPr txBox="1"/>
          <p:nvPr/>
        </p:nvSpPr>
        <p:spPr>
          <a:xfrm>
            <a:off x="2380183" y="3401475"/>
            <a:ext cx="2144712" cy="461665"/>
          </a:xfrm>
          <a:prstGeom prst="rect">
            <a:avLst/>
          </a:prstGeom>
          <a:noFill/>
        </p:spPr>
        <p:txBody>
          <a:bodyPr wrap="square" rtlCol="0">
            <a:spAutoFit/>
          </a:bodyPr>
          <a:lstStyle/>
          <a:p>
            <a:pPr algn="ctr"/>
            <a:r>
              <a:rPr lang="en-GB" sz="2400" b="1" dirty="0"/>
              <a:t>Building owner</a:t>
            </a:r>
          </a:p>
        </p:txBody>
      </p:sp>
      <p:sp>
        <p:nvSpPr>
          <p:cNvPr id="15" name="TekstSylinder 14">
            <a:extLst>
              <a:ext uri="{FF2B5EF4-FFF2-40B4-BE49-F238E27FC236}">
                <a16:creationId xmlns:a16="http://schemas.microsoft.com/office/drawing/2014/main" id="{A5560064-9257-4E25-B96C-AE68D602B4AB}"/>
              </a:ext>
            </a:extLst>
          </p:cNvPr>
          <p:cNvSpPr txBox="1"/>
          <p:nvPr/>
        </p:nvSpPr>
        <p:spPr>
          <a:xfrm>
            <a:off x="7250159" y="3401475"/>
            <a:ext cx="1825233" cy="461665"/>
          </a:xfrm>
          <a:prstGeom prst="rect">
            <a:avLst/>
          </a:prstGeom>
          <a:noFill/>
        </p:spPr>
        <p:txBody>
          <a:bodyPr wrap="square" rtlCol="0">
            <a:spAutoFit/>
          </a:bodyPr>
          <a:lstStyle/>
          <a:p>
            <a:pPr algn="ctr"/>
            <a:r>
              <a:rPr lang="en-GB" sz="2400" b="1" dirty="0"/>
              <a:t>ESCO</a:t>
            </a:r>
          </a:p>
        </p:txBody>
      </p:sp>
      <p:sp>
        <p:nvSpPr>
          <p:cNvPr id="16" name="TekstSylinder 15">
            <a:extLst>
              <a:ext uri="{FF2B5EF4-FFF2-40B4-BE49-F238E27FC236}">
                <a16:creationId xmlns:a16="http://schemas.microsoft.com/office/drawing/2014/main" id="{B64670AF-C303-48D4-8F9E-EAA638D4A019}"/>
              </a:ext>
            </a:extLst>
          </p:cNvPr>
          <p:cNvSpPr txBox="1"/>
          <p:nvPr/>
        </p:nvSpPr>
        <p:spPr>
          <a:xfrm>
            <a:off x="5107617" y="2231437"/>
            <a:ext cx="1825233" cy="461665"/>
          </a:xfrm>
          <a:prstGeom prst="rect">
            <a:avLst/>
          </a:prstGeom>
          <a:noFill/>
        </p:spPr>
        <p:txBody>
          <a:bodyPr wrap="square" rtlCol="0">
            <a:spAutoFit/>
          </a:bodyPr>
          <a:lstStyle/>
          <a:p>
            <a:pPr algn="ctr"/>
            <a:r>
              <a:rPr lang="en-GB" sz="2400" b="1" dirty="0"/>
              <a:t>Together</a:t>
            </a:r>
          </a:p>
        </p:txBody>
      </p:sp>
      <p:pic>
        <p:nvPicPr>
          <p:cNvPr id="19" name="Grafikk 5">
            <a:extLst>
              <a:ext uri="{FF2B5EF4-FFF2-40B4-BE49-F238E27FC236}">
                <a16:creationId xmlns:a16="http://schemas.microsoft.com/office/drawing/2014/main" id="{AF6DC1B6-E98E-4835-9B50-FDF50BC328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18" name="Bilde 17">
            <a:extLst>
              <a:ext uri="{FF2B5EF4-FFF2-40B4-BE49-F238E27FC236}">
                <a16:creationId xmlns:a16="http://schemas.microsoft.com/office/drawing/2014/main" id="{94613DCD-240D-4CFF-B1F9-BA470DF13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12785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P spid="10" grpId="0"/>
      <p:bldP spid="11" grpId="0"/>
      <p:bldP spid="12" grpId="0"/>
      <p:bldP spid="13" grpId="0" animBg="1"/>
      <p:bldP spid="14"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430E83-EDA3-46C1-B6CC-7C7E5771236A}"/>
              </a:ext>
            </a:extLst>
          </p:cNvPr>
          <p:cNvSpPr>
            <a:spLocks noGrp="1"/>
          </p:cNvSpPr>
          <p:nvPr>
            <p:ph type="title"/>
          </p:nvPr>
        </p:nvSpPr>
        <p:spPr/>
        <p:txBody>
          <a:bodyPr>
            <a:normAutofit/>
          </a:bodyPr>
          <a:lstStyle/>
          <a:p>
            <a:r>
              <a:rPr lang="en-GB" sz="4000" b="1" dirty="0">
                <a:solidFill>
                  <a:schemeClr val="tx1"/>
                </a:solidFill>
                <a:latin typeface="+mn-lt"/>
              </a:rPr>
              <a:t>Official turnkey standard</a:t>
            </a:r>
          </a:p>
        </p:txBody>
      </p:sp>
      <p:sp>
        <p:nvSpPr>
          <p:cNvPr id="3" name="Plassholder for innhold 2">
            <a:extLst>
              <a:ext uri="{FF2B5EF4-FFF2-40B4-BE49-F238E27FC236}">
                <a16:creationId xmlns:a16="http://schemas.microsoft.com/office/drawing/2014/main" id="{D86F6AB6-AED8-485D-8F28-22CB38E836CE}"/>
              </a:ext>
            </a:extLst>
          </p:cNvPr>
          <p:cNvSpPr>
            <a:spLocks noGrp="1"/>
          </p:cNvSpPr>
          <p:nvPr>
            <p:ph idx="1"/>
          </p:nvPr>
        </p:nvSpPr>
        <p:spPr/>
        <p:txBody>
          <a:bodyPr/>
          <a:lstStyle/>
          <a:p>
            <a:pPr marL="633413" indent="-633413">
              <a:buFont typeface="Wingdings" panose="05000000000000000000" pitchFamily="2" charset="2"/>
              <a:buChar char="Ø"/>
            </a:pPr>
            <a:r>
              <a:rPr lang="en-GB" sz="2800" dirty="0">
                <a:ea typeface="Calibri" panose="020F0502020204030204" pitchFamily="34" charset="0"/>
                <a:cs typeface="Times New Roman" panose="02020603050405020304" pitchFamily="18" charset="0"/>
              </a:rPr>
              <a:t>An official turnkey enterprise standard is an important tool, but if you exclude the initial chapter, most of the standard is about </a:t>
            </a:r>
            <a:r>
              <a:rPr lang="en-GB" sz="2800" b="1" dirty="0">
                <a:ea typeface="Calibri" panose="020F0502020204030204" pitchFamily="34" charset="0"/>
                <a:cs typeface="Times New Roman" panose="02020603050405020304" pitchFamily="18" charset="0"/>
              </a:rPr>
              <a:t>how to solve conflicts that might arise</a:t>
            </a:r>
            <a:r>
              <a:rPr lang="en-GB" sz="2800" dirty="0">
                <a:ea typeface="Calibri" panose="020F0502020204030204" pitchFamily="34" charset="0"/>
                <a:cs typeface="Times New Roman" panose="02020603050405020304" pitchFamily="18" charset="0"/>
              </a:rPr>
              <a:t>. </a:t>
            </a:r>
          </a:p>
          <a:p>
            <a:pPr marL="633413" indent="-633413">
              <a:buFont typeface="Wingdings" panose="05000000000000000000" pitchFamily="2" charset="2"/>
              <a:buChar char="Ø"/>
            </a:pPr>
            <a:r>
              <a:rPr lang="en-GB" sz="2800" b="1" dirty="0">
                <a:solidFill>
                  <a:schemeClr val="accent1">
                    <a:lumMod val="75000"/>
                  </a:schemeClr>
                </a:solidFill>
                <a:ea typeface="Calibri" panose="020F0502020204030204" pitchFamily="34" charset="0"/>
                <a:cs typeface="Times New Roman" panose="02020603050405020304" pitchFamily="18" charset="0"/>
              </a:rPr>
              <a:t>A partnership contract is about avoiding getting into conflicts. </a:t>
            </a:r>
            <a:endParaRPr lang="en-GB" sz="3600" b="1" dirty="0">
              <a:solidFill>
                <a:schemeClr val="accent1">
                  <a:lumMod val="75000"/>
                </a:schemeClr>
              </a:solidFill>
              <a:ea typeface="Calibri" panose="020F0502020204030204" pitchFamily="34" charset="0"/>
              <a:cs typeface="Times New Roman" panose="02020603050405020304" pitchFamily="18" charset="0"/>
            </a:endParaRPr>
          </a:p>
          <a:p>
            <a:endParaRPr lang="en-GB" dirty="0"/>
          </a:p>
        </p:txBody>
      </p:sp>
      <p:pic>
        <p:nvPicPr>
          <p:cNvPr id="4" name="Grafikk 5">
            <a:extLst>
              <a:ext uri="{FF2B5EF4-FFF2-40B4-BE49-F238E27FC236}">
                <a16:creationId xmlns:a16="http://schemas.microsoft.com/office/drawing/2014/main" id="{41C3A4B8-8074-402C-8109-8BDD7F0CD5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de 4">
            <a:extLst>
              <a:ext uri="{FF2B5EF4-FFF2-40B4-BE49-F238E27FC236}">
                <a16:creationId xmlns:a16="http://schemas.microsoft.com/office/drawing/2014/main" id="{BE0B2B08-7B2C-4AAD-883A-5EB3FB19E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144750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en-GB" sz="4000" b="1">
                <a:latin typeface="+mn-lt"/>
              </a:rPr>
              <a:t>Stakeholders and players</a:t>
            </a:r>
            <a:endParaRPr lang="en-GB" sz="4000" b="1" dirty="0">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219200" y="1845733"/>
            <a:ext cx="7949184" cy="4725664"/>
          </a:xfrm>
        </p:spPr>
        <p:txBody>
          <a:bodyPr>
            <a:normAutofit lnSpcReduction="10000"/>
          </a:bodyPr>
          <a:lstStyle/>
          <a:p>
            <a:pPr marL="0" indent="0">
              <a:spcBef>
                <a:spcPts val="600"/>
              </a:spcBef>
              <a:buClr>
                <a:schemeClr val="accent2"/>
              </a:buClr>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b="1" kern="0" dirty="0">
                <a:ea typeface="Verdana" panose="020B0604030504040204" pitchFamily="34" charset="0"/>
                <a:cs typeface="Verdana" panose="020B0604030504040204" pitchFamily="34" charset="0"/>
              </a:rPr>
              <a:t>EPC Customers</a:t>
            </a:r>
          </a:p>
          <a:p>
            <a:pPr lvl="1">
              <a:spcBef>
                <a:spcPts val="500"/>
              </a:spcBef>
              <a:buClr>
                <a:schemeClr val="accent2"/>
              </a:buClr>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kern="0" dirty="0">
                <a:ea typeface="Verdana" panose="020B0604030504040204" pitchFamily="34" charset="0"/>
                <a:cs typeface="Verdana" panose="020B0604030504040204" pitchFamily="34" charset="0"/>
              </a:rPr>
              <a:t>Those interested from public/private sector – building owners/property managers </a:t>
            </a:r>
          </a:p>
          <a:p>
            <a:pPr marL="0" indent="0">
              <a:spcBef>
                <a:spcPts val="600"/>
              </a:spcBef>
              <a:buClr>
                <a:schemeClr val="accent2"/>
              </a:buClr>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b="1" kern="0" dirty="0">
                <a:ea typeface="Verdana" panose="020B0604030504040204" pitchFamily="34" charset="0"/>
                <a:cs typeface="Verdana" panose="020B0604030504040204" pitchFamily="34" charset="0"/>
              </a:rPr>
              <a:t>Energy service companies (ESCO)</a:t>
            </a:r>
          </a:p>
          <a:p>
            <a:pPr lvl="1">
              <a:spcBef>
                <a:spcPts val="500"/>
              </a:spcBef>
              <a:buClr>
                <a:schemeClr val="accent2"/>
              </a:buClr>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kern="0" dirty="0">
                <a:ea typeface="Verdana" panose="020B0604030504040204" pitchFamily="34" charset="0"/>
                <a:cs typeface="Verdana" panose="020B0604030504040204" pitchFamily="34" charset="0"/>
              </a:rPr>
              <a:t>Energy service suppliers, suppliers of EPC projects</a:t>
            </a:r>
          </a:p>
          <a:p>
            <a:pPr marL="0" indent="0">
              <a:spcBef>
                <a:spcPts val="600"/>
              </a:spcBef>
              <a:buClr>
                <a:schemeClr val="accent2"/>
              </a:buClr>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b="1" kern="0" dirty="0">
                <a:ea typeface="Verdana" panose="020B0604030504040204" pitchFamily="34" charset="0"/>
                <a:cs typeface="Verdana" panose="020B0604030504040204" pitchFamily="34" charset="0"/>
              </a:rPr>
              <a:t>Subcontractors </a:t>
            </a:r>
          </a:p>
          <a:p>
            <a:pPr lvl="1">
              <a:spcBef>
                <a:spcPts val="500"/>
              </a:spcBef>
              <a:buClr>
                <a:schemeClr val="accent2"/>
              </a:buClr>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kern="0" dirty="0">
                <a:ea typeface="Verdana" panose="020B0604030504040204" pitchFamily="34" charset="0"/>
                <a:cs typeface="Verdana" panose="020B0604030504040204" pitchFamily="34" charset="0"/>
              </a:rPr>
              <a:t>suppliers of EE installations and components,  liable to an ESCO,  not in direct contact with the client</a:t>
            </a:r>
          </a:p>
          <a:p>
            <a:pPr marL="0" indent="0">
              <a:spcBef>
                <a:spcPts val="600"/>
              </a:spcBef>
              <a:buClr>
                <a:schemeClr val="accent2"/>
              </a:buClr>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b="1" kern="0" dirty="0">
                <a:ea typeface="Verdana" panose="020B0604030504040204" pitchFamily="34" charset="0"/>
                <a:cs typeface="Verdana" panose="020B0604030504040204" pitchFamily="34" charset="0"/>
              </a:rPr>
              <a:t>Consulting companies (EPC Facilitators) </a:t>
            </a:r>
          </a:p>
          <a:p>
            <a:pPr lvl="1">
              <a:spcBef>
                <a:spcPts val="500"/>
              </a:spcBef>
              <a:buClr>
                <a:schemeClr val="accent2"/>
              </a:buClr>
              <a:buFont typeface="Wingdings" panose="05000000000000000000" pitchFamily="2" charset="2"/>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kern="0" dirty="0">
                <a:ea typeface="Verdana" panose="020B0604030504040204" pitchFamily="34" charset="0"/>
                <a:cs typeface="Verdana" panose="020B0604030504040204" pitchFamily="34" charset="0"/>
              </a:rPr>
              <a:t>Assistance with preparation of projects on the client side, organization of tenders, monitoring and verification of savings for clients </a:t>
            </a:r>
          </a:p>
          <a:p>
            <a:pPr marL="0" indent="0">
              <a:spcBef>
                <a:spcPts val="600"/>
              </a:spcBef>
              <a:buClr>
                <a:schemeClr val="accent2"/>
              </a:buClr>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b="1" kern="0" dirty="0">
                <a:ea typeface="Verdana" panose="020B0604030504040204" pitchFamily="34" charset="0"/>
                <a:cs typeface="Verdana" panose="020B0604030504040204" pitchFamily="34" charset="0"/>
              </a:rPr>
              <a:t>Other interested parties</a:t>
            </a:r>
          </a:p>
          <a:p>
            <a:pPr lvl="1" fontAlgn="auto">
              <a:spcAft>
                <a:spcPts val="0"/>
              </a:spcAft>
              <a:buClr>
                <a:schemeClr val="accent2"/>
              </a:buClr>
              <a:buFont typeface="Wingdings" panose="05000000000000000000" pitchFamily="2" charset="2"/>
              <a:buChar char="§"/>
              <a:defRPr/>
            </a:pPr>
            <a:r>
              <a:rPr lang="en-GB" kern="0" dirty="0">
                <a:ea typeface="Verdana" panose="020B0604030504040204" pitchFamily="34" charset="0"/>
                <a:cs typeface="Verdana" panose="020B0604030504040204" pitchFamily="34" charset="0"/>
              </a:rPr>
              <a:t>Financial institutions </a:t>
            </a:r>
          </a:p>
          <a:p>
            <a:pPr lvl="1" fontAlgn="auto">
              <a:spcAft>
                <a:spcPts val="0"/>
              </a:spcAft>
              <a:buClr>
                <a:schemeClr val="accent2"/>
              </a:buClr>
              <a:buFont typeface="Wingdings" panose="05000000000000000000" pitchFamily="2" charset="2"/>
              <a:buChar char="§"/>
              <a:defRPr/>
            </a:pPr>
            <a:r>
              <a:rPr lang="en-GB" kern="0" dirty="0">
                <a:ea typeface="Verdana" panose="020B0604030504040204" pitchFamily="34" charset="0"/>
                <a:cs typeface="Verdana" panose="020B0604030504040204" pitchFamily="34" charset="0"/>
              </a:rPr>
              <a:t>Energy authorities/grant schemes</a:t>
            </a:r>
          </a:p>
          <a:p>
            <a:pPr lvl="1" fontAlgn="auto">
              <a:spcAft>
                <a:spcPts val="0"/>
              </a:spcAft>
              <a:buClr>
                <a:schemeClr val="accent2"/>
              </a:buClr>
              <a:buFont typeface="Wingdings" panose="05000000000000000000" pitchFamily="2" charset="2"/>
              <a:buChar char="§"/>
              <a:defRPr/>
            </a:pPr>
            <a:r>
              <a:rPr lang="en-GB" kern="0" dirty="0">
                <a:ea typeface="Verdana" panose="020B0604030504040204" pitchFamily="34" charset="0"/>
                <a:cs typeface="Verdana" panose="020B0604030504040204" pitchFamily="34" charset="0"/>
              </a:rPr>
              <a:t>Local, regional, national authorities</a:t>
            </a:r>
          </a:p>
        </p:txBody>
      </p:sp>
      <p:pic>
        <p:nvPicPr>
          <p:cNvPr id="5" name="Grafikk 5">
            <a:extLst>
              <a:ext uri="{FF2B5EF4-FFF2-40B4-BE49-F238E27FC236}">
                <a16:creationId xmlns:a16="http://schemas.microsoft.com/office/drawing/2014/main" id="{2C5489A1-E807-4444-BA53-53D227F7CD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38F38A93-B02F-4B2B-8836-18C66D62FB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1"/>
            <a:ext cx="3194304" cy="657365"/>
          </a:xfrm>
          <a:prstGeom prst="rect">
            <a:avLst/>
          </a:prstGeom>
        </p:spPr>
      </p:pic>
      <p:pic>
        <p:nvPicPr>
          <p:cNvPr id="8" name="Bilde 7">
            <a:extLst>
              <a:ext uri="{FF2B5EF4-FFF2-40B4-BE49-F238E27FC236}">
                <a16:creationId xmlns:a16="http://schemas.microsoft.com/office/drawing/2014/main" id="{7A9245E7-2D65-4059-967D-A1DA296B6B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1530" y="4096512"/>
            <a:ext cx="2831428" cy="2065837"/>
          </a:xfrm>
          <a:prstGeom prst="rect">
            <a:avLst/>
          </a:prstGeom>
        </p:spPr>
      </p:pic>
    </p:spTree>
    <p:extLst>
      <p:ext uri="{BB962C8B-B14F-4D97-AF65-F5344CB8AC3E}">
        <p14:creationId xmlns:p14="http://schemas.microsoft.com/office/powerpoint/2010/main" val="2206498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6" descr="Et bilde som inneholder utklipp&#10;&#10;Automatisk generert beskrivelse">
            <a:extLst>
              <a:ext uri="{FF2B5EF4-FFF2-40B4-BE49-F238E27FC236}">
                <a16:creationId xmlns:a16="http://schemas.microsoft.com/office/drawing/2014/main" id="{294681CA-F030-4B9C-A2C9-D2ACA9EC2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711" y="3243191"/>
            <a:ext cx="2992290" cy="2992290"/>
          </a:xfrm>
          <a:prstGeom prst="rect">
            <a:avLst/>
          </a:prstGeom>
        </p:spPr>
      </p:pic>
      <p:sp>
        <p:nvSpPr>
          <p:cNvPr id="2" name="Tittel 1">
            <a:extLst>
              <a:ext uri="{FF2B5EF4-FFF2-40B4-BE49-F238E27FC236}">
                <a16:creationId xmlns:a16="http://schemas.microsoft.com/office/drawing/2014/main" id="{1258395F-A779-4651-8967-5E739AC280D5}"/>
              </a:ext>
            </a:extLst>
          </p:cNvPr>
          <p:cNvSpPr>
            <a:spLocks noGrp="1"/>
          </p:cNvSpPr>
          <p:nvPr>
            <p:ph type="title"/>
          </p:nvPr>
        </p:nvSpPr>
        <p:spPr>
          <a:xfrm>
            <a:off x="1097280" y="174624"/>
            <a:ext cx="10058400" cy="1543891"/>
          </a:xfrm>
        </p:spPr>
        <p:txBody>
          <a:bodyPr>
            <a:normAutofit/>
          </a:bodyPr>
          <a:lstStyle/>
          <a:p>
            <a:r>
              <a:rPr lang="en-GB" sz="4000" b="1" dirty="0">
                <a:solidFill>
                  <a:schemeClr val="tx1"/>
                </a:solidFill>
                <a:latin typeface="+mn-lt"/>
              </a:rPr>
              <a:t>What is the partnership about?</a:t>
            </a:r>
          </a:p>
        </p:txBody>
      </p:sp>
      <p:sp>
        <p:nvSpPr>
          <p:cNvPr id="3" name="Plassholder for innhold 2">
            <a:extLst>
              <a:ext uri="{FF2B5EF4-FFF2-40B4-BE49-F238E27FC236}">
                <a16:creationId xmlns:a16="http://schemas.microsoft.com/office/drawing/2014/main" id="{6CBA3784-5F86-4CA7-86EA-4339E6A5447A}"/>
              </a:ext>
            </a:extLst>
          </p:cNvPr>
          <p:cNvSpPr>
            <a:spLocks noGrp="1"/>
          </p:cNvSpPr>
          <p:nvPr>
            <p:ph idx="1"/>
          </p:nvPr>
        </p:nvSpPr>
        <p:spPr>
          <a:xfrm>
            <a:off x="1207008" y="1845734"/>
            <a:ext cx="9948672" cy="4516966"/>
          </a:xfrm>
        </p:spPr>
        <p:txBody>
          <a:bodyPr>
            <a:normAutofit/>
          </a:bodyPr>
          <a:lstStyle/>
          <a:p>
            <a:pPr marL="0" indent="0">
              <a:buNone/>
            </a:pPr>
            <a:r>
              <a:rPr lang="en-GB" sz="2800" b="1" dirty="0"/>
              <a:t>Contract based cooperation </a:t>
            </a:r>
            <a:r>
              <a:rPr lang="en-GB" sz="2800" dirty="0"/>
              <a:t>(new template)</a:t>
            </a:r>
          </a:p>
          <a:p>
            <a:pPr marL="266700" indent="-266700">
              <a:buFont typeface="Wingdings" panose="05000000000000000000" pitchFamily="2" charset="2"/>
              <a:buChar char="§"/>
            </a:pPr>
            <a:r>
              <a:rPr lang="en-GB" sz="2400" dirty="0"/>
              <a:t>EE measures in all buildings</a:t>
            </a:r>
          </a:p>
          <a:p>
            <a:pPr marL="266700" indent="-266700">
              <a:buFont typeface="Wingdings" panose="05000000000000000000" pitchFamily="2" charset="2"/>
              <a:buChar char="§"/>
            </a:pPr>
            <a:r>
              <a:rPr lang="en-GB" sz="2400" dirty="0"/>
              <a:t>Quality of measures, products and technical solutions</a:t>
            </a:r>
          </a:p>
          <a:p>
            <a:pPr marL="266700" indent="-266700">
              <a:buFont typeface="Wingdings" panose="05000000000000000000" pitchFamily="2" charset="2"/>
              <a:buChar char="§"/>
            </a:pPr>
            <a:r>
              <a:rPr lang="en-GB" sz="2400" dirty="0"/>
              <a:t>Economy – open book – no secrets </a:t>
            </a:r>
          </a:p>
          <a:p>
            <a:pPr marL="266700" indent="-266700">
              <a:buFont typeface="Wingdings" panose="05000000000000000000" pitchFamily="2" charset="2"/>
              <a:buChar char="§"/>
            </a:pPr>
            <a:r>
              <a:rPr lang="en-GB" sz="2400" dirty="0"/>
              <a:t>All documents available for both parties</a:t>
            </a:r>
          </a:p>
          <a:p>
            <a:pPr marL="266700" indent="-266700">
              <a:buFont typeface="Wingdings" panose="05000000000000000000" pitchFamily="2" charset="2"/>
              <a:buChar char="§"/>
            </a:pPr>
            <a:r>
              <a:rPr lang="en-GB" sz="2400" dirty="0"/>
              <a:t>ESCO provide analyses with agreed mark-up </a:t>
            </a:r>
          </a:p>
          <a:p>
            <a:pPr marL="559308" lvl="1" indent="-266700">
              <a:buFont typeface="Wingdings" panose="05000000000000000000" pitchFamily="2" charset="2"/>
              <a:buChar char="§"/>
            </a:pPr>
            <a:r>
              <a:rPr lang="en-GB" sz="2400" dirty="0"/>
              <a:t>Project development report (new template)</a:t>
            </a:r>
          </a:p>
          <a:p>
            <a:pPr marL="0" indent="0">
              <a:buNone/>
            </a:pPr>
            <a:endParaRPr lang="en-GB" dirty="0"/>
          </a:p>
        </p:txBody>
      </p:sp>
      <p:pic>
        <p:nvPicPr>
          <p:cNvPr id="5" name="Grafikk 5">
            <a:extLst>
              <a:ext uri="{FF2B5EF4-FFF2-40B4-BE49-F238E27FC236}">
                <a16:creationId xmlns:a16="http://schemas.microsoft.com/office/drawing/2014/main" id="{40019D69-F2F6-4FF2-B121-79C89013EF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7" name="Bilde 6">
            <a:extLst>
              <a:ext uri="{FF2B5EF4-FFF2-40B4-BE49-F238E27FC236}">
                <a16:creationId xmlns:a16="http://schemas.microsoft.com/office/drawing/2014/main" id="{9AF38BCF-6FDC-4986-AA3D-284DBA050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1510585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descr="Et bilde som inneholder utklipp&#10;&#10;Automatisk generert beskrivelse">
            <a:extLst>
              <a:ext uri="{FF2B5EF4-FFF2-40B4-BE49-F238E27FC236}">
                <a16:creationId xmlns:a16="http://schemas.microsoft.com/office/drawing/2014/main" id="{3AB5942C-B439-41F1-8D41-EA6854ED6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971" y="2473472"/>
            <a:ext cx="1625443" cy="1896352"/>
          </a:xfrm>
          <a:prstGeom prst="rect">
            <a:avLst/>
          </a:prstGeom>
        </p:spPr>
      </p:pic>
      <p:pic>
        <p:nvPicPr>
          <p:cNvPr id="7" name="Bilde 6">
            <a:extLst>
              <a:ext uri="{FF2B5EF4-FFF2-40B4-BE49-F238E27FC236}">
                <a16:creationId xmlns:a16="http://schemas.microsoft.com/office/drawing/2014/main" id="{F7EF45A2-3E9F-4B34-9434-6C7A8B23B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587" y="1283689"/>
            <a:ext cx="2184709" cy="1874039"/>
          </a:xfrm>
          <a:prstGeom prst="rect">
            <a:avLst/>
          </a:prstGeom>
        </p:spPr>
      </p:pic>
      <p:sp>
        <p:nvSpPr>
          <p:cNvPr id="2" name="TekstSylinder 1">
            <a:extLst>
              <a:ext uri="{FF2B5EF4-FFF2-40B4-BE49-F238E27FC236}">
                <a16:creationId xmlns:a16="http://schemas.microsoft.com/office/drawing/2014/main" id="{A8CD3FE3-F1F2-4251-B941-C1928E394CAA}"/>
              </a:ext>
            </a:extLst>
          </p:cNvPr>
          <p:cNvSpPr txBox="1"/>
          <p:nvPr/>
        </p:nvSpPr>
        <p:spPr>
          <a:xfrm>
            <a:off x="475488" y="1275156"/>
            <a:ext cx="3848124" cy="2031325"/>
          </a:xfrm>
          <a:prstGeom prst="rect">
            <a:avLst/>
          </a:prstGeom>
          <a:solidFill>
            <a:schemeClr val="tx1">
              <a:lumMod val="75000"/>
              <a:lumOff val="25000"/>
            </a:schemeClr>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There will always be different goals regarding implementation of a project</a:t>
            </a:r>
          </a:p>
          <a:p>
            <a:pPr marL="285750" indent="-285750">
              <a:buFontTx/>
              <a:buChar char="-"/>
            </a:pPr>
            <a:r>
              <a:rPr lang="en-GB" b="1" dirty="0">
                <a:solidFill>
                  <a:schemeClr val="bg1"/>
                </a:solidFill>
                <a:latin typeface="Arial" panose="020B0604020202020204" pitchFamily="34" charset="0"/>
                <a:cs typeface="Arial" panose="020B0604020202020204" pitchFamily="34" charset="0"/>
              </a:rPr>
              <a:t>The customer wants as much as possible for the money</a:t>
            </a:r>
          </a:p>
          <a:p>
            <a:pPr marL="285750" indent="-285750">
              <a:buFontTx/>
              <a:buChar char="-"/>
            </a:pPr>
            <a:r>
              <a:rPr lang="en-GB" b="1" dirty="0">
                <a:solidFill>
                  <a:schemeClr val="bg1"/>
                </a:solidFill>
                <a:latin typeface="Arial" panose="020B0604020202020204" pitchFamily="34" charset="0"/>
                <a:cs typeface="Arial" panose="020B0604020202020204" pitchFamily="34" charset="0"/>
              </a:rPr>
              <a:t>The supplier wants to make a profit </a:t>
            </a:r>
          </a:p>
        </p:txBody>
      </p:sp>
      <p:sp>
        <p:nvSpPr>
          <p:cNvPr id="5" name="TekstSylinder 4">
            <a:extLst>
              <a:ext uri="{FF2B5EF4-FFF2-40B4-BE49-F238E27FC236}">
                <a16:creationId xmlns:a16="http://schemas.microsoft.com/office/drawing/2014/main" id="{F2C2A6CB-2A2F-4194-8577-F45A9245E9B5}"/>
              </a:ext>
            </a:extLst>
          </p:cNvPr>
          <p:cNvSpPr txBox="1"/>
          <p:nvPr/>
        </p:nvSpPr>
        <p:spPr>
          <a:xfrm>
            <a:off x="3864864" y="3023871"/>
            <a:ext cx="4218431" cy="1754326"/>
          </a:xfrm>
          <a:prstGeom prst="rect">
            <a:avLst/>
          </a:prstGeom>
          <a:solidFill>
            <a:srgbClr val="008A3E"/>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BUT</a:t>
            </a:r>
          </a:p>
          <a:p>
            <a:r>
              <a:rPr lang="en-GB" b="1" dirty="0">
                <a:solidFill>
                  <a:schemeClr val="bg1"/>
                </a:solidFill>
                <a:latin typeface="Arial" panose="020B0604020202020204" pitchFamily="34" charset="0"/>
                <a:cs typeface="Arial" panose="020B0604020202020204" pitchFamily="34" charset="0"/>
              </a:rPr>
              <a:t>Common goals and rules are possible</a:t>
            </a:r>
          </a:p>
          <a:p>
            <a:r>
              <a:rPr lang="en-GB" b="1" dirty="0">
                <a:solidFill>
                  <a:schemeClr val="bg1"/>
                </a:solidFill>
                <a:latin typeface="Arial" panose="020B0604020202020204" pitchFamily="34" charset="0"/>
                <a:cs typeface="Arial" panose="020B0604020202020204" pitchFamily="34" charset="0"/>
              </a:rPr>
              <a:t>Requires mutual understanding and respect for the other parties' reasonable goals</a:t>
            </a:r>
          </a:p>
        </p:txBody>
      </p:sp>
      <p:sp>
        <p:nvSpPr>
          <p:cNvPr id="6" name="TekstSylinder 5">
            <a:extLst>
              <a:ext uri="{FF2B5EF4-FFF2-40B4-BE49-F238E27FC236}">
                <a16:creationId xmlns:a16="http://schemas.microsoft.com/office/drawing/2014/main" id="{E16168EE-1E52-432B-9169-A55501BAC504}"/>
              </a:ext>
            </a:extLst>
          </p:cNvPr>
          <p:cNvSpPr txBox="1"/>
          <p:nvPr/>
        </p:nvSpPr>
        <p:spPr>
          <a:xfrm>
            <a:off x="7650479" y="4323568"/>
            <a:ext cx="4059935" cy="1631216"/>
          </a:xfrm>
          <a:prstGeom prst="rect">
            <a:avLst/>
          </a:prstGeom>
          <a:solidFill>
            <a:schemeClr val="tx1">
              <a:lumMod val="75000"/>
              <a:lumOff val="25000"/>
            </a:schemeClr>
          </a:solid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Mutual instruments to succeed</a:t>
            </a:r>
          </a:p>
          <a:p>
            <a:pPr marL="285750" indent="-285750">
              <a:buFontTx/>
              <a:buChar char="-"/>
            </a:pPr>
            <a:r>
              <a:rPr lang="en-GB" sz="2000" b="1" dirty="0">
                <a:solidFill>
                  <a:schemeClr val="bg1"/>
                </a:solidFill>
                <a:latin typeface="Arial" panose="020B0604020202020204" pitchFamily="34" charset="0"/>
                <a:cs typeface="Arial" panose="020B0604020202020204" pitchFamily="34" charset="0"/>
              </a:rPr>
              <a:t>Openness between parties</a:t>
            </a:r>
          </a:p>
          <a:p>
            <a:pPr marL="285750" indent="-285750">
              <a:buFontTx/>
              <a:buChar char="-"/>
            </a:pPr>
            <a:r>
              <a:rPr lang="en-GB" sz="2000" b="1" dirty="0">
                <a:solidFill>
                  <a:schemeClr val="bg1"/>
                </a:solidFill>
                <a:latin typeface="Arial" panose="020B0604020202020204" pitchFamily="34" charset="0"/>
                <a:cs typeface="Arial" panose="020B0604020202020204" pitchFamily="34" charset="0"/>
              </a:rPr>
              <a:t>Confidential treatment in negotiations</a:t>
            </a:r>
          </a:p>
          <a:p>
            <a:pPr marL="285750" indent="-285750">
              <a:buFontTx/>
              <a:buChar char="-"/>
            </a:pPr>
            <a:r>
              <a:rPr lang="en-GB" sz="2000" b="1" dirty="0">
                <a:solidFill>
                  <a:schemeClr val="bg1"/>
                </a:solidFill>
                <a:latin typeface="Arial" panose="020B0604020202020204" pitchFamily="34" charset="0"/>
                <a:cs typeface="Arial" panose="020B0604020202020204" pitchFamily="34" charset="0"/>
              </a:rPr>
              <a:t>Trust among the parties</a:t>
            </a:r>
          </a:p>
        </p:txBody>
      </p:sp>
      <p:pic>
        <p:nvPicPr>
          <p:cNvPr id="8" name="Grafikk 5">
            <a:extLst>
              <a:ext uri="{FF2B5EF4-FFF2-40B4-BE49-F238E27FC236}">
                <a16:creationId xmlns:a16="http://schemas.microsoft.com/office/drawing/2014/main" id="{0C518C01-E029-43DB-AAE6-8E2F03BAC7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11" name="Bilde 10">
            <a:extLst>
              <a:ext uri="{FF2B5EF4-FFF2-40B4-BE49-F238E27FC236}">
                <a16:creationId xmlns:a16="http://schemas.microsoft.com/office/drawing/2014/main" id="{B03DFF3D-684C-48CE-8ACB-28BE9FF1DB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13" name="Tittel 1">
            <a:extLst>
              <a:ext uri="{FF2B5EF4-FFF2-40B4-BE49-F238E27FC236}">
                <a16:creationId xmlns:a16="http://schemas.microsoft.com/office/drawing/2014/main" id="{46683DEE-9BCF-4B08-9CFA-744624DB2A0F}"/>
              </a:ext>
            </a:extLst>
          </p:cNvPr>
          <p:cNvSpPr txBox="1">
            <a:spLocks/>
          </p:cNvSpPr>
          <p:nvPr/>
        </p:nvSpPr>
        <p:spPr>
          <a:xfrm>
            <a:off x="4035552" y="295959"/>
            <a:ext cx="5644895" cy="8500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dirty="0">
                <a:solidFill>
                  <a:schemeClr val="tx1"/>
                </a:solidFill>
                <a:latin typeface="+mn-lt"/>
              </a:rPr>
              <a:t>Trust and respect</a:t>
            </a:r>
          </a:p>
        </p:txBody>
      </p:sp>
    </p:spTree>
    <p:extLst>
      <p:ext uri="{BB962C8B-B14F-4D97-AF65-F5344CB8AC3E}">
        <p14:creationId xmlns:p14="http://schemas.microsoft.com/office/powerpoint/2010/main" val="130864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Bilde 2" descr="Et bilde som inneholder pattedyr, dyr, utendørs, hund&#10;&#10;Automatisk generert beskrivelse">
            <a:extLst>
              <a:ext uri="{FF2B5EF4-FFF2-40B4-BE49-F238E27FC236}">
                <a16:creationId xmlns:a16="http://schemas.microsoft.com/office/drawing/2014/main" id="{A363B9A4-568F-4815-884E-7B80E92D69BA}"/>
              </a:ext>
            </a:extLst>
          </p:cNvPr>
          <p:cNvPicPr>
            <a:picLocks noChangeAspect="1"/>
          </p:cNvPicPr>
          <p:nvPr/>
        </p:nvPicPr>
        <p:blipFill rotWithShape="1">
          <a:blip r:embed="rId3"/>
          <a:srcRect t="18468" b="9863"/>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278593E4-9F18-4133-8E6D-49F2BD5E1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tel 1">
            <a:extLst>
              <a:ext uri="{FF2B5EF4-FFF2-40B4-BE49-F238E27FC236}">
                <a16:creationId xmlns:a16="http://schemas.microsoft.com/office/drawing/2014/main" id="{BB803466-30EA-402E-8337-6E5A4D3BA203}"/>
              </a:ext>
            </a:extLst>
          </p:cNvPr>
          <p:cNvSpPr txBox="1">
            <a:spLocks/>
          </p:cNvSpPr>
          <p:nvPr/>
        </p:nvSpPr>
        <p:spPr>
          <a:xfrm>
            <a:off x="1065197" y="5120640"/>
            <a:ext cx="10058400" cy="8229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en-US" sz="3600" b="1">
                <a:solidFill>
                  <a:srgbClr val="FFFFFF"/>
                </a:solidFill>
              </a:rPr>
              <a:t>The speed of trust</a:t>
            </a:r>
          </a:p>
        </p:txBody>
      </p:sp>
      <p:sp>
        <p:nvSpPr>
          <p:cNvPr id="17" name="Rectangle 16">
            <a:extLst>
              <a:ext uri="{FF2B5EF4-FFF2-40B4-BE49-F238E27FC236}">
                <a16:creationId xmlns:a16="http://schemas.microsoft.com/office/drawing/2014/main" id="{482D7CB0-CBA7-460E-824A-FAAA7D333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697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pPr marL="91440" lvl="1" indent="-91440">
              <a:spcBef>
                <a:spcPts val="1200"/>
              </a:spcBef>
              <a:spcAft>
                <a:spcPts val="200"/>
              </a:spcAft>
              <a:buSzPct val="100000"/>
              <a:buFont typeface="Calibri" panose="020F0502020204030204" pitchFamily="34" charset="0"/>
              <a:buChar char=" "/>
            </a:pPr>
            <a:r>
              <a:rPr lang="en-GB" sz="4000" b="1" dirty="0"/>
              <a:t>6. New implementation model for EPC</a:t>
            </a:r>
          </a:p>
          <a:p>
            <a:pPr marL="201168" lvl="1" indent="0">
              <a:buNone/>
            </a:pPr>
            <a:endParaRPr lang="en-GB" sz="3000" b="1" dirty="0"/>
          </a:p>
        </p:txBody>
      </p:sp>
      <p:pic>
        <p:nvPicPr>
          <p:cNvPr id="7" name="Grafikk 5">
            <a:extLst>
              <a:ext uri="{FF2B5EF4-FFF2-40B4-BE49-F238E27FC236}">
                <a16:creationId xmlns:a16="http://schemas.microsoft.com/office/drawing/2014/main" id="{60C47916-7E88-4ED8-8AA5-F4A6474B05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49B33C56-BC21-41B6-A5C6-1DFCF7847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521473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5F95E3-4D0E-4E22-878B-ECB3CCF7A105}"/>
              </a:ext>
            </a:extLst>
          </p:cNvPr>
          <p:cNvSpPr>
            <a:spLocks noGrp="1"/>
          </p:cNvSpPr>
          <p:nvPr>
            <p:ph type="title" idx="4294967295"/>
          </p:nvPr>
        </p:nvSpPr>
        <p:spPr>
          <a:xfrm>
            <a:off x="8056605" y="1724025"/>
            <a:ext cx="4135395" cy="1058863"/>
          </a:xfrm>
        </p:spPr>
        <p:txBody>
          <a:bodyPr vert="horz" lIns="91440" tIns="45720" rIns="91440" bIns="45720" rtlCol="0" anchor="b">
            <a:normAutofit/>
          </a:bodyPr>
          <a:lstStyle/>
          <a:p>
            <a:r>
              <a:rPr lang="en-US" sz="3600" b="1" dirty="0">
                <a:solidFill>
                  <a:schemeClr val="tx1">
                    <a:lumMod val="85000"/>
                    <a:lumOff val="15000"/>
                  </a:schemeClr>
                </a:solidFill>
              </a:rPr>
              <a:t>EPC with partnership </a:t>
            </a:r>
            <a:br>
              <a:rPr lang="en-US" sz="3600" b="1" dirty="0">
                <a:solidFill>
                  <a:schemeClr val="tx1">
                    <a:lumMod val="85000"/>
                    <a:lumOff val="15000"/>
                  </a:schemeClr>
                </a:solidFill>
              </a:rPr>
            </a:br>
            <a:r>
              <a:rPr lang="en-US" sz="3600" b="1" dirty="0">
                <a:solidFill>
                  <a:schemeClr val="tx1">
                    <a:lumMod val="85000"/>
                    <a:lumOff val="15000"/>
                  </a:schemeClr>
                </a:solidFill>
              </a:rPr>
              <a:t>in phase 1</a:t>
            </a:r>
          </a:p>
        </p:txBody>
      </p:sp>
      <p:pic>
        <p:nvPicPr>
          <p:cNvPr id="10" name="Plassholder for innhold 9">
            <a:extLst>
              <a:ext uri="{FF2B5EF4-FFF2-40B4-BE49-F238E27FC236}">
                <a16:creationId xmlns:a16="http://schemas.microsoft.com/office/drawing/2014/main" id="{F58C6172-BC06-4668-9563-E54CF973D68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17575" y="0"/>
            <a:ext cx="6533549" cy="6530891"/>
          </a:xfrm>
          <a:prstGeom prst="rect">
            <a:avLst/>
          </a:prstGeom>
        </p:spPr>
      </p:pic>
      <p:pic>
        <p:nvPicPr>
          <p:cNvPr id="6" name="Bilde 5">
            <a:extLst>
              <a:ext uri="{FF2B5EF4-FFF2-40B4-BE49-F238E27FC236}">
                <a16:creationId xmlns:a16="http://schemas.microsoft.com/office/drawing/2014/main" id="{5102E006-87A6-4F1A-A19B-4C4E50942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584" y="821069"/>
            <a:ext cx="3496599" cy="716802"/>
          </a:xfrm>
          <a:prstGeom prst="rect">
            <a:avLst/>
          </a:prstGeom>
        </p:spPr>
      </p:pic>
      <p:pic>
        <p:nvPicPr>
          <p:cNvPr id="5" name="Grafikk 5">
            <a:extLst>
              <a:ext uri="{FF2B5EF4-FFF2-40B4-BE49-F238E27FC236}">
                <a16:creationId xmlns:a16="http://schemas.microsoft.com/office/drawing/2014/main" id="{1BE1BBD3-9186-4558-9AE2-E62C4788D7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8039965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Phase 0 – before starting up the project</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252603" y="1809990"/>
            <a:ext cx="9702661" cy="4420690"/>
          </a:xfrm>
        </p:spPr>
        <p:txBody>
          <a:bodyPr>
            <a:normAutofit fontScale="77500" lnSpcReduction="20000"/>
          </a:bodyPr>
          <a:lstStyle/>
          <a:p>
            <a:pPr marL="0" indent="0">
              <a:buNone/>
            </a:pPr>
            <a:r>
              <a:rPr lang="en-US" sz="3500" b="1" dirty="0">
                <a:solidFill>
                  <a:schemeClr val="accent2">
                    <a:lumMod val="75000"/>
                  </a:schemeClr>
                </a:solidFill>
              </a:rPr>
              <a:t>Is EPC desirable?</a:t>
            </a:r>
          </a:p>
          <a:p>
            <a:pPr marL="266700" indent="-266700">
              <a:spcBef>
                <a:spcPts val="600"/>
              </a:spcBef>
              <a:buFont typeface="Wingdings" panose="05000000000000000000" pitchFamily="2" charset="2"/>
              <a:buChar char="§"/>
            </a:pPr>
            <a:r>
              <a:rPr lang="en-US" sz="2800" dirty="0"/>
              <a:t>Political will, internal will </a:t>
            </a:r>
          </a:p>
          <a:p>
            <a:pPr marL="266700" indent="-266700">
              <a:spcBef>
                <a:spcPts val="600"/>
              </a:spcBef>
              <a:buFont typeface="Wingdings" panose="05000000000000000000" pitchFamily="2" charset="2"/>
              <a:buChar char="§"/>
            </a:pPr>
            <a:r>
              <a:rPr lang="en-US" sz="2800" dirty="0"/>
              <a:t>High energy costs</a:t>
            </a:r>
          </a:p>
          <a:p>
            <a:pPr marL="266700" indent="-266700">
              <a:spcBef>
                <a:spcPts val="600"/>
              </a:spcBef>
              <a:buFont typeface="Wingdings" panose="05000000000000000000" pitchFamily="2" charset="2"/>
              <a:buChar char="§"/>
            </a:pPr>
            <a:r>
              <a:rPr lang="en-US" sz="2800" dirty="0"/>
              <a:t>Need for upgrades</a:t>
            </a:r>
          </a:p>
          <a:p>
            <a:pPr marL="266700" indent="-266700">
              <a:spcBef>
                <a:spcPts val="600"/>
              </a:spcBef>
              <a:buFont typeface="Wingdings" panose="05000000000000000000" pitchFamily="2" charset="2"/>
              <a:buChar char="§"/>
            </a:pPr>
            <a:r>
              <a:rPr lang="en-US" sz="2800" dirty="0"/>
              <a:t>Energy savings not primary goal (might call for an MSC project)</a:t>
            </a:r>
          </a:p>
          <a:p>
            <a:pPr marL="0" indent="0">
              <a:buNone/>
            </a:pPr>
            <a:r>
              <a:rPr lang="en-US" sz="3500" b="1" dirty="0">
                <a:solidFill>
                  <a:schemeClr val="accent2">
                    <a:lumMod val="75000"/>
                  </a:schemeClr>
                </a:solidFill>
              </a:rPr>
              <a:t>Is EPC viable?</a:t>
            </a:r>
          </a:p>
          <a:p>
            <a:pPr marL="266700" indent="-266700">
              <a:spcBef>
                <a:spcPts val="600"/>
              </a:spcBef>
              <a:buFont typeface="Wingdings" panose="05000000000000000000" pitchFamily="2" charset="2"/>
              <a:buChar char="§"/>
            </a:pPr>
            <a:r>
              <a:rPr lang="en-US" sz="2800" dirty="0"/>
              <a:t>Is there enough saving potential in the buildings?</a:t>
            </a:r>
          </a:p>
          <a:p>
            <a:pPr marL="0" indent="0">
              <a:buNone/>
            </a:pPr>
            <a:r>
              <a:rPr lang="en-US" sz="3500" b="1" dirty="0">
                <a:solidFill>
                  <a:schemeClr val="accent2">
                    <a:lumMod val="75000"/>
                  </a:schemeClr>
                </a:solidFill>
              </a:rPr>
              <a:t>Is it achievable?</a:t>
            </a:r>
          </a:p>
          <a:p>
            <a:pPr marL="266700" indent="-266700">
              <a:spcBef>
                <a:spcPts val="600"/>
              </a:spcBef>
              <a:buFont typeface="Wingdings" panose="05000000000000000000" pitchFamily="2" charset="2"/>
              <a:buChar char="§"/>
            </a:pPr>
            <a:r>
              <a:rPr lang="en-US" sz="2800" dirty="0"/>
              <a:t>Capacity and resources</a:t>
            </a:r>
          </a:p>
          <a:p>
            <a:pPr marL="0" indent="0">
              <a:buNone/>
            </a:pPr>
            <a:r>
              <a:rPr lang="en-US" sz="3500" b="1" dirty="0">
                <a:solidFill>
                  <a:schemeClr val="accent2">
                    <a:lumMod val="75000"/>
                  </a:schemeClr>
                </a:solidFill>
              </a:rPr>
              <a:t>Is it worth investing in?</a:t>
            </a:r>
          </a:p>
          <a:p>
            <a:pPr marL="266700" indent="-266700">
              <a:spcBef>
                <a:spcPts val="600"/>
              </a:spcBef>
              <a:buFont typeface="Wingdings" panose="05000000000000000000" pitchFamily="2" charset="2"/>
              <a:buChar char="§"/>
            </a:pPr>
            <a:r>
              <a:rPr lang="en-US" sz="2800" dirty="0"/>
              <a:t>Expected budget, savings, payback time and other benefits</a:t>
            </a:r>
            <a:endParaRPr lang="en-GB" sz="2800" dirty="0"/>
          </a:p>
        </p:txBody>
      </p:sp>
      <p:pic>
        <p:nvPicPr>
          <p:cNvPr id="4" name="Grafikk 5">
            <a:extLst>
              <a:ext uri="{FF2B5EF4-FFF2-40B4-BE49-F238E27FC236}">
                <a16:creationId xmlns:a16="http://schemas.microsoft.com/office/drawing/2014/main" id="{2AA29CB8-E921-40B8-AB0F-99C14BD3EC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Grafikk 5">
            <a:extLst>
              <a:ext uri="{FF2B5EF4-FFF2-40B4-BE49-F238E27FC236}">
                <a16:creationId xmlns:a16="http://schemas.microsoft.com/office/drawing/2014/main" id="{086E9803-9197-4D30-B997-2CD5A75C9C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F93B2D62-63F6-40D0-8103-A35367C7F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9" name="Rektangel 8">
            <a:extLst>
              <a:ext uri="{FF2B5EF4-FFF2-40B4-BE49-F238E27FC236}">
                <a16:creationId xmlns:a16="http://schemas.microsoft.com/office/drawing/2014/main" id="{B93AF51E-E358-4869-95BD-15E9A0AA12C7}"/>
              </a:ext>
            </a:extLst>
          </p:cNvPr>
          <p:cNvSpPr/>
          <p:nvPr/>
        </p:nvSpPr>
        <p:spPr>
          <a:xfrm>
            <a:off x="9224472" y="1982450"/>
            <a:ext cx="2199432" cy="1446550"/>
          </a:xfrm>
          <a:prstGeom prst="rect">
            <a:avLst/>
          </a:prstGeom>
          <a:noFill/>
        </p:spPr>
        <p:txBody>
          <a:bodyPr wrap="square" lIns="91440" tIns="45720" rIns="91440" bIns="45720">
            <a:spAutoFit/>
            <a:scene3d>
              <a:camera prst="isometricOffAxis1Right"/>
              <a:lightRig rig="harsh" dir="t"/>
            </a:scene3d>
            <a:sp3d extrusionH="57150" prstMaterial="matte">
              <a:bevelT w="63500" h="12700" prst="angle"/>
              <a:contourClr>
                <a:schemeClr val="bg1">
                  <a:lumMod val="65000"/>
                </a:schemeClr>
              </a:contourClr>
            </a:sp3d>
          </a:bodyPr>
          <a:lstStyle/>
          <a:p>
            <a:pPr algn="ctr"/>
            <a:r>
              <a:rPr lang="nb-NO" sz="8800" b="1" dirty="0">
                <a:ln/>
                <a:solidFill>
                  <a:schemeClr val="accent3"/>
                </a:solidFill>
              </a:rPr>
              <a:t>? ! ?</a:t>
            </a:r>
          </a:p>
        </p:txBody>
      </p:sp>
    </p:spTree>
    <p:extLst>
      <p:ext uri="{BB962C8B-B14F-4D97-AF65-F5344CB8AC3E}">
        <p14:creationId xmlns:p14="http://schemas.microsoft.com/office/powerpoint/2010/main" val="3679760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Tender preparation</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304544" y="1878391"/>
            <a:ext cx="9467510" cy="4402666"/>
          </a:xfrm>
        </p:spPr>
        <p:txBody>
          <a:bodyPr>
            <a:normAutofit/>
          </a:bodyPr>
          <a:lstStyle/>
          <a:p>
            <a:pPr marL="0" indent="0">
              <a:lnSpc>
                <a:spcPct val="70000"/>
              </a:lnSpc>
              <a:buNone/>
            </a:pPr>
            <a:r>
              <a:rPr lang="en-US" sz="2900" b="1" dirty="0">
                <a:solidFill>
                  <a:schemeClr val="tx1">
                    <a:lumMod val="65000"/>
                    <a:lumOff val="35000"/>
                  </a:schemeClr>
                </a:solidFill>
              </a:rPr>
              <a:t>1. Knowledge of EPC and implementation models</a:t>
            </a:r>
          </a:p>
          <a:p>
            <a:pPr marL="449580" lvl="2" indent="-266700">
              <a:lnSpc>
                <a:spcPct val="70000"/>
              </a:lnSpc>
              <a:spcBef>
                <a:spcPts val="600"/>
              </a:spcBef>
              <a:spcAft>
                <a:spcPts val="200"/>
              </a:spcAft>
              <a:buSzPct val="100000"/>
              <a:buFont typeface="Wingdings" panose="05000000000000000000" pitchFamily="2" charset="2"/>
              <a:buChar char="§"/>
            </a:pPr>
            <a:r>
              <a:rPr lang="en-US" sz="2600" dirty="0"/>
              <a:t>Ownership in own organization</a:t>
            </a:r>
          </a:p>
          <a:p>
            <a:pPr marL="449580" lvl="2" indent="-266700">
              <a:lnSpc>
                <a:spcPct val="70000"/>
              </a:lnSpc>
              <a:spcBef>
                <a:spcPts val="600"/>
              </a:spcBef>
              <a:spcAft>
                <a:spcPts val="200"/>
              </a:spcAft>
              <a:buSzPct val="100000"/>
              <a:buFont typeface="Wingdings" panose="05000000000000000000" pitchFamily="2" charset="2"/>
              <a:buChar char="§"/>
            </a:pPr>
            <a:r>
              <a:rPr lang="en-US" sz="2600" dirty="0"/>
              <a:t>EPC presentation by neutral advisor?</a:t>
            </a:r>
          </a:p>
          <a:p>
            <a:pPr marL="449580" lvl="2" indent="-266700">
              <a:lnSpc>
                <a:spcPct val="70000"/>
              </a:lnSpc>
              <a:spcBef>
                <a:spcPts val="600"/>
              </a:spcBef>
              <a:spcAft>
                <a:spcPts val="200"/>
              </a:spcAft>
              <a:buSzPct val="100000"/>
              <a:buFont typeface="Wingdings" panose="05000000000000000000" pitchFamily="2" charset="2"/>
              <a:buChar char="§"/>
            </a:pPr>
            <a:endParaRPr lang="en-US" sz="2600" dirty="0"/>
          </a:p>
          <a:p>
            <a:pPr marL="0" indent="0">
              <a:lnSpc>
                <a:spcPct val="70000"/>
              </a:lnSpc>
              <a:buNone/>
            </a:pPr>
            <a:r>
              <a:rPr lang="en-US" sz="2900" b="1" dirty="0">
                <a:solidFill>
                  <a:schemeClr val="tx1">
                    <a:lumMod val="65000"/>
                    <a:lumOff val="35000"/>
                  </a:schemeClr>
                </a:solidFill>
              </a:rPr>
              <a:t>2. Get assistance from EPC </a:t>
            </a:r>
            <a:r>
              <a:rPr lang="en-US" sz="2900" b="1" dirty="0" err="1">
                <a:solidFill>
                  <a:schemeClr val="tx1">
                    <a:lumMod val="65000"/>
                    <a:lumOff val="35000"/>
                  </a:schemeClr>
                </a:solidFill>
              </a:rPr>
              <a:t>faciliator</a:t>
            </a:r>
            <a:r>
              <a:rPr lang="en-US" sz="2900" b="1" dirty="0">
                <a:solidFill>
                  <a:schemeClr val="tx1">
                    <a:lumMod val="65000"/>
                    <a:lumOff val="35000"/>
                  </a:schemeClr>
                </a:solidFill>
              </a:rPr>
              <a:t> (EPC expert)</a:t>
            </a:r>
          </a:p>
          <a:p>
            <a:pPr marL="449580" lvl="2" indent="-266700">
              <a:lnSpc>
                <a:spcPct val="70000"/>
              </a:lnSpc>
              <a:spcBef>
                <a:spcPts val="600"/>
              </a:spcBef>
              <a:spcAft>
                <a:spcPts val="200"/>
              </a:spcAft>
              <a:buSzPct val="100000"/>
              <a:buFont typeface="Wingdings" panose="05000000000000000000" pitchFamily="2" charset="2"/>
              <a:buChar char="§"/>
            </a:pPr>
            <a:r>
              <a:rPr lang="en-US" sz="2600" dirty="0"/>
              <a:t>National register of qualified EPC facilitators?</a:t>
            </a:r>
          </a:p>
          <a:p>
            <a:pPr marL="0" indent="0">
              <a:buNone/>
            </a:pPr>
            <a:endParaRPr lang="en-US" sz="3800" b="1" dirty="0">
              <a:solidFill>
                <a:schemeClr val="tx1">
                  <a:lumMod val="65000"/>
                  <a:lumOff val="35000"/>
                </a:schemeClr>
              </a:solidFill>
            </a:endParaRPr>
          </a:p>
        </p:txBody>
      </p:sp>
      <p:pic>
        <p:nvPicPr>
          <p:cNvPr id="4" name="Grafikk 5">
            <a:extLst>
              <a:ext uri="{FF2B5EF4-FFF2-40B4-BE49-F238E27FC236}">
                <a16:creationId xmlns:a16="http://schemas.microsoft.com/office/drawing/2014/main" id="{2AA29CB8-E921-40B8-AB0F-99C14BD3EC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Grafikk 5">
            <a:extLst>
              <a:ext uri="{FF2B5EF4-FFF2-40B4-BE49-F238E27FC236}">
                <a16:creationId xmlns:a16="http://schemas.microsoft.com/office/drawing/2014/main" id="{4321255E-9A07-4CF6-A5F1-06D32CA52A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B48C8CD1-F051-4625-8455-EC717F792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3374064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Tender preparation (cont.)</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167318" y="1878391"/>
            <a:ext cx="9604735" cy="4402666"/>
          </a:xfrm>
        </p:spPr>
        <p:txBody>
          <a:bodyPr>
            <a:normAutofit fontScale="92500" lnSpcReduction="10000"/>
          </a:bodyPr>
          <a:lstStyle/>
          <a:p>
            <a:pPr marL="0" indent="0">
              <a:buNone/>
            </a:pPr>
            <a:r>
              <a:rPr lang="en-US" sz="3000" b="1" dirty="0"/>
              <a:t>1. Which buildings should be included?</a:t>
            </a:r>
          </a:p>
          <a:p>
            <a:pPr marL="0" indent="0">
              <a:buNone/>
            </a:pPr>
            <a:r>
              <a:rPr lang="en-US" sz="3000" b="1" dirty="0"/>
              <a:t>2. Baseline data</a:t>
            </a:r>
          </a:p>
          <a:p>
            <a:pPr marL="449580" lvl="2" indent="-266700">
              <a:spcBef>
                <a:spcPts val="600"/>
              </a:spcBef>
              <a:spcAft>
                <a:spcPts val="200"/>
              </a:spcAft>
              <a:buSzPct val="100000"/>
              <a:buFont typeface="Wingdings" panose="05000000000000000000" pitchFamily="2" charset="2"/>
              <a:buChar char="§"/>
            </a:pPr>
            <a:r>
              <a:rPr lang="en-US" sz="2100" dirty="0"/>
              <a:t>Drawings, construction years, areas</a:t>
            </a:r>
          </a:p>
          <a:p>
            <a:pPr marL="449580" lvl="2" indent="-266700">
              <a:spcBef>
                <a:spcPts val="600"/>
              </a:spcBef>
              <a:spcAft>
                <a:spcPts val="200"/>
              </a:spcAft>
              <a:buSzPct val="100000"/>
              <a:buFont typeface="Wingdings" panose="05000000000000000000" pitchFamily="2" charset="2"/>
              <a:buChar char="§"/>
            </a:pPr>
            <a:r>
              <a:rPr lang="en-US" sz="2100" dirty="0"/>
              <a:t>Technical facilities, operating hours</a:t>
            </a:r>
          </a:p>
          <a:p>
            <a:pPr marL="449580" lvl="2" indent="-266700">
              <a:spcBef>
                <a:spcPts val="600"/>
              </a:spcBef>
              <a:spcAft>
                <a:spcPts val="200"/>
              </a:spcAft>
              <a:buSzPct val="100000"/>
              <a:buFont typeface="Wingdings" panose="05000000000000000000" pitchFamily="2" charset="2"/>
              <a:buChar char="§"/>
            </a:pPr>
            <a:r>
              <a:rPr lang="en-US" sz="2100" dirty="0"/>
              <a:t>Maintenance plans, required upgrades</a:t>
            </a:r>
          </a:p>
          <a:p>
            <a:pPr marL="449580" lvl="2" indent="-266700">
              <a:spcBef>
                <a:spcPts val="600"/>
              </a:spcBef>
              <a:spcAft>
                <a:spcPts val="200"/>
              </a:spcAft>
              <a:buSzPct val="100000"/>
              <a:buFont typeface="Wingdings" panose="05000000000000000000" pitchFamily="2" charset="2"/>
              <a:buChar char="§"/>
            </a:pPr>
            <a:r>
              <a:rPr lang="en-US" sz="2100" dirty="0"/>
              <a:t>Is there any asbestos / radon in any of the buildings?</a:t>
            </a:r>
          </a:p>
          <a:p>
            <a:pPr marL="449580" lvl="2" indent="-266700">
              <a:spcBef>
                <a:spcPts val="600"/>
              </a:spcBef>
              <a:spcAft>
                <a:spcPts val="200"/>
              </a:spcAft>
              <a:buSzPct val="100000"/>
              <a:buFont typeface="Wingdings" panose="05000000000000000000" pitchFamily="2" charset="2"/>
              <a:buChar char="§"/>
            </a:pPr>
            <a:r>
              <a:rPr lang="en-US" sz="2100" dirty="0"/>
              <a:t>Protected or historic buildings?</a:t>
            </a:r>
          </a:p>
          <a:p>
            <a:pPr marL="0" indent="0">
              <a:buNone/>
            </a:pPr>
            <a:r>
              <a:rPr lang="en-US" sz="3000" b="1" dirty="0"/>
              <a:t>3. Determine sample buildings</a:t>
            </a:r>
            <a:endParaRPr lang="en-US" sz="3800" b="1" dirty="0">
              <a:solidFill>
                <a:schemeClr val="accent2">
                  <a:lumMod val="75000"/>
                </a:schemeClr>
              </a:solidFill>
            </a:endParaRPr>
          </a:p>
          <a:p>
            <a:pPr marL="449580" lvl="2" indent="-266700">
              <a:spcBef>
                <a:spcPts val="600"/>
              </a:spcBef>
              <a:spcAft>
                <a:spcPts val="200"/>
              </a:spcAft>
              <a:buSzPct val="100000"/>
              <a:buFont typeface="Wingdings" panose="05000000000000000000" pitchFamily="2" charset="2"/>
              <a:buChar char="§"/>
            </a:pPr>
            <a:r>
              <a:rPr lang="en-US" sz="1900" dirty="0"/>
              <a:t>Choice of sample building  for the tender (1-3 representative buildings)</a:t>
            </a:r>
          </a:p>
          <a:p>
            <a:pPr marL="0" indent="0">
              <a:buNone/>
            </a:pPr>
            <a:r>
              <a:rPr lang="en-US" sz="3000" b="1" dirty="0"/>
              <a:t>4. Special wishes and qualities?</a:t>
            </a:r>
          </a:p>
          <a:p>
            <a:pPr marL="449580" lvl="2" indent="-266700">
              <a:spcBef>
                <a:spcPts val="600"/>
              </a:spcBef>
              <a:spcAft>
                <a:spcPts val="200"/>
              </a:spcAft>
              <a:buSzPct val="100000"/>
              <a:buFont typeface="Wingdings" panose="05000000000000000000" pitchFamily="2" charset="2"/>
              <a:buChar char="§"/>
            </a:pPr>
            <a:r>
              <a:rPr lang="en-US" sz="1900" dirty="0"/>
              <a:t>Identify quality requirements (</a:t>
            </a:r>
            <a:r>
              <a:rPr lang="en-US" sz="1900" dirty="0" err="1"/>
              <a:t>e.g</a:t>
            </a:r>
            <a:r>
              <a:rPr lang="en-US" sz="1900" dirty="0"/>
              <a:t>: SOS, EMS, district heating, indoor climate requirements, etc.)</a:t>
            </a:r>
            <a:endParaRPr lang="en-GB" sz="1900" dirty="0"/>
          </a:p>
        </p:txBody>
      </p:sp>
      <p:pic>
        <p:nvPicPr>
          <p:cNvPr id="4" name="Grafikk 5">
            <a:extLst>
              <a:ext uri="{FF2B5EF4-FFF2-40B4-BE49-F238E27FC236}">
                <a16:creationId xmlns:a16="http://schemas.microsoft.com/office/drawing/2014/main" id="{2AA29CB8-E921-40B8-AB0F-99C14BD3EC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Grafikk 5">
            <a:extLst>
              <a:ext uri="{FF2B5EF4-FFF2-40B4-BE49-F238E27FC236}">
                <a16:creationId xmlns:a16="http://schemas.microsoft.com/office/drawing/2014/main" id="{4321255E-9A07-4CF6-A5F1-06D32CA52A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B48C8CD1-F051-4625-8455-EC717F792E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8" name="Bilde 7" descr="Et bilde som inneholder person, mann, innendørs, husholdningsapparat&#10;&#10;Automatisk generert beskrivelse">
            <a:extLst>
              <a:ext uri="{FF2B5EF4-FFF2-40B4-BE49-F238E27FC236}">
                <a16:creationId xmlns:a16="http://schemas.microsoft.com/office/drawing/2014/main" id="{FD911CA8-BFEA-4D5A-B0DB-BC793F7449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0108" y="1888119"/>
            <a:ext cx="4332546" cy="2881312"/>
          </a:xfrm>
          <a:prstGeom prst="rect">
            <a:avLst/>
          </a:prstGeom>
        </p:spPr>
      </p:pic>
    </p:spTree>
    <p:extLst>
      <p:ext uri="{BB962C8B-B14F-4D97-AF65-F5344CB8AC3E}">
        <p14:creationId xmlns:p14="http://schemas.microsoft.com/office/powerpoint/2010/main" val="3564025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The Tender</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207008" y="1845734"/>
            <a:ext cx="9948672" cy="4509910"/>
          </a:xfrm>
        </p:spPr>
        <p:txBody>
          <a:bodyPr>
            <a:normAutofit/>
          </a:bodyPr>
          <a:lstStyle/>
          <a:p>
            <a:pPr marL="0" indent="0">
              <a:buNone/>
            </a:pPr>
            <a:r>
              <a:rPr lang="en-US" sz="2400" b="1" dirty="0">
                <a:solidFill>
                  <a:schemeClr val="accent1">
                    <a:lumMod val="75000"/>
                  </a:schemeClr>
                </a:solidFill>
              </a:rPr>
              <a:t>New templates:</a:t>
            </a:r>
          </a:p>
          <a:p>
            <a:pPr marL="0" indent="0">
              <a:buNone/>
            </a:pPr>
            <a:r>
              <a:rPr lang="en-US" dirty="0">
                <a:solidFill>
                  <a:schemeClr val="tx1">
                    <a:lumMod val="65000"/>
                    <a:lumOff val="35000"/>
                  </a:schemeClr>
                </a:solidFill>
              </a:rPr>
              <a:t>The following are examples adapted to the new implementation model</a:t>
            </a:r>
            <a:endParaRPr lang="en-GB" dirty="0">
              <a:solidFill>
                <a:schemeClr val="tx1">
                  <a:lumMod val="65000"/>
                  <a:lumOff val="35000"/>
                </a:schemeClr>
              </a:solidFill>
            </a:endParaRPr>
          </a:p>
          <a:p>
            <a:pPr marL="266700" indent="-266700">
              <a:lnSpc>
                <a:spcPct val="70000"/>
              </a:lnSpc>
              <a:buFont typeface="Wingdings" panose="05000000000000000000" pitchFamily="2" charset="2"/>
              <a:buChar char="§"/>
            </a:pPr>
            <a:r>
              <a:rPr lang="en-GB" sz="2400" dirty="0"/>
              <a:t>Tender document for procurement of EPC supplier (example)</a:t>
            </a:r>
            <a:endParaRPr lang="nb-NO" sz="2400" dirty="0"/>
          </a:p>
          <a:p>
            <a:pPr lvl="2">
              <a:buFont typeface="Wingdings" panose="05000000000000000000" pitchFamily="2" charset="2"/>
              <a:buChar char="§"/>
            </a:pPr>
            <a:r>
              <a:rPr lang="en-GB" sz="2000" dirty="0"/>
              <a:t>Novelty aspects as described; new award criteria, example buildings etc.</a:t>
            </a:r>
            <a:endParaRPr lang="nb-NO" sz="2000" dirty="0"/>
          </a:p>
          <a:p>
            <a:pPr marL="266700" indent="-266700">
              <a:lnSpc>
                <a:spcPct val="70000"/>
              </a:lnSpc>
              <a:buFont typeface="Wingdings" panose="05000000000000000000" pitchFamily="2" charset="2"/>
              <a:buChar char="§"/>
            </a:pPr>
            <a:r>
              <a:rPr lang="en-GB" sz="2400" dirty="0"/>
              <a:t>Contract terms for Phase 1 the analyses phase with contract-based partnership</a:t>
            </a:r>
            <a:endParaRPr lang="nb-NO" sz="2400" dirty="0"/>
          </a:p>
          <a:p>
            <a:pPr marL="559308" lvl="1" indent="-266700">
              <a:lnSpc>
                <a:spcPct val="70000"/>
              </a:lnSpc>
              <a:buFont typeface="Wingdings" panose="05000000000000000000" pitchFamily="2" charset="2"/>
              <a:buChar char="§"/>
            </a:pPr>
            <a:r>
              <a:rPr lang="en-GB" sz="2200" dirty="0"/>
              <a:t>Appendixes to contracts</a:t>
            </a:r>
          </a:p>
          <a:p>
            <a:pPr marL="266700" indent="-266700">
              <a:lnSpc>
                <a:spcPct val="70000"/>
              </a:lnSpc>
              <a:buFont typeface="Wingdings" panose="05000000000000000000" pitchFamily="2" charset="2"/>
              <a:buChar char="§"/>
            </a:pPr>
            <a:r>
              <a:rPr lang="en-GB" sz="2600" dirty="0"/>
              <a:t>Contract terms for Phase 3 the guarantee phase</a:t>
            </a:r>
            <a:endParaRPr lang="nb-NO" sz="2600" dirty="0"/>
          </a:p>
        </p:txBody>
      </p:sp>
      <p:pic>
        <p:nvPicPr>
          <p:cNvPr id="4" name="Grafikk 5">
            <a:extLst>
              <a:ext uri="{FF2B5EF4-FFF2-40B4-BE49-F238E27FC236}">
                <a16:creationId xmlns:a16="http://schemas.microsoft.com/office/drawing/2014/main" id="{2AA29CB8-E921-40B8-AB0F-99C14BD3EC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3328003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p:txBody>
          <a:bodyPr>
            <a:normAutofit/>
          </a:bodyPr>
          <a:lstStyle/>
          <a:p>
            <a:r>
              <a:rPr lang="sv-SE" sz="4000" b="1" dirty="0">
                <a:solidFill>
                  <a:schemeClr val="tx1"/>
                </a:solidFill>
                <a:latin typeface="+mn-lt"/>
              </a:rPr>
              <a:t>Phase 1: Parntership </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45733"/>
            <a:ext cx="10058400" cy="4457095"/>
          </a:xfrm>
        </p:spPr>
        <p:txBody>
          <a:bodyPr>
            <a:normAutofit/>
          </a:bodyPr>
          <a:lstStyle/>
          <a:p>
            <a:pPr marL="360000" indent="-266700">
              <a:buClr>
                <a:schemeClr val="accent2">
                  <a:lumMod val="75000"/>
                </a:schemeClr>
              </a:buClr>
              <a:buFont typeface="Wingdings" panose="05000000000000000000" pitchFamily="2" charset="2"/>
              <a:buChar char="§"/>
            </a:pPr>
            <a:r>
              <a:rPr lang="en-US" sz="2800" dirty="0">
                <a:solidFill>
                  <a:schemeClr val="tx1"/>
                </a:solidFill>
              </a:rPr>
              <a:t>Contract based partnership agreement</a:t>
            </a:r>
          </a:p>
          <a:p>
            <a:pPr marL="360000" indent="-266700">
              <a:buClr>
                <a:schemeClr val="accent2">
                  <a:lumMod val="75000"/>
                </a:schemeClr>
              </a:buClr>
              <a:buFont typeface="Wingdings" panose="05000000000000000000" pitchFamily="2" charset="2"/>
              <a:buChar char="§"/>
            </a:pPr>
            <a:r>
              <a:rPr lang="en-US" sz="2800" dirty="0">
                <a:solidFill>
                  <a:schemeClr val="tx1"/>
                </a:solidFill>
              </a:rPr>
              <a:t>"Open book" - no "secrets"</a:t>
            </a:r>
          </a:p>
          <a:p>
            <a:pPr marL="360000" indent="-266700">
              <a:buClr>
                <a:schemeClr val="accent2">
                  <a:lumMod val="75000"/>
                </a:schemeClr>
              </a:buClr>
              <a:buFont typeface="Wingdings" panose="05000000000000000000" pitchFamily="2" charset="2"/>
              <a:buChar char="§"/>
            </a:pPr>
            <a:r>
              <a:rPr lang="en-US" sz="2800" dirty="0">
                <a:solidFill>
                  <a:schemeClr val="tx1"/>
                </a:solidFill>
              </a:rPr>
              <a:t>The measures are found and described together</a:t>
            </a:r>
          </a:p>
          <a:p>
            <a:pPr marL="360000" indent="-266700">
              <a:buClr>
                <a:schemeClr val="accent2">
                  <a:lumMod val="75000"/>
                </a:schemeClr>
              </a:buClr>
              <a:buFont typeface="Wingdings" panose="05000000000000000000" pitchFamily="2" charset="2"/>
              <a:buChar char="§"/>
            </a:pPr>
            <a:r>
              <a:rPr lang="en-US" sz="2800" dirty="0">
                <a:solidFill>
                  <a:schemeClr val="tx1"/>
                </a:solidFill>
              </a:rPr>
              <a:t>End up with a unified project development report</a:t>
            </a:r>
          </a:p>
          <a:p>
            <a:pPr marL="360000" indent="-266700">
              <a:buClr>
                <a:schemeClr val="accent2">
                  <a:lumMod val="75000"/>
                </a:schemeClr>
              </a:buClr>
              <a:buFont typeface="Wingdings" panose="05000000000000000000" pitchFamily="2" charset="2"/>
              <a:buChar char="§"/>
            </a:pPr>
            <a:r>
              <a:rPr lang="en-US" sz="2800" dirty="0">
                <a:solidFill>
                  <a:schemeClr val="tx1"/>
                </a:solidFill>
              </a:rPr>
              <a:t>Both parties own the documentation</a:t>
            </a:r>
          </a:p>
          <a:p>
            <a:pPr marL="360000" indent="-266700">
              <a:buClr>
                <a:schemeClr val="accent2">
                  <a:lumMod val="75000"/>
                </a:schemeClr>
              </a:buClr>
              <a:buFont typeface="Wingdings" panose="05000000000000000000" pitchFamily="2" charset="2"/>
              <a:buChar char="§"/>
            </a:pPr>
            <a:r>
              <a:rPr lang="en-US" sz="2800" dirty="0">
                <a:solidFill>
                  <a:schemeClr val="tx1"/>
                </a:solidFill>
              </a:rPr>
              <a:t>Everyone happy and want to move on</a:t>
            </a:r>
          </a:p>
          <a:p>
            <a:pPr marL="360000" indent="-266700">
              <a:buClr>
                <a:schemeClr val="accent2">
                  <a:lumMod val="75000"/>
                </a:schemeClr>
              </a:buClr>
              <a:buFont typeface="Wingdings" panose="05000000000000000000" pitchFamily="2" charset="2"/>
              <a:buChar char="§"/>
            </a:pPr>
            <a:endParaRPr lang="en-US" sz="2800" dirty="0">
              <a:solidFill>
                <a:schemeClr val="tx1"/>
              </a:solidFill>
            </a:endParaRPr>
          </a:p>
          <a:p>
            <a:pPr marL="360000" indent="-266700">
              <a:buClr>
                <a:schemeClr val="accent2">
                  <a:lumMod val="75000"/>
                </a:schemeClr>
              </a:buClr>
              <a:buFont typeface="Wingdings" panose="05000000000000000000" pitchFamily="2" charset="2"/>
              <a:buChar char="§"/>
            </a:pPr>
            <a:r>
              <a:rPr lang="en-US" sz="2800" dirty="0">
                <a:solidFill>
                  <a:schemeClr val="tx1"/>
                </a:solidFill>
              </a:rPr>
              <a:t>The energy ESCO is still responsible for the design at all stages</a:t>
            </a:r>
            <a:endParaRPr lang="en-GB" sz="2800" dirty="0">
              <a:solidFill>
                <a:schemeClr val="tx1"/>
              </a:solidFill>
            </a:endParaRPr>
          </a:p>
        </p:txBody>
      </p:sp>
      <p:pic>
        <p:nvPicPr>
          <p:cNvPr id="4" name="Grafikk 5">
            <a:extLst>
              <a:ext uri="{FF2B5EF4-FFF2-40B4-BE49-F238E27FC236}">
                <a16:creationId xmlns:a16="http://schemas.microsoft.com/office/drawing/2014/main" id="{2AA29CB8-E921-40B8-AB0F-99C14BD3EC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5" name="Bilde 4">
            <a:extLst>
              <a:ext uri="{FF2B5EF4-FFF2-40B4-BE49-F238E27FC236}">
                <a16:creationId xmlns:a16="http://schemas.microsoft.com/office/drawing/2014/main" id="{D2E7459A-AA95-43C3-BAA4-3AF2CA570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851"/>
            <a:ext cx="3135109" cy="642697"/>
          </a:xfrm>
          <a:prstGeom prst="rect">
            <a:avLst/>
          </a:prstGeom>
        </p:spPr>
      </p:pic>
    </p:spTree>
    <p:extLst>
      <p:ext uri="{BB962C8B-B14F-4D97-AF65-F5344CB8AC3E}">
        <p14:creationId xmlns:p14="http://schemas.microsoft.com/office/powerpoint/2010/main" val="254824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r>
              <a:rPr lang="en-GB" sz="4000" b="1" dirty="0"/>
              <a:t>2. About EPC</a:t>
            </a:r>
          </a:p>
          <a:p>
            <a:pPr lvl="1">
              <a:spcBef>
                <a:spcPts val="600"/>
              </a:spcBef>
              <a:buClr>
                <a:schemeClr val="accent2"/>
              </a:buClr>
              <a:buFont typeface="Wingdings" panose="05000000000000000000" pitchFamily="2" charset="2"/>
              <a:buChar char="§"/>
            </a:pPr>
            <a:r>
              <a:rPr lang="en-GB" sz="2400" dirty="0"/>
              <a:t>The EPC model </a:t>
            </a:r>
          </a:p>
          <a:p>
            <a:pPr lvl="1">
              <a:spcBef>
                <a:spcPts val="600"/>
              </a:spcBef>
              <a:buClr>
                <a:schemeClr val="accent2"/>
              </a:buClr>
              <a:buFont typeface="Wingdings" panose="05000000000000000000" pitchFamily="2" charset="2"/>
              <a:buChar char="§"/>
            </a:pPr>
            <a:r>
              <a:rPr lang="en-GB" sz="2400" dirty="0"/>
              <a:t>Added value compared to inhouse solutions</a:t>
            </a:r>
          </a:p>
          <a:p>
            <a:pPr lvl="1">
              <a:spcBef>
                <a:spcPts val="600"/>
              </a:spcBef>
              <a:buClr>
                <a:schemeClr val="accent2"/>
              </a:buClr>
              <a:buFont typeface="Wingdings" panose="05000000000000000000" pitchFamily="2" charset="2"/>
              <a:buChar char="§"/>
            </a:pPr>
            <a:r>
              <a:rPr lang="en-GB" sz="2400" dirty="0"/>
              <a:t>An EPC project example</a:t>
            </a:r>
          </a:p>
          <a:p>
            <a:pPr marL="201168" lvl="1" indent="0">
              <a:buNone/>
            </a:pPr>
            <a:endParaRPr lang="en-GB" sz="3000" b="1" dirty="0"/>
          </a:p>
        </p:txBody>
      </p:sp>
      <p:pic>
        <p:nvPicPr>
          <p:cNvPr id="7" name="Grafikk 5">
            <a:extLst>
              <a:ext uri="{FF2B5EF4-FFF2-40B4-BE49-F238E27FC236}">
                <a16:creationId xmlns:a16="http://schemas.microsoft.com/office/drawing/2014/main" id="{19CE8F09-9FD6-4462-BBAB-6B71F0E2F3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BB5C6F2B-A305-4890-96F0-45739D3F7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401901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D2E7459A-AA95-43C3-BAA4-3AF2CA570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851"/>
            <a:ext cx="3135109" cy="642697"/>
          </a:xfrm>
          <a:prstGeom prst="rect">
            <a:avLst/>
          </a:prstGeom>
        </p:spPr>
      </p:pic>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587830"/>
            <a:ext cx="10058400" cy="1230085"/>
          </a:xfrm>
        </p:spPr>
        <p:txBody>
          <a:bodyPr>
            <a:normAutofit/>
          </a:bodyPr>
          <a:lstStyle/>
          <a:p>
            <a:r>
              <a:rPr lang="sv-SE" sz="4000" b="1" dirty="0">
                <a:solidFill>
                  <a:schemeClr val="tx1"/>
                </a:solidFill>
                <a:latin typeface="+mn-lt"/>
              </a:rPr>
              <a:t>Phase 2: Implementation</a:t>
            </a:r>
            <a:br>
              <a:rPr lang="sv-SE" sz="4000" b="1" dirty="0">
                <a:solidFill>
                  <a:schemeClr val="tx1"/>
                </a:solidFill>
                <a:latin typeface="+mn-lt"/>
              </a:rPr>
            </a:br>
            <a:r>
              <a:rPr lang="sv-SE" sz="4000" b="1" dirty="0">
                <a:solidFill>
                  <a:schemeClr val="tx1"/>
                </a:solidFill>
                <a:latin typeface="+mn-lt"/>
              </a:rPr>
              <a:t>Phase 3: Saving guarantee</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926771"/>
            <a:ext cx="10058400" cy="4376057"/>
          </a:xfrm>
        </p:spPr>
        <p:txBody>
          <a:bodyPr>
            <a:normAutofit/>
          </a:bodyPr>
          <a:lstStyle/>
          <a:p>
            <a:pPr fontAlgn="t"/>
            <a:r>
              <a:rPr lang="en-US" sz="2800" b="1" dirty="0">
                <a:solidFill>
                  <a:schemeClr val="accent2">
                    <a:lumMod val="75000"/>
                  </a:schemeClr>
                </a:solidFill>
              </a:rPr>
              <a:t>Based on contract terms in national standards for turnkey enterprises</a:t>
            </a:r>
          </a:p>
          <a:p>
            <a:pPr marL="360000" indent="-266700">
              <a:buClr>
                <a:schemeClr val="accent2">
                  <a:lumMod val="75000"/>
                </a:schemeClr>
              </a:buClr>
              <a:buFont typeface="Wingdings" panose="05000000000000000000" pitchFamily="2" charset="2"/>
              <a:buChar char="§"/>
            </a:pPr>
            <a:r>
              <a:rPr lang="en-US" sz="2800" dirty="0">
                <a:solidFill>
                  <a:schemeClr val="tx1"/>
                </a:solidFill>
              </a:rPr>
              <a:t>Agreement on all measures - both </a:t>
            </a:r>
            <a:r>
              <a:rPr lang="en-US" sz="2800" b="1" dirty="0">
                <a:solidFill>
                  <a:schemeClr val="tx1"/>
                </a:solidFill>
              </a:rPr>
              <a:t>price, function and quality</a:t>
            </a:r>
          </a:p>
          <a:p>
            <a:pPr marL="360000" indent="-266700">
              <a:buClr>
                <a:schemeClr val="accent2">
                  <a:lumMod val="75000"/>
                </a:schemeClr>
              </a:buClr>
              <a:buFont typeface="Wingdings" panose="05000000000000000000" pitchFamily="2" charset="2"/>
              <a:buChar char="§"/>
            </a:pPr>
            <a:r>
              <a:rPr lang="en-US" sz="2800" dirty="0">
                <a:solidFill>
                  <a:schemeClr val="tx1"/>
                </a:solidFill>
              </a:rPr>
              <a:t>Leads to little additions and changes</a:t>
            </a:r>
          </a:p>
          <a:p>
            <a:pPr marL="360000" indent="-266700">
              <a:buClr>
                <a:schemeClr val="accent2">
                  <a:lumMod val="75000"/>
                </a:schemeClr>
              </a:buClr>
              <a:buFont typeface="Wingdings" panose="05000000000000000000" pitchFamily="2" charset="2"/>
              <a:buChar char="§"/>
            </a:pPr>
            <a:r>
              <a:rPr lang="en-US" sz="2800" dirty="0">
                <a:solidFill>
                  <a:schemeClr val="tx1"/>
                </a:solidFill>
              </a:rPr>
              <a:t>Implement measures determined in Phase 1</a:t>
            </a:r>
          </a:p>
          <a:p>
            <a:pPr marL="360000" indent="-266700">
              <a:buClr>
                <a:schemeClr val="accent2">
                  <a:lumMod val="75000"/>
                </a:schemeClr>
              </a:buClr>
              <a:buFont typeface="Wingdings" panose="05000000000000000000" pitchFamily="2" charset="2"/>
              <a:buChar char="§"/>
            </a:pPr>
            <a:r>
              <a:rPr lang="en-US" sz="2800" dirty="0">
                <a:solidFill>
                  <a:schemeClr val="tx1"/>
                </a:solidFill>
              </a:rPr>
              <a:t>The duration of Phase 3 is determined in Phase 1</a:t>
            </a:r>
          </a:p>
          <a:p>
            <a:pPr marL="360000" indent="-266700">
              <a:buClr>
                <a:schemeClr val="accent2">
                  <a:lumMod val="75000"/>
                </a:schemeClr>
              </a:buClr>
              <a:buFont typeface="Wingdings" panose="05000000000000000000" pitchFamily="2" charset="2"/>
              <a:buChar char="§"/>
            </a:pPr>
            <a:r>
              <a:rPr lang="en-US" sz="2800" dirty="0">
                <a:solidFill>
                  <a:schemeClr val="tx1"/>
                </a:solidFill>
              </a:rPr>
              <a:t>The contractor guarantees the energy savings</a:t>
            </a:r>
          </a:p>
          <a:p>
            <a:pPr marL="266700" indent="-266700">
              <a:buFont typeface="Wingdings" panose="05000000000000000000" pitchFamily="2" charset="2"/>
              <a:buChar char="§"/>
            </a:pPr>
            <a:endParaRPr lang="en-US" sz="2800" dirty="0"/>
          </a:p>
        </p:txBody>
      </p:sp>
      <p:pic>
        <p:nvPicPr>
          <p:cNvPr id="4" name="Grafikk 5">
            <a:extLst>
              <a:ext uri="{FF2B5EF4-FFF2-40B4-BE49-F238E27FC236}">
                <a16:creationId xmlns:a16="http://schemas.microsoft.com/office/drawing/2014/main" id="{2AA29CB8-E921-40B8-AB0F-99C14BD3EC1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3828786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pPr marL="91440" lvl="1" indent="-91440">
              <a:spcBef>
                <a:spcPts val="1200"/>
              </a:spcBef>
              <a:spcAft>
                <a:spcPts val="200"/>
              </a:spcAft>
              <a:buSzPct val="100000"/>
              <a:buFont typeface="Calibri" panose="020F0502020204030204" pitchFamily="34" charset="0"/>
              <a:buChar char=" "/>
            </a:pPr>
            <a:r>
              <a:rPr lang="en-GB" sz="4000" b="1" dirty="0"/>
              <a:t>7. The tangible EPC toolbox </a:t>
            </a:r>
          </a:p>
          <a:p>
            <a:pPr lvl="1">
              <a:buClr>
                <a:schemeClr val="accent2"/>
              </a:buClr>
              <a:buSzPct val="100000"/>
              <a:buFont typeface="Wingdings" panose="05000000000000000000" pitchFamily="2" charset="2"/>
              <a:buChar char="§"/>
            </a:pPr>
            <a:r>
              <a:rPr lang="en-GB" sz="3000" dirty="0"/>
              <a:t>Guide and Guideline</a:t>
            </a:r>
          </a:p>
          <a:p>
            <a:pPr lvl="1">
              <a:buClr>
                <a:schemeClr val="accent2"/>
              </a:buClr>
              <a:buSzPct val="100000"/>
              <a:buFont typeface="Wingdings" panose="05000000000000000000" pitchFamily="2" charset="2"/>
              <a:buChar char="§"/>
            </a:pPr>
            <a:r>
              <a:rPr lang="en-GB" sz="3000" dirty="0"/>
              <a:t>EPC presentation and training material</a:t>
            </a:r>
          </a:p>
          <a:p>
            <a:pPr lvl="1">
              <a:buClr>
                <a:schemeClr val="accent2"/>
              </a:buClr>
              <a:buSzPct val="100000"/>
              <a:buFont typeface="Wingdings" panose="05000000000000000000" pitchFamily="2" charset="2"/>
              <a:buChar char="§"/>
            </a:pPr>
            <a:r>
              <a:rPr lang="en-GB" sz="3000" dirty="0"/>
              <a:t>Templates and model documents</a:t>
            </a:r>
          </a:p>
          <a:p>
            <a:pPr marL="201168" lvl="1" indent="0">
              <a:buNone/>
            </a:pPr>
            <a:endParaRPr lang="en-GB" sz="3000" b="1" dirty="0"/>
          </a:p>
        </p:txBody>
      </p:sp>
      <p:pic>
        <p:nvPicPr>
          <p:cNvPr id="7" name="Grafikk 5">
            <a:extLst>
              <a:ext uri="{FF2B5EF4-FFF2-40B4-BE49-F238E27FC236}">
                <a16:creationId xmlns:a16="http://schemas.microsoft.com/office/drawing/2014/main" id="{BD973D37-04D8-45F3-A1DA-4AB43E1086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9" name="Bilde 8">
            <a:extLst>
              <a:ext uri="{FF2B5EF4-FFF2-40B4-BE49-F238E27FC236}">
                <a16:creationId xmlns:a16="http://schemas.microsoft.com/office/drawing/2014/main" id="{20DE77A9-50FE-429E-8666-C888709C3C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41777026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1450757"/>
          </a:xfrm>
        </p:spPr>
        <p:txBody>
          <a:bodyPr>
            <a:normAutofit/>
          </a:bodyPr>
          <a:lstStyle/>
          <a:p>
            <a:r>
              <a:rPr lang="sv-SE" sz="4000" b="1" dirty="0">
                <a:solidFill>
                  <a:schemeClr val="tx1"/>
                </a:solidFill>
                <a:latin typeface="+mn-lt"/>
              </a:rPr>
              <a:t>Tangible tools</a:t>
            </a:r>
            <a:endParaRPr lang="lv-LV" sz="4000" b="1" dirty="0">
              <a:solidFill>
                <a:schemeClr val="tx1"/>
              </a:solidFill>
              <a:latin typeface="+mn-lt"/>
            </a:endParaRPr>
          </a:p>
        </p:txBody>
      </p:sp>
      <p:pic>
        <p:nvPicPr>
          <p:cNvPr id="5" name="Grafikk 5" descr="Et bilde som inneholder tegning&#10;&#10;Automatisk generert beskrivelse">
            <a:extLst>
              <a:ext uri="{FF2B5EF4-FFF2-40B4-BE49-F238E27FC236}">
                <a16:creationId xmlns:a16="http://schemas.microsoft.com/office/drawing/2014/main" id="{D25263DE-310A-471E-BF3F-C5913CCBDA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graphicFrame>
        <p:nvGraphicFramePr>
          <p:cNvPr id="7" name="Content Placeholder 2">
            <a:extLst>
              <a:ext uri="{FF2B5EF4-FFF2-40B4-BE49-F238E27FC236}">
                <a16:creationId xmlns:a16="http://schemas.microsoft.com/office/drawing/2014/main" id="{0D98BA3F-33F1-438B-A682-5278B2376E0E}"/>
              </a:ext>
            </a:extLst>
          </p:cNvPr>
          <p:cNvGraphicFramePr>
            <a:graphicFrameLocks noGrp="1"/>
          </p:cNvGraphicFramePr>
          <p:nvPr>
            <p:ph idx="1"/>
            <p:extLst>
              <p:ext uri="{D42A27DB-BD31-4B8C-83A1-F6EECF244321}">
                <p14:modId xmlns:p14="http://schemas.microsoft.com/office/powerpoint/2010/main" val="391572160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1330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D81BF60-2895-49F0-9594-735FF9EA2E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91" y="-97276"/>
            <a:ext cx="12223124" cy="7052553"/>
          </a:xfrm>
          <a:prstGeom prst="rect">
            <a:avLst/>
          </a:prstGeom>
        </p:spPr>
      </p:pic>
    </p:spTree>
    <p:extLst>
      <p:ext uri="{BB962C8B-B14F-4D97-AF65-F5344CB8AC3E}">
        <p14:creationId xmlns:p14="http://schemas.microsoft.com/office/powerpoint/2010/main" val="40938589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1450757"/>
          </a:xfrm>
        </p:spPr>
        <p:txBody>
          <a:bodyPr>
            <a:normAutofit/>
          </a:bodyPr>
          <a:lstStyle/>
          <a:p>
            <a:r>
              <a:rPr lang="sv-SE" sz="4000" b="1" dirty="0">
                <a:solidFill>
                  <a:schemeClr val="accent2">
                    <a:lumMod val="75000"/>
                  </a:schemeClr>
                </a:solidFill>
                <a:latin typeface="+mn-lt"/>
              </a:rPr>
              <a:t>1 - Guideline for EPC customers</a:t>
            </a:r>
            <a:endParaRPr lang="lv-LV" sz="4000" b="1"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954279" y="1845734"/>
            <a:ext cx="6872550" cy="4725664"/>
          </a:xfrm>
        </p:spPr>
        <p:txBody>
          <a:bodyPr>
            <a:normAutofit/>
          </a:bodyPr>
          <a:lstStyle/>
          <a:p>
            <a:pPr marL="201168" lvl="1" indent="0">
              <a:buNone/>
            </a:pPr>
            <a:r>
              <a:rPr lang="en-GB" sz="2300" dirty="0"/>
              <a:t>Guidance on how to start an EPC project</a:t>
            </a:r>
          </a:p>
          <a:p>
            <a:pPr lvl="1">
              <a:buClr>
                <a:schemeClr val="accent2">
                  <a:lumMod val="75000"/>
                </a:schemeClr>
              </a:buClr>
              <a:buFont typeface="Wingdings" panose="05000000000000000000" pitchFamily="2" charset="2"/>
              <a:buChar char="§"/>
            </a:pPr>
            <a:r>
              <a:rPr lang="en-GB" sz="2300" dirty="0"/>
              <a:t>Necessary preparation </a:t>
            </a:r>
          </a:p>
          <a:p>
            <a:pPr lvl="1">
              <a:buClr>
                <a:schemeClr val="accent2">
                  <a:lumMod val="75000"/>
                </a:schemeClr>
              </a:buClr>
              <a:buFont typeface="Wingdings" panose="05000000000000000000" pitchFamily="2" charset="2"/>
              <a:buChar char="§"/>
            </a:pPr>
            <a:r>
              <a:rPr lang="en-GB" sz="2300" dirty="0"/>
              <a:t>The procurement process - who does what when</a:t>
            </a:r>
          </a:p>
          <a:p>
            <a:pPr lvl="1">
              <a:buClr>
                <a:schemeClr val="accent2">
                  <a:lumMod val="75000"/>
                </a:schemeClr>
              </a:buClr>
              <a:buFont typeface="Wingdings" panose="05000000000000000000" pitchFamily="2" charset="2"/>
              <a:buChar char="§"/>
            </a:pPr>
            <a:r>
              <a:rPr lang="en-GB" sz="2300" dirty="0"/>
              <a:t>Available grant schemes</a:t>
            </a:r>
          </a:p>
          <a:p>
            <a:pPr lvl="1">
              <a:buClr>
                <a:schemeClr val="accent2">
                  <a:lumMod val="75000"/>
                </a:schemeClr>
              </a:buClr>
              <a:buFont typeface="Wingdings" panose="05000000000000000000" pitchFamily="2" charset="2"/>
              <a:buChar char="§"/>
            </a:pPr>
            <a:r>
              <a:rPr lang="en-GB" sz="2300" dirty="0"/>
              <a:t>Available templates and model documents</a:t>
            </a:r>
          </a:p>
          <a:p>
            <a:pPr lvl="1">
              <a:buClr>
                <a:schemeClr val="accent2">
                  <a:lumMod val="75000"/>
                </a:schemeClr>
              </a:buClr>
              <a:buFont typeface="Wingdings" panose="05000000000000000000" pitchFamily="2" charset="2"/>
              <a:buChar char="§"/>
            </a:pPr>
            <a:r>
              <a:rPr lang="en-GB" sz="2300" dirty="0"/>
              <a:t>Necessary knowledge about own buildings and consumption data</a:t>
            </a:r>
          </a:p>
          <a:p>
            <a:pPr lvl="1">
              <a:buClr>
                <a:schemeClr val="accent2">
                  <a:lumMod val="75000"/>
                </a:schemeClr>
              </a:buClr>
              <a:buFont typeface="Wingdings" panose="05000000000000000000" pitchFamily="2" charset="2"/>
              <a:buChar char="§"/>
            </a:pPr>
            <a:r>
              <a:rPr lang="en-GB" sz="2300" dirty="0"/>
              <a:t>What types of consultants / advisors can help with what</a:t>
            </a:r>
          </a:p>
          <a:p>
            <a:pPr lvl="1">
              <a:buClr>
                <a:schemeClr val="accent2">
                  <a:lumMod val="75000"/>
                </a:schemeClr>
              </a:buClr>
              <a:buFont typeface="Wingdings" panose="05000000000000000000" pitchFamily="2" charset="2"/>
              <a:buChar char="§"/>
            </a:pPr>
            <a:r>
              <a:rPr lang="en-GB" sz="2300" dirty="0"/>
              <a:t>Laws and regulations</a:t>
            </a:r>
          </a:p>
          <a:p>
            <a:pPr lvl="1">
              <a:buClr>
                <a:schemeClr val="accent2">
                  <a:lumMod val="75000"/>
                </a:schemeClr>
              </a:buClr>
              <a:buFont typeface="Wingdings" panose="05000000000000000000" pitchFamily="2" charset="2"/>
              <a:buChar char="§"/>
            </a:pPr>
            <a:r>
              <a:rPr lang="en-GB" sz="2300" dirty="0"/>
              <a:t>Limitations and bonds to be clarified (DH, IT, indoor climate, radon, …)</a:t>
            </a:r>
          </a:p>
          <a:p>
            <a:endParaRPr lang="en-GB" sz="1500" dirty="0"/>
          </a:p>
        </p:txBody>
      </p:sp>
      <p:pic>
        <p:nvPicPr>
          <p:cNvPr id="5" name="Bilde 4">
            <a:extLst>
              <a:ext uri="{FF2B5EF4-FFF2-40B4-BE49-F238E27FC236}">
                <a16:creationId xmlns:a16="http://schemas.microsoft.com/office/drawing/2014/main" id="{A774AB5F-6074-4D96-8591-DECF9F5FF7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09857" y="1813978"/>
            <a:ext cx="3127864" cy="4447637"/>
          </a:xfrm>
          <a:prstGeom prst="rect">
            <a:avLst/>
          </a:prstGeom>
          <a:ln>
            <a:solidFill>
              <a:schemeClr val="accent1">
                <a:lumMod val="75000"/>
              </a:schemeClr>
            </a:solidFill>
          </a:ln>
        </p:spPr>
      </p:pic>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06D9D483-F021-430C-B35D-7DDD693FE6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35133076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1450757"/>
          </a:xfrm>
        </p:spPr>
        <p:txBody>
          <a:bodyPr>
            <a:normAutofit/>
          </a:bodyPr>
          <a:lstStyle/>
          <a:p>
            <a:r>
              <a:rPr lang="en-GB" sz="4000" b="1" noProof="0" dirty="0">
                <a:solidFill>
                  <a:schemeClr val="accent2">
                    <a:lumMod val="75000"/>
                  </a:schemeClr>
                </a:solidFill>
                <a:latin typeface="+mn-lt"/>
                <a:ea typeface="SimSun" panose="02010600030101010101" pitchFamily="2" charset="-122"/>
                <a:cs typeface="Times New Roman" panose="02020603050405020304" pitchFamily="18" charset="0"/>
              </a:rPr>
              <a:t>Content of EPC Guideline</a:t>
            </a:r>
            <a:endParaRPr lang="en-GB" sz="4000" b="1" noProof="0"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196501" y="1845734"/>
            <a:ext cx="6630327" cy="4525883"/>
          </a:xfrm>
        </p:spPr>
        <p:txBody>
          <a:bodyPr>
            <a:normAutofit lnSpcReduction="10000"/>
          </a:bodyPr>
          <a:lstStyle/>
          <a:p>
            <a:pPr marL="342900" lvl="0" indent="-342900" algn="l">
              <a:lnSpc>
                <a:spcPct val="107000"/>
              </a:lnSpc>
              <a:spcBef>
                <a:spcPts val="0"/>
              </a:spcBef>
              <a:spcAft>
                <a:spcPts val="0"/>
              </a:spcAft>
              <a:buClr>
                <a:schemeClr val="accent2">
                  <a:lumMod val="75000"/>
                </a:schemeClr>
              </a:buClr>
              <a:buFont typeface="+mj-lt"/>
              <a:buAutoNum type="arabicPeriod"/>
            </a:pPr>
            <a:r>
              <a:rPr lang="en-GB" b="1" dirty="0">
                <a:effectLst/>
                <a:ea typeface="SimSun" panose="02010600030101010101" pitchFamily="2" charset="-122"/>
                <a:cs typeface="Times New Roman" panose="02020603050405020304" pitchFamily="18" charset="0"/>
              </a:rPr>
              <a:t>About the Guideline</a:t>
            </a:r>
          </a:p>
          <a:p>
            <a:pPr marL="342900" lvl="0" indent="-342900" algn="l">
              <a:lnSpc>
                <a:spcPct val="107000"/>
              </a:lnSpc>
              <a:spcBef>
                <a:spcPts val="0"/>
              </a:spcBef>
              <a:spcAft>
                <a:spcPts val="0"/>
              </a:spcAft>
              <a:buClr>
                <a:schemeClr val="accent2">
                  <a:lumMod val="75000"/>
                </a:schemeClr>
              </a:buClr>
              <a:buFont typeface="+mj-lt"/>
              <a:buAutoNum type="arabicPeriod"/>
            </a:pPr>
            <a:r>
              <a:rPr lang="en-GB" b="1" dirty="0">
                <a:effectLst/>
                <a:ea typeface="SimSun" panose="02010600030101010101" pitchFamily="2" charset="-122"/>
                <a:cs typeface="Times New Roman" panose="02020603050405020304" pitchFamily="18" charset="0"/>
              </a:rPr>
              <a:t>What EPC is</a:t>
            </a:r>
          </a:p>
          <a:p>
            <a:pPr marL="635508" lvl="1" indent="-342900">
              <a:lnSpc>
                <a:spcPct val="107000"/>
              </a:lnSpc>
              <a:spcBef>
                <a:spcPts val="0"/>
              </a:spcBef>
              <a:spcAft>
                <a:spcPts val="0"/>
              </a:spcAft>
              <a:buClr>
                <a:schemeClr val="accent2">
                  <a:lumMod val="75000"/>
                </a:schemeClr>
              </a:buClr>
              <a:buFont typeface="Wingdings" panose="05000000000000000000" pitchFamily="2" charset="2"/>
              <a:buChar char="§"/>
            </a:pPr>
            <a:r>
              <a:rPr lang="en-GB" sz="2000" noProof="0" dirty="0">
                <a:ea typeface="SimSun" panose="02010600030101010101" pitchFamily="2" charset="-122"/>
              </a:rPr>
              <a:t>Traditional implementation</a:t>
            </a:r>
          </a:p>
          <a:p>
            <a:pPr marL="635508" lvl="1" indent="-342900">
              <a:lnSpc>
                <a:spcPct val="107000"/>
              </a:lnSpc>
              <a:spcBef>
                <a:spcPts val="0"/>
              </a:spcBef>
              <a:spcAft>
                <a:spcPts val="0"/>
              </a:spcAft>
              <a:buClr>
                <a:schemeClr val="accent2">
                  <a:lumMod val="75000"/>
                </a:schemeClr>
              </a:buClr>
              <a:buFont typeface="Wingdings" panose="05000000000000000000" pitchFamily="2" charset="2"/>
              <a:buChar char="§"/>
            </a:pPr>
            <a:r>
              <a:rPr lang="en-GB" sz="2000" noProof="0" dirty="0">
                <a:ea typeface="SimSun" panose="02010600030101010101" pitchFamily="2" charset="-122"/>
              </a:rPr>
              <a:t>New implementation model</a:t>
            </a:r>
            <a:r>
              <a:rPr lang="en-GB" sz="2000" dirty="0">
                <a:ea typeface="SimSun" panose="02010600030101010101" pitchFamily="2" charset="-122"/>
              </a:rPr>
              <a:t> with partnership in phase 1</a:t>
            </a:r>
            <a:endParaRPr lang="en-GB" sz="2000" noProof="0" dirty="0">
              <a:ea typeface="SimSun" panose="02010600030101010101" pitchFamily="2" charset="-122"/>
            </a:endParaRPr>
          </a:p>
          <a:p>
            <a:pPr marL="342900" lvl="0" indent="-342900" algn="l">
              <a:lnSpc>
                <a:spcPct val="107000"/>
              </a:lnSpc>
              <a:spcBef>
                <a:spcPts val="0"/>
              </a:spcBef>
              <a:spcAft>
                <a:spcPts val="0"/>
              </a:spcAft>
              <a:buClr>
                <a:schemeClr val="accent2">
                  <a:lumMod val="75000"/>
                </a:schemeClr>
              </a:buClr>
              <a:buFont typeface="+mj-lt"/>
              <a:buAutoNum type="arabicPeriod"/>
            </a:pPr>
            <a:r>
              <a:rPr lang="en-GB" b="1" dirty="0">
                <a:effectLst/>
                <a:ea typeface="SimSun" panose="02010600030101010101" pitchFamily="2" charset="-122"/>
                <a:cs typeface="Times New Roman" panose="02020603050405020304" pitchFamily="18" charset="0"/>
              </a:rPr>
              <a:t>When to choose EPC </a:t>
            </a:r>
          </a:p>
          <a:p>
            <a:pPr marL="635508" lvl="1" indent="-342900">
              <a:lnSpc>
                <a:spcPct val="107000"/>
              </a:lnSpc>
              <a:spcBef>
                <a:spcPts val="0"/>
              </a:spcBef>
              <a:spcAft>
                <a:spcPts val="0"/>
              </a:spcAft>
              <a:buClr>
                <a:schemeClr val="accent2">
                  <a:lumMod val="75000"/>
                </a:schemeClr>
              </a:buClr>
              <a:buFont typeface="Wingdings" panose="05000000000000000000" pitchFamily="2" charset="2"/>
              <a:buChar char="§"/>
            </a:pPr>
            <a:r>
              <a:rPr lang="en-GB" sz="2000" noProof="0" dirty="0">
                <a:effectLst/>
                <a:ea typeface="SimSun" panose="02010600030101010101" pitchFamily="2" charset="-122"/>
                <a:cs typeface="Times New Roman" panose="02020603050405020304" pitchFamily="18" charset="0"/>
              </a:rPr>
              <a:t>When is EPC the </a:t>
            </a:r>
            <a:r>
              <a:rPr lang="en-GB" sz="2000" noProof="0" dirty="0" err="1">
                <a:effectLst/>
                <a:ea typeface="SimSun" panose="02010600030101010101" pitchFamily="2" charset="-122"/>
                <a:cs typeface="Times New Roman" panose="02020603050405020304" pitchFamily="18" charset="0"/>
              </a:rPr>
              <a:t>rigth</a:t>
            </a:r>
            <a:r>
              <a:rPr lang="en-GB" sz="2000" noProof="0" dirty="0">
                <a:effectLst/>
                <a:ea typeface="SimSun" panose="02010600030101010101" pitchFamily="2" charset="-122"/>
                <a:cs typeface="Times New Roman" panose="02020603050405020304" pitchFamily="18" charset="0"/>
              </a:rPr>
              <a:t> choice and when it is less relevant</a:t>
            </a:r>
          </a:p>
          <a:p>
            <a:pPr marL="342900" lvl="0" indent="-342900" algn="l">
              <a:lnSpc>
                <a:spcPct val="107000"/>
              </a:lnSpc>
              <a:spcBef>
                <a:spcPts val="0"/>
              </a:spcBef>
              <a:spcAft>
                <a:spcPts val="0"/>
              </a:spcAft>
              <a:buClr>
                <a:schemeClr val="accent2">
                  <a:lumMod val="75000"/>
                </a:schemeClr>
              </a:buClr>
              <a:buFont typeface="+mj-lt"/>
              <a:buAutoNum type="arabicPeriod"/>
            </a:pPr>
            <a:r>
              <a:rPr lang="en-GB" b="1" dirty="0">
                <a:effectLst/>
                <a:ea typeface="SimSun" panose="02010600030101010101" pitchFamily="2" charset="-122"/>
                <a:cs typeface="Times New Roman" panose="02020603050405020304" pitchFamily="18" charset="0"/>
              </a:rPr>
              <a:t>Anchoring in the organisation</a:t>
            </a:r>
          </a:p>
          <a:p>
            <a:pPr marL="635508" lvl="1" indent="-342900">
              <a:lnSpc>
                <a:spcPct val="107000"/>
              </a:lnSpc>
              <a:spcBef>
                <a:spcPts val="0"/>
              </a:spcBef>
              <a:spcAft>
                <a:spcPts val="0"/>
              </a:spcAft>
              <a:buClr>
                <a:schemeClr val="accent2">
                  <a:lumMod val="75000"/>
                </a:schemeClr>
              </a:buClr>
              <a:buFont typeface="Wingdings" panose="05000000000000000000" pitchFamily="2" charset="2"/>
              <a:buChar char="§"/>
            </a:pPr>
            <a:r>
              <a:rPr lang="en-GB" sz="2000" noProof="0" dirty="0">
                <a:ea typeface="SimSun" panose="02010600030101010101" pitchFamily="2" charset="-122"/>
                <a:cs typeface="Times New Roman" panose="02020603050405020304" pitchFamily="18" charset="0"/>
              </a:rPr>
              <a:t>The importance of internal anchoring among decisionmakers and politicians</a:t>
            </a:r>
            <a:endParaRPr lang="en-GB" sz="2000" noProof="0" dirty="0">
              <a:effectLst/>
              <a:ea typeface="SimSun" panose="02010600030101010101" pitchFamily="2" charset="-122"/>
              <a:cs typeface="Times New Roman" panose="02020603050405020304" pitchFamily="18" charset="0"/>
            </a:endParaRPr>
          </a:p>
          <a:p>
            <a:pPr marL="342900" lvl="0" indent="-342900" algn="l">
              <a:lnSpc>
                <a:spcPct val="107000"/>
              </a:lnSpc>
              <a:spcBef>
                <a:spcPts val="0"/>
              </a:spcBef>
              <a:spcAft>
                <a:spcPts val="0"/>
              </a:spcAft>
              <a:buClr>
                <a:schemeClr val="accent2">
                  <a:lumMod val="75000"/>
                </a:schemeClr>
              </a:buClr>
              <a:buFont typeface="+mj-lt"/>
              <a:buAutoNum type="arabicPeriod"/>
            </a:pPr>
            <a:r>
              <a:rPr lang="en-GB" b="1" dirty="0">
                <a:effectLst/>
                <a:ea typeface="SimSun" panose="02010600030101010101" pitchFamily="2" charset="-122"/>
                <a:cs typeface="Times New Roman" panose="02020603050405020304" pitchFamily="18" charset="0"/>
              </a:rPr>
              <a:t>Procurement of EPC </a:t>
            </a:r>
          </a:p>
          <a:p>
            <a:pPr marL="635508" lvl="1" indent="-342900">
              <a:lnSpc>
                <a:spcPct val="107000"/>
              </a:lnSpc>
              <a:spcBef>
                <a:spcPts val="0"/>
              </a:spcBef>
              <a:spcAft>
                <a:spcPts val="0"/>
              </a:spcAft>
              <a:buClr>
                <a:schemeClr val="accent2">
                  <a:lumMod val="75000"/>
                </a:schemeClr>
              </a:buClr>
              <a:buFont typeface="Wingdings" panose="05000000000000000000" pitchFamily="2" charset="2"/>
              <a:buChar char="§"/>
            </a:pPr>
            <a:r>
              <a:rPr lang="en-GB" sz="2000" noProof="0" dirty="0">
                <a:effectLst/>
                <a:ea typeface="SimSun" panose="02010600030101010101" pitchFamily="2" charset="-122"/>
                <a:cs typeface="Times New Roman" panose="02020603050405020304" pitchFamily="18" charset="0"/>
              </a:rPr>
              <a:t>E</a:t>
            </a:r>
            <a:r>
              <a:rPr lang="en-GB" sz="2000" noProof="0" dirty="0">
                <a:ea typeface="SimSun" panose="02010600030101010101" pitchFamily="2" charset="-122"/>
                <a:cs typeface="Times New Roman" panose="02020603050405020304" pitchFamily="18" charset="0"/>
              </a:rPr>
              <a:t>PC-facilitator </a:t>
            </a:r>
            <a:endParaRPr lang="en-GB" sz="2000" noProof="0" dirty="0">
              <a:effectLst/>
              <a:ea typeface="SimSun" panose="02010600030101010101" pitchFamily="2" charset="-122"/>
              <a:cs typeface="Times New Roman" panose="02020603050405020304" pitchFamily="18" charset="0"/>
            </a:endParaRPr>
          </a:p>
          <a:p>
            <a:pPr marL="342900" indent="-342900">
              <a:lnSpc>
                <a:spcPct val="107000"/>
              </a:lnSpc>
              <a:spcBef>
                <a:spcPts val="0"/>
              </a:spcBef>
              <a:spcAft>
                <a:spcPts val="0"/>
              </a:spcAft>
              <a:buClr>
                <a:schemeClr val="accent2">
                  <a:lumMod val="75000"/>
                </a:schemeClr>
              </a:buClr>
              <a:buFont typeface="+mj-lt"/>
              <a:buAutoNum type="arabicPeriod"/>
            </a:pPr>
            <a:r>
              <a:rPr lang="en-GB" b="1" dirty="0">
                <a:ea typeface="SimSun" panose="02010600030101010101" pitchFamily="2" charset="-122"/>
                <a:cs typeface="Times New Roman" panose="02020603050405020304" pitchFamily="18" charset="0"/>
              </a:rPr>
              <a:t>EPC toolbox</a:t>
            </a:r>
          </a:p>
          <a:p>
            <a:pPr marL="342900" lvl="0" indent="-342900" algn="l">
              <a:lnSpc>
                <a:spcPct val="107000"/>
              </a:lnSpc>
              <a:spcBef>
                <a:spcPts val="0"/>
              </a:spcBef>
              <a:spcAft>
                <a:spcPts val="0"/>
              </a:spcAft>
              <a:buClr>
                <a:schemeClr val="accent2">
                  <a:lumMod val="75000"/>
                </a:schemeClr>
              </a:buClr>
              <a:buFont typeface="+mj-lt"/>
              <a:buAutoNum type="arabicPeriod"/>
            </a:pPr>
            <a:r>
              <a:rPr lang="en-GB" b="1" dirty="0">
                <a:effectLst/>
                <a:ea typeface="SimSun" panose="02010600030101010101" pitchFamily="2" charset="-122"/>
                <a:cs typeface="Times New Roman" panose="02020603050405020304" pitchFamily="18" charset="0"/>
              </a:rPr>
              <a:t>Financial support and financing </a:t>
            </a:r>
          </a:p>
          <a:p>
            <a:pPr marL="342900" lvl="0" indent="-342900" algn="l">
              <a:lnSpc>
                <a:spcPct val="107000"/>
              </a:lnSpc>
              <a:spcBef>
                <a:spcPts val="0"/>
              </a:spcBef>
              <a:spcAft>
                <a:spcPts val="0"/>
              </a:spcAft>
              <a:buClr>
                <a:schemeClr val="accent2">
                  <a:lumMod val="75000"/>
                </a:schemeClr>
              </a:buClr>
              <a:buFont typeface="+mj-lt"/>
              <a:buAutoNum type="arabicPeriod"/>
            </a:pPr>
            <a:r>
              <a:rPr lang="en-GB" b="1" dirty="0">
                <a:effectLst/>
                <a:ea typeface="SimSun" panose="02010600030101010101" pitchFamily="2" charset="-122"/>
                <a:cs typeface="Times New Roman" panose="02020603050405020304" pitchFamily="18" charset="0"/>
              </a:rPr>
              <a:t>Useful links and information about EPC </a:t>
            </a:r>
          </a:p>
          <a:p>
            <a:endParaRPr lang="en-GB" sz="1500" noProof="0" dirty="0">
              <a:latin typeface="+mn-lt"/>
            </a:endParaRPr>
          </a:p>
        </p:txBody>
      </p:sp>
      <p:pic>
        <p:nvPicPr>
          <p:cNvPr id="5" name="Bilde 4">
            <a:extLst>
              <a:ext uri="{FF2B5EF4-FFF2-40B4-BE49-F238E27FC236}">
                <a16:creationId xmlns:a16="http://schemas.microsoft.com/office/drawing/2014/main" id="{A774AB5F-6074-4D96-8591-DECF9F5FF7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34790" y="1809989"/>
            <a:ext cx="3127864" cy="4447637"/>
          </a:xfrm>
          <a:prstGeom prst="rect">
            <a:avLst/>
          </a:prstGeom>
          <a:ln>
            <a:solidFill>
              <a:schemeClr val="accent1">
                <a:lumMod val="75000"/>
              </a:schemeClr>
            </a:solidFill>
          </a:ln>
        </p:spPr>
      </p:pic>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06D9D483-F021-430C-B35D-7DDD693FE6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3886675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1450757"/>
          </a:xfrm>
        </p:spPr>
        <p:txBody>
          <a:bodyPr>
            <a:normAutofit/>
          </a:bodyPr>
          <a:lstStyle/>
          <a:p>
            <a:r>
              <a:rPr lang="nb-NO" sz="4000" b="1" noProof="0" dirty="0">
                <a:solidFill>
                  <a:schemeClr val="accent2">
                    <a:lumMod val="75000"/>
                  </a:schemeClr>
                </a:solidFill>
                <a:latin typeface="+mn-lt"/>
              </a:rPr>
              <a:t>2 - EPC Presentation and training material</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78391"/>
            <a:ext cx="12358810" cy="4189034"/>
          </a:xfrm>
        </p:spPr>
        <p:txBody>
          <a:bodyPr>
            <a:normAutofit/>
          </a:bodyPr>
          <a:lstStyle/>
          <a:p>
            <a:pPr marL="201168" lvl="1" indent="0">
              <a:buNone/>
            </a:pPr>
            <a:r>
              <a:rPr lang="en-US" sz="2000" noProof="0" dirty="0">
                <a:latin typeface="+mn-lt"/>
              </a:rPr>
              <a:t>An aid to:</a:t>
            </a:r>
          </a:p>
          <a:p>
            <a:pPr lvl="1">
              <a:buClr>
                <a:schemeClr val="accent2">
                  <a:lumMod val="75000"/>
                </a:schemeClr>
              </a:buClr>
              <a:buFont typeface="Wingdings" panose="05000000000000000000" pitchFamily="2" charset="2"/>
              <a:buChar char="§"/>
            </a:pPr>
            <a:r>
              <a:rPr lang="en-US" sz="2000" noProof="0" dirty="0">
                <a:latin typeface="+mn-lt"/>
              </a:rPr>
              <a:t>Increase knowledge and trust in EPC</a:t>
            </a:r>
          </a:p>
          <a:p>
            <a:pPr lvl="1">
              <a:buClr>
                <a:schemeClr val="accent2">
                  <a:lumMod val="75000"/>
                </a:schemeClr>
              </a:buClr>
              <a:buFont typeface="Wingdings" panose="05000000000000000000" pitchFamily="2" charset="2"/>
              <a:buChar char="§"/>
            </a:pPr>
            <a:r>
              <a:rPr lang="en-US" sz="2000" noProof="0" dirty="0">
                <a:latin typeface="+mn-lt"/>
              </a:rPr>
              <a:t>Anchor the EPC among decision makers and politicians</a:t>
            </a:r>
          </a:p>
          <a:p>
            <a:pPr lvl="1">
              <a:buClr>
                <a:schemeClr val="accent2">
                  <a:lumMod val="75000"/>
                </a:schemeClr>
              </a:buClr>
              <a:buFont typeface="Wingdings" panose="05000000000000000000" pitchFamily="2" charset="2"/>
              <a:buChar char="§"/>
            </a:pPr>
            <a:r>
              <a:rPr lang="en-US" sz="2000" noProof="0" dirty="0">
                <a:latin typeface="+mn-lt"/>
              </a:rPr>
              <a:t>Select sections depending on the target group</a:t>
            </a:r>
            <a:endParaRPr lang="nb-NO" sz="2300" noProof="0" dirty="0">
              <a:latin typeface="+mn-lt"/>
            </a:endParaRPr>
          </a:p>
          <a:p>
            <a:endParaRPr lang="nb-NO" sz="1500" noProof="0" dirty="0">
              <a:latin typeface="+mn-lt"/>
            </a:endParaRPr>
          </a:p>
        </p:txBody>
      </p:sp>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4" name="Bilde 3">
            <a:extLst>
              <a:ext uri="{FF2B5EF4-FFF2-40B4-BE49-F238E27FC236}">
                <a16:creationId xmlns:a16="http://schemas.microsoft.com/office/drawing/2014/main" id="{E23FEAEE-92B6-4730-9CBB-C26D3B4FBD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10375" y="3291545"/>
            <a:ext cx="4952279" cy="2774230"/>
          </a:xfrm>
          <a:prstGeom prst="rect">
            <a:avLst/>
          </a:prstGeom>
          <a:ln w="31750">
            <a:solidFill>
              <a:schemeClr val="accent1">
                <a:lumMod val="75000"/>
              </a:schemeClr>
            </a:solidFill>
          </a:ln>
        </p:spPr>
      </p:pic>
      <p:pic>
        <p:nvPicPr>
          <p:cNvPr id="7" name="Bilde 6">
            <a:extLst>
              <a:ext uri="{FF2B5EF4-FFF2-40B4-BE49-F238E27FC236}">
                <a16:creationId xmlns:a16="http://schemas.microsoft.com/office/drawing/2014/main" id="{4B75C8BA-D5CD-4DF6-BE91-1079130D4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9" name="Bilde 8">
            <a:extLst>
              <a:ext uri="{FF2B5EF4-FFF2-40B4-BE49-F238E27FC236}">
                <a16:creationId xmlns:a16="http://schemas.microsoft.com/office/drawing/2014/main" id="{374791AA-EE5B-4C08-861E-C05D8330C68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481325">
            <a:off x="1416951" y="3685926"/>
            <a:ext cx="3833127" cy="2154028"/>
          </a:xfrm>
          <a:prstGeom prst="rect">
            <a:avLst/>
          </a:prstGeom>
          <a:ln w="28575">
            <a:solidFill>
              <a:schemeClr val="accent1">
                <a:lumMod val="75000"/>
              </a:schemeClr>
            </a:solidFill>
          </a:ln>
        </p:spPr>
      </p:pic>
    </p:spTree>
    <p:extLst>
      <p:ext uri="{BB962C8B-B14F-4D97-AF65-F5344CB8AC3E}">
        <p14:creationId xmlns:p14="http://schemas.microsoft.com/office/powerpoint/2010/main" val="1393379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1450757"/>
          </a:xfrm>
        </p:spPr>
        <p:txBody>
          <a:bodyPr>
            <a:normAutofit/>
          </a:bodyPr>
          <a:lstStyle/>
          <a:p>
            <a:r>
              <a:rPr lang="en-GB" sz="3600" b="1" noProof="0" dirty="0">
                <a:solidFill>
                  <a:schemeClr val="accent2">
                    <a:lumMod val="75000"/>
                  </a:schemeClr>
                </a:solidFill>
                <a:latin typeface="+mn-lt"/>
              </a:rPr>
              <a:t>3 – </a:t>
            </a:r>
            <a:r>
              <a:rPr lang="en-GB" sz="3600" b="1" dirty="0">
                <a:solidFill>
                  <a:schemeClr val="accent2">
                    <a:lumMod val="75000"/>
                  </a:schemeClr>
                </a:solidFill>
                <a:latin typeface="+mn-lt"/>
              </a:rPr>
              <a:t>EPC Tender – template </a:t>
            </a:r>
            <a:endParaRPr lang="en-GB" sz="3600" b="1" noProof="0" dirty="0">
              <a:solidFill>
                <a:schemeClr val="accent2">
                  <a:lumMod val="75000"/>
                </a:schemeClr>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818016"/>
            <a:ext cx="7414423" cy="4624348"/>
          </a:xfrm>
        </p:spPr>
        <p:txBody>
          <a:bodyPr>
            <a:normAutofit fontScale="70000" lnSpcReduction="20000"/>
          </a:bodyPr>
          <a:lstStyle/>
          <a:p>
            <a:pPr marL="324000" indent="-324000">
              <a:lnSpc>
                <a:spcPct val="100000"/>
              </a:lnSpc>
              <a:spcBef>
                <a:spcPts val="0"/>
              </a:spcBef>
              <a:spcAft>
                <a:spcPts val="0"/>
              </a:spcAft>
              <a:buFont typeface="Wingdings" panose="05000000000000000000" pitchFamily="2" charset="2"/>
              <a:buChar char="Ø"/>
            </a:pPr>
            <a:r>
              <a:rPr lang="en-GB" sz="2800" b="1" noProof="0" dirty="0">
                <a:effectLst/>
                <a:latin typeface="+mn-lt"/>
                <a:ea typeface="Times New Roman" panose="02020603050405020304" pitchFamily="18" charset="0"/>
                <a:cs typeface="Calibri Light" panose="020F0302020204030204" pitchFamily="34" charset="0"/>
              </a:rPr>
              <a:t>Some adaptations compared to templates for traditional implementation</a:t>
            </a:r>
            <a:r>
              <a:rPr lang="en-GB" sz="2400" b="1" dirty="0">
                <a:latin typeface="+mn-lt"/>
                <a:ea typeface="Times New Roman" panose="02020603050405020304" pitchFamily="18" charset="0"/>
                <a:cs typeface="Calibri Light" panose="020F0302020204030204" pitchFamily="34" charset="0"/>
              </a:rPr>
              <a:t> </a:t>
            </a:r>
          </a:p>
          <a:p>
            <a:pPr marL="324000" indent="-324000">
              <a:lnSpc>
                <a:spcPct val="100000"/>
              </a:lnSpc>
              <a:spcBef>
                <a:spcPts val="0"/>
              </a:spcBef>
              <a:spcAft>
                <a:spcPts val="0"/>
              </a:spcAft>
              <a:buFont typeface="Wingdings" panose="05000000000000000000" pitchFamily="2" charset="2"/>
              <a:buChar char="Ø"/>
            </a:pPr>
            <a:endParaRPr lang="en-GB" sz="3300" b="1" noProof="0" dirty="0">
              <a:effectLst/>
              <a:latin typeface="+mn-lt"/>
              <a:ea typeface="Times New Roman" panose="02020603050405020304" pitchFamily="18" charset="0"/>
              <a:cs typeface="Calibri Light" panose="020F0302020204030204" pitchFamily="34" charset="0"/>
            </a:endParaRPr>
          </a:p>
          <a:p>
            <a:pPr lvl="2" indent="-252000">
              <a:lnSpc>
                <a:spcPct val="100000"/>
              </a:lnSpc>
              <a:buFont typeface="Wingdings" panose="05000000000000000000" pitchFamily="2" charset="2"/>
              <a:buChar char="§"/>
            </a:pPr>
            <a:r>
              <a:rPr lang="en-GB" sz="2800" noProof="0" dirty="0">
                <a:solidFill>
                  <a:schemeClr val="tx1">
                    <a:lumMod val="85000"/>
                    <a:lumOff val="15000"/>
                  </a:schemeClr>
                </a:solidFill>
                <a:latin typeface="+mn-lt"/>
              </a:rPr>
              <a:t>Pre-qualification of EPC-providers</a:t>
            </a:r>
          </a:p>
          <a:p>
            <a:pPr lvl="2" indent="-252000">
              <a:lnSpc>
                <a:spcPct val="100000"/>
              </a:lnSpc>
              <a:buFont typeface="Wingdings" panose="05000000000000000000" pitchFamily="2" charset="2"/>
              <a:buChar char="§"/>
            </a:pPr>
            <a:r>
              <a:rPr lang="en-GB" sz="2800" noProof="0" dirty="0">
                <a:solidFill>
                  <a:schemeClr val="tx1">
                    <a:lumMod val="85000"/>
                    <a:lumOff val="15000"/>
                  </a:schemeClr>
                </a:solidFill>
                <a:latin typeface="+mn-lt"/>
              </a:rPr>
              <a:t>Tender analyzes of selected buildings according to common template</a:t>
            </a:r>
          </a:p>
          <a:p>
            <a:pPr lvl="2" indent="-252000">
              <a:lnSpc>
                <a:spcPct val="100000"/>
              </a:lnSpc>
              <a:buFont typeface="Wingdings" panose="05000000000000000000" pitchFamily="2" charset="2"/>
              <a:buChar char="§"/>
            </a:pPr>
            <a:r>
              <a:rPr lang="en-GB" sz="2800" noProof="0" dirty="0">
                <a:solidFill>
                  <a:schemeClr val="tx1">
                    <a:lumMod val="85000"/>
                    <a:lumOff val="15000"/>
                  </a:schemeClr>
                </a:solidFill>
                <a:latin typeface="+mn-lt"/>
              </a:rPr>
              <a:t>Offered quality and cost level for measures continued to measures in the same category in the rest of the building portfolio</a:t>
            </a:r>
          </a:p>
          <a:p>
            <a:pPr lvl="2" indent="-252000">
              <a:lnSpc>
                <a:spcPct val="100000"/>
              </a:lnSpc>
              <a:buFont typeface="Wingdings" panose="05000000000000000000" pitchFamily="2" charset="2"/>
              <a:buChar char="§"/>
            </a:pPr>
            <a:r>
              <a:rPr lang="en-GB" sz="2800" noProof="0" dirty="0">
                <a:solidFill>
                  <a:schemeClr val="tx1">
                    <a:lumMod val="85000"/>
                    <a:lumOff val="15000"/>
                  </a:schemeClr>
                </a:solidFill>
                <a:latin typeface="+mn-lt"/>
              </a:rPr>
              <a:t>Proposals for new award criteria and weighting</a:t>
            </a:r>
          </a:p>
          <a:p>
            <a:pPr lvl="2" indent="-252000">
              <a:lnSpc>
                <a:spcPct val="100000"/>
              </a:lnSpc>
              <a:buFont typeface="Wingdings" panose="05000000000000000000" pitchFamily="2" charset="2"/>
              <a:buChar char="§"/>
            </a:pPr>
            <a:r>
              <a:rPr lang="en-GB" sz="2800" noProof="0" dirty="0">
                <a:solidFill>
                  <a:schemeClr val="tx1">
                    <a:lumMod val="85000"/>
                    <a:lumOff val="15000"/>
                  </a:schemeClr>
                </a:solidFill>
                <a:latin typeface="+mn-lt"/>
              </a:rPr>
              <a:t>Adapted for interaction in phase 1 analysis phase</a:t>
            </a:r>
            <a:endParaRPr lang="en-GB" sz="1900" b="1" dirty="0">
              <a:latin typeface="+mn-lt"/>
              <a:cs typeface="Calibri Light" panose="020F0302020204030204" pitchFamily="34" charset="0"/>
            </a:endParaRPr>
          </a:p>
          <a:p>
            <a:pPr>
              <a:lnSpc>
                <a:spcPct val="107000"/>
              </a:lnSpc>
              <a:spcBef>
                <a:spcPts val="0"/>
              </a:spcBef>
              <a:spcAft>
                <a:spcPts val="0"/>
              </a:spcAft>
            </a:pPr>
            <a:endParaRPr lang="en-GB" sz="1900" b="1" dirty="0">
              <a:latin typeface="+mn-lt"/>
              <a:cs typeface="Calibri Light" panose="020F0302020204030204" pitchFamily="34" charset="0"/>
            </a:endParaRPr>
          </a:p>
          <a:p>
            <a:pPr>
              <a:lnSpc>
                <a:spcPct val="107000"/>
              </a:lnSpc>
              <a:spcBef>
                <a:spcPts val="0"/>
              </a:spcBef>
              <a:spcAft>
                <a:spcPts val="0"/>
              </a:spcAft>
            </a:pPr>
            <a:r>
              <a:rPr lang="en-GB" sz="2200" b="1" dirty="0">
                <a:latin typeface="+mn-lt"/>
                <a:cs typeface="Calibri Light" panose="020F0302020204030204" pitchFamily="34" charset="0"/>
              </a:rPr>
              <a:t>Simple user instructions</a:t>
            </a:r>
          </a:p>
          <a:p>
            <a:pPr lvl="1" indent="-252000">
              <a:lnSpc>
                <a:spcPct val="110000"/>
              </a:lnSpc>
              <a:spcAft>
                <a:spcPts val="0"/>
              </a:spcAft>
              <a:buFont typeface="Wingdings" panose="05000000000000000000" pitchFamily="2" charset="2"/>
              <a:buChar char="§"/>
            </a:pPr>
            <a:r>
              <a:rPr lang="en-GB" sz="2200" dirty="0">
                <a:latin typeface="+mn-lt"/>
              </a:rPr>
              <a:t>Disclaimer</a:t>
            </a:r>
          </a:p>
          <a:p>
            <a:pPr lvl="1" indent="-252000">
              <a:lnSpc>
                <a:spcPct val="110000"/>
              </a:lnSpc>
              <a:spcAft>
                <a:spcPts val="0"/>
              </a:spcAft>
              <a:buFont typeface="Wingdings" panose="05000000000000000000" pitchFamily="2" charset="2"/>
              <a:buChar char="§"/>
            </a:pPr>
            <a:r>
              <a:rPr lang="en-GB" sz="2200" dirty="0">
                <a:latin typeface="+mn-lt"/>
              </a:rPr>
              <a:t>Important information in the margins</a:t>
            </a:r>
          </a:p>
          <a:p>
            <a:pPr lvl="1" indent="-252000">
              <a:lnSpc>
                <a:spcPct val="110000"/>
              </a:lnSpc>
              <a:spcAft>
                <a:spcPts val="0"/>
              </a:spcAft>
              <a:buFont typeface="Wingdings" panose="05000000000000000000" pitchFamily="2" charset="2"/>
              <a:buChar char="§"/>
            </a:pPr>
            <a:r>
              <a:rPr lang="en-GB" sz="2200" dirty="0">
                <a:latin typeface="+mn-lt"/>
              </a:rPr>
              <a:t>Must comply with national laws and guidelines</a:t>
            </a:r>
          </a:p>
          <a:p>
            <a:pPr lvl="1" indent="-252000">
              <a:lnSpc>
                <a:spcPct val="110000"/>
              </a:lnSpc>
              <a:spcAft>
                <a:spcPts val="0"/>
              </a:spcAft>
              <a:buFont typeface="Wingdings" panose="05000000000000000000" pitchFamily="2" charset="2"/>
              <a:buChar char="§"/>
            </a:pPr>
            <a:r>
              <a:rPr lang="en-GB" sz="2200" dirty="0">
                <a:latin typeface="+mn-lt"/>
              </a:rPr>
              <a:t>Should be reviewed by a lawyer / adapted to national procurement laws in each country</a:t>
            </a:r>
          </a:p>
          <a:p>
            <a:pPr lvl="1" indent="-252000">
              <a:lnSpc>
                <a:spcPct val="110000"/>
              </a:lnSpc>
              <a:spcAft>
                <a:spcPts val="0"/>
              </a:spcAft>
              <a:buFont typeface="Wingdings" panose="05000000000000000000" pitchFamily="2" charset="2"/>
              <a:buChar char="§"/>
            </a:pPr>
            <a:r>
              <a:rPr lang="en-GB" sz="2200" dirty="0">
                <a:latin typeface="+mn-lt"/>
              </a:rPr>
              <a:t>The document is a template and must be adapted to conditions in each individual project</a:t>
            </a:r>
            <a:endParaRPr lang="en-GB" sz="2200" noProof="0" dirty="0">
              <a:latin typeface="+mn-lt"/>
            </a:endParaRPr>
          </a:p>
          <a:p>
            <a:endParaRPr lang="en-GB" sz="1500" noProof="0" dirty="0">
              <a:latin typeface="+mn-lt"/>
            </a:endParaRPr>
          </a:p>
        </p:txBody>
      </p:sp>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7" name="Bilde 6">
            <a:extLst>
              <a:ext uri="{FF2B5EF4-FFF2-40B4-BE49-F238E27FC236}">
                <a16:creationId xmlns:a16="http://schemas.microsoft.com/office/drawing/2014/main" id="{4B75C8BA-D5CD-4DF6-BE91-1079130D4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6" name="Bilde 5" descr="Et bilde som inneholder tekst, kart&#10;&#10;Automatisk generert beskrivelse">
            <a:extLst>
              <a:ext uri="{FF2B5EF4-FFF2-40B4-BE49-F238E27FC236}">
                <a16:creationId xmlns:a16="http://schemas.microsoft.com/office/drawing/2014/main" id="{27AB7D3E-20A5-4656-B6FC-5C4BE92A30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4504" y="1878391"/>
            <a:ext cx="2978150" cy="4203700"/>
          </a:xfrm>
          <a:prstGeom prst="rect">
            <a:avLst/>
          </a:prstGeom>
          <a:ln>
            <a:solidFill>
              <a:schemeClr val="accent1">
                <a:lumMod val="75000"/>
              </a:schemeClr>
            </a:solidFill>
          </a:ln>
        </p:spPr>
      </p:pic>
    </p:spTree>
    <p:extLst>
      <p:ext uri="{BB962C8B-B14F-4D97-AF65-F5344CB8AC3E}">
        <p14:creationId xmlns:p14="http://schemas.microsoft.com/office/powerpoint/2010/main" val="3313976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665374" cy="1450757"/>
          </a:xfrm>
        </p:spPr>
        <p:txBody>
          <a:bodyPr>
            <a:normAutofit/>
          </a:bodyPr>
          <a:lstStyle/>
          <a:p>
            <a:r>
              <a:rPr lang="nb-NO" sz="3200" b="1" noProof="0" dirty="0">
                <a:solidFill>
                  <a:schemeClr val="accent2">
                    <a:lumMod val="75000"/>
                  </a:schemeClr>
                </a:solidFill>
                <a:latin typeface="+mn-lt"/>
                <a:ea typeface="Verdana" panose="020B0604030504040204" pitchFamily="34" charset="0"/>
              </a:rPr>
              <a:t>7 – </a:t>
            </a:r>
            <a:r>
              <a:rPr lang="en-GB" sz="3200" b="1" baseline="0" noProof="0" dirty="0">
                <a:solidFill>
                  <a:schemeClr val="accent2">
                    <a:lumMod val="75000"/>
                  </a:schemeClr>
                </a:solidFill>
                <a:latin typeface="+mn-lt"/>
              </a:rPr>
              <a:t>Partnership contract for phase 1, Analyses –Template</a:t>
            </a:r>
            <a:endParaRPr lang="nb-NO" sz="3200" b="1" noProof="0" dirty="0">
              <a:solidFill>
                <a:schemeClr val="accent2">
                  <a:lumMod val="75000"/>
                </a:schemeClr>
              </a:solidFill>
              <a:latin typeface="+mn-lt"/>
              <a:ea typeface="Verdana" panose="020B0604030504040204" pitchFamily="34" charset="0"/>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78" y="1878390"/>
            <a:ext cx="7414423" cy="4693007"/>
          </a:xfrm>
          <a:ln>
            <a:solidFill>
              <a:schemeClr val="bg1">
                <a:lumMod val="75000"/>
              </a:schemeClr>
            </a:solidFill>
          </a:ln>
        </p:spPr>
        <p:txBody>
          <a:bodyPr>
            <a:normAutofit/>
          </a:bodyPr>
          <a:lstStyle/>
          <a:p>
            <a:pPr>
              <a:lnSpc>
                <a:spcPct val="107000"/>
              </a:lnSpc>
              <a:spcBef>
                <a:spcPts val="600"/>
              </a:spcBef>
              <a:spcAft>
                <a:spcPts val="800"/>
              </a:spcAft>
            </a:pPr>
            <a:r>
              <a:rPr lang="en-GB" sz="2400" b="1" noProof="0" dirty="0">
                <a:latin typeface="+mn-lt"/>
                <a:cs typeface="Calibri Light" panose="020F0302020204030204" pitchFamily="34" charset="0"/>
              </a:rPr>
              <a:t>What is agreed upon?</a:t>
            </a:r>
          </a:p>
          <a:p>
            <a:pPr lvl="1" indent="-252000">
              <a:lnSpc>
                <a:spcPct val="100000"/>
              </a:lnSpc>
              <a:buFont typeface="Wingdings" panose="05000000000000000000" pitchFamily="2" charset="2"/>
              <a:buChar char="§"/>
            </a:pPr>
            <a:r>
              <a:rPr lang="en-GB" sz="1900" noProof="0" dirty="0">
                <a:latin typeface="+mn-lt"/>
              </a:rPr>
              <a:t>The parties agree to actively contribute to a positive, constructive and solution-oriented way of working</a:t>
            </a:r>
          </a:p>
          <a:p>
            <a:pPr lvl="1" indent="-252000">
              <a:lnSpc>
                <a:spcPct val="100000"/>
              </a:lnSpc>
              <a:buFont typeface="Wingdings" panose="05000000000000000000" pitchFamily="2" charset="2"/>
              <a:buChar char="§"/>
            </a:pPr>
            <a:r>
              <a:rPr lang="en-GB" sz="1900" noProof="0" dirty="0">
                <a:latin typeface="+mn-lt"/>
              </a:rPr>
              <a:t>The open book principle applies - all relevant documents are available to both parties</a:t>
            </a:r>
          </a:p>
          <a:p>
            <a:pPr lvl="1" indent="-252000">
              <a:lnSpc>
                <a:spcPct val="100000"/>
              </a:lnSpc>
              <a:buFont typeface="Wingdings" panose="05000000000000000000" pitchFamily="2" charset="2"/>
              <a:buChar char="§"/>
            </a:pPr>
            <a:r>
              <a:rPr lang="en-GB" sz="1900" noProof="0" dirty="0">
                <a:latin typeface="+mn-lt"/>
              </a:rPr>
              <a:t>Results in a project development report with agreement on fixed prices and end date for completion of the project</a:t>
            </a:r>
          </a:p>
          <a:p>
            <a:pPr lvl="1" indent="-252000">
              <a:lnSpc>
                <a:spcPct val="100000"/>
              </a:lnSpc>
              <a:buFont typeface="Wingdings" panose="05000000000000000000" pitchFamily="2" charset="2"/>
              <a:buChar char="§"/>
            </a:pPr>
            <a:endParaRPr lang="en-GB" sz="1500" noProof="0" dirty="0">
              <a:latin typeface="+mn-lt"/>
            </a:endParaRPr>
          </a:p>
          <a:p>
            <a:pPr>
              <a:lnSpc>
                <a:spcPct val="107000"/>
              </a:lnSpc>
              <a:spcBef>
                <a:spcPts val="0"/>
              </a:spcBef>
              <a:spcAft>
                <a:spcPts val="0"/>
              </a:spcAft>
            </a:pPr>
            <a:r>
              <a:rPr lang="en-GB" sz="1800" b="1" dirty="0">
                <a:latin typeface="+mn-lt"/>
                <a:cs typeface="Calibri Light" panose="020F0302020204030204" pitchFamily="34" charset="0"/>
              </a:rPr>
              <a:t>Simple user instructions</a:t>
            </a:r>
          </a:p>
          <a:p>
            <a:pPr lvl="1" indent="-252000">
              <a:lnSpc>
                <a:spcPct val="110000"/>
              </a:lnSpc>
              <a:spcAft>
                <a:spcPts val="0"/>
              </a:spcAft>
              <a:buFont typeface="Wingdings" panose="05000000000000000000" pitchFamily="2" charset="2"/>
              <a:buChar char="§"/>
            </a:pPr>
            <a:r>
              <a:rPr lang="en-GB" sz="1500" dirty="0">
                <a:latin typeface="+mn-lt"/>
              </a:rPr>
              <a:t>Disclaimer</a:t>
            </a:r>
          </a:p>
          <a:p>
            <a:pPr lvl="1" indent="-252000">
              <a:lnSpc>
                <a:spcPct val="110000"/>
              </a:lnSpc>
              <a:spcAft>
                <a:spcPts val="0"/>
              </a:spcAft>
              <a:buFont typeface="Wingdings" panose="05000000000000000000" pitchFamily="2" charset="2"/>
              <a:buChar char="§"/>
            </a:pPr>
            <a:r>
              <a:rPr lang="en-GB" sz="1500" dirty="0">
                <a:latin typeface="+mn-lt"/>
              </a:rPr>
              <a:t>Important information in the margins</a:t>
            </a:r>
          </a:p>
          <a:p>
            <a:pPr lvl="1" indent="-252000">
              <a:lnSpc>
                <a:spcPct val="110000"/>
              </a:lnSpc>
              <a:spcAft>
                <a:spcPts val="0"/>
              </a:spcAft>
              <a:buFont typeface="Wingdings" panose="05000000000000000000" pitchFamily="2" charset="2"/>
              <a:buChar char="§"/>
            </a:pPr>
            <a:r>
              <a:rPr lang="en-GB" sz="1500" dirty="0">
                <a:latin typeface="+mn-lt"/>
              </a:rPr>
              <a:t>Must comply with national laws and guidelines</a:t>
            </a:r>
          </a:p>
          <a:p>
            <a:pPr lvl="1" indent="-252000">
              <a:lnSpc>
                <a:spcPct val="110000"/>
              </a:lnSpc>
              <a:spcAft>
                <a:spcPts val="0"/>
              </a:spcAft>
              <a:buFont typeface="Wingdings" panose="05000000000000000000" pitchFamily="2" charset="2"/>
              <a:buChar char="§"/>
            </a:pPr>
            <a:r>
              <a:rPr lang="en-GB" sz="1500" dirty="0">
                <a:latin typeface="+mn-lt"/>
              </a:rPr>
              <a:t>Should be reviewed by a lawyer / adapted to national procurement laws in each country</a:t>
            </a:r>
          </a:p>
          <a:p>
            <a:pPr lvl="1" indent="-252000">
              <a:lnSpc>
                <a:spcPct val="110000"/>
              </a:lnSpc>
              <a:spcAft>
                <a:spcPts val="0"/>
              </a:spcAft>
              <a:buFont typeface="Wingdings" panose="05000000000000000000" pitchFamily="2" charset="2"/>
              <a:buChar char="§"/>
            </a:pPr>
            <a:r>
              <a:rPr lang="en-GB" sz="1500" dirty="0">
                <a:latin typeface="+mn-lt"/>
              </a:rPr>
              <a:t>The document is a template and must be adapted to conditions in each individual project</a:t>
            </a:r>
            <a:endParaRPr lang="en-GB" sz="1500" noProof="0" dirty="0">
              <a:latin typeface="+mn-lt"/>
            </a:endParaRPr>
          </a:p>
          <a:p>
            <a:pPr lvl="1" indent="-252000">
              <a:lnSpc>
                <a:spcPct val="100000"/>
              </a:lnSpc>
              <a:buFont typeface="Wingdings" panose="05000000000000000000" pitchFamily="2" charset="2"/>
              <a:buChar char="§"/>
            </a:pPr>
            <a:endParaRPr lang="en-GB" sz="2000" noProof="0" dirty="0">
              <a:latin typeface="+mn-lt"/>
            </a:endParaRPr>
          </a:p>
          <a:p>
            <a:endParaRPr lang="en-GB" sz="1500" noProof="0" dirty="0">
              <a:latin typeface="+mn-lt"/>
            </a:endParaRPr>
          </a:p>
        </p:txBody>
      </p:sp>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7" name="Bilde 6">
            <a:extLst>
              <a:ext uri="{FF2B5EF4-FFF2-40B4-BE49-F238E27FC236}">
                <a16:creationId xmlns:a16="http://schemas.microsoft.com/office/drawing/2014/main" id="{4B75C8BA-D5CD-4DF6-BE91-1079130D4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6" name="Bilde 5">
            <a:extLst>
              <a:ext uri="{FF2B5EF4-FFF2-40B4-BE49-F238E27FC236}">
                <a16:creationId xmlns:a16="http://schemas.microsoft.com/office/drawing/2014/main" id="{27AB7D3E-20A5-4656-B6FC-5C4BE92A30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04477" y="1878391"/>
            <a:ext cx="2938204" cy="4203700"/>
          </a:xfrm>
          <a:prstGeom prst="rect">
            <a:avLst/>
          </a:prstGeom>
          <a:ln>
            <a:solidFill>
              <a:schemeClr val="accent1">
                <a:lumMod val="75000"/>
              </a:schemeClr>
            </a:solidFill>
          </a:ln>
        </p:spPr>
      </p:pic>
    </p:spTree>
    <p:extLst>
      <p:ext uri="{BB962C8B-B14F-4D97-AF65-F5344CB8AC3E}">
        <p14:creationId xmlns:p14="http://schemas.microsoft.com/office/powerpoint/2010/main" val="98427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749709"/>
            <a:ext cx="10058400" cy="917166"/>
          </a:xfrm>
        </p:spPr>
        <p:txBody>
          <a:bodyPr>
            <a:noAutofit/>
          </a:bodyPr>
          <a:lstStyle/>
          <a:p>
            <a:r>
              <a:rPr lang="en-GB" sz="3200" b="1" noProof="0" dirty="0">
                <a:solidFill>
                  <a:schemeClr val="accent2">
                    <a:lumMod val="75000"/>
                  </a:schemeClr>
                </a:solidFill>
                <a:latin typeface="+mn-lt"/>
              </a:rPr>
              <a:t>The other templates</a:t>
            </a: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206230" y="1845734"/>
            <a:ext cx="8041322" cy="4725664"/>
          </a:xfrm>
        </p:spPr>
        <p:txBody>
          <a:bodyPr>
            <a:normAutofit/>
          </a:bodyPr>
          <a:lstStyle/>
          <a:p>
            <a:pPr marL="0" lvl="1" indent="0">
              <a:spcBef>
                <a:spcPts val="600"/>
              </a:spcBef>
              <a:spcAft>
                <a:spcPts val="600"/>
              </a:spcAft>
              <a:buNone/>
            </a:pPr>
            <a:r>
              <a:rPr lang="en-GB" sz="2800" b="1" dirty="0">
                <a:ea typeface="SimSun" panose="02010600030101010101" pitchFamily="2" charset="-122"/>
              </a:rPr>
              <a:t>Attachments to tender and contract template</a:t>
            </a:r>
            <a:endParaRPr lang="en-GB" sz="2800" b="1" noProof="0" dirty="0">
              <a:ea typeface="SimSun" panose="02010600030101010101" pitchFamily="2" charset="-122"/>
            </a:endParaRPr>
          </a:p>
          <a:p>
            <a:pPr marL="0" indent="0" algn="l" rtl="0">
              <a:spcBef>
                <a:spcPts val="0"/>
              </a:spcBef>
              <a:spcAft>
                <a:spcPts val="600"/>
              </a:spcAft>
              <a:buNone/>
            </a:pPr>
            <a:r>
              <a:rPr lang="en-US" sz="2000" b="0" i="0" dirty="0">
                <a:effectLst/>
              </a:rPr>
              <a:t>Not significantly changed compared to traditional implementation</a:t>
            </a:r>
          </a:p>
          <a:p>
            <a:pPr marL="0" lvl="1" indent="0">
              <a:lnSpc>
                <a:spcPct val="100000"/>
              </a:lnSpc>
              <a:spcBef>
                <a:spcPts val="0"/>
              </a:spcBef>
              <a:spcAft>
                <a:spcPts val="600"/>
              </a:spcAft>
              <a:buNone/>
            </a:pPr>
            <a:endParaRPr lang="en-GB" sz="2000" noProof="0" dirty="0"/>
          </a:p>
          <a:p>
            <a:pPr marL="0" lvl="1" indent="0">
              <a:lnSpc>
                <a:spcPct val="100000"/>
              </a:lnSpc>
              <a:spcAft>
                <a:spcPts val="0"/>
              </a:spcAft>
              <a:buNone/>
            </a:pPr>
            <a:r>
              <a:rPr lang="en-US" sz="2000" b="1" noProof="0" dirty="0">
                <a:solidFill>
                  <a:schemeClr val="accent2">
                    <a:lumMod val="75000"/>
                  </a:schemeClr>
                </a:solidFill>
              </a:rPr>
              <a:t>4 - EPC tender analysis </a:t>
            </a:r>
          </a:p>
          <a:p>
            <a:pPr marL="0" lvl="1" indent="0">
              <a:lnSpc>
                <a:spcPct val="100000"/>
              </a:lnSpc>
              <a:spcAft>
                <a:spcPts val="0"/>
              </a:spcAft>
              <a:buNone/>
            </a:pPr>
            <a:r>
              <a:rPr lang="en-US" sz="2000" b="1" noProof="0" dirty="0">
                <a:solidFill>
                  <a:schemeClr val="accent2">
                    <a:lumMod val="75000"/>
                  </a:schemeClr>
                </a:solidFill>
              </a:rPr>
              <a:t>5 - Basic data </a:t>
            </a:r>
          </a:p>
          <a:p>
            <a:pPr marL="0" lvl="1" indent="0">
              <a:lnSpc>
                <a:spcPct val="100000"/>
              </a:lnSpc>
              <a:spcAft>
                <a:spcPts val="0"/>
              </a:spcAft>
              <a:buNone/>
            </a:pPr>
            <a:r>
              <a:rPr lang="en-US" sz="2000" b="1" noProof="0" dirty="0">
                <a:solidFill>
                  <a:schemeClr val="accent2">
                    <a:lumMod val="75000"/>
                  </a:schemeClr>
                </a:solidFill>
              </a:rPr>
              <a:t>6 - Checklist for answered qualification and award criteria</a:t>
            </a:r>
          </a:p>
          <a:p>
            <a:pPr marL="0" lvl="1" indent="0">
              <a:lnSpc>
                <a:spcPct val="100000"/>
              </a:lnSpc>
              <a:spcAft>
                <a:spcPts val="0"/>
              </a:spcAft>
              <a:buNone/>
            </a:pPr>
            <a:r>
              <a:rPr lang="en-US" sz="2000" b="1" noProof="0" dirty="0">
                <a:solidFill>
                  <a:schemeClr val="accent2">
                    <a:lumMod val="75000"/>
                  </a:schemeClr>
                </a:solidFill>
              </a:rPr>
              <a:t>8 - Project development report and energy analysis</a:t>
            </a:r>
          </a:p>
          <a:p>
            <a:pPr marL="0" lvl="1" indent="0">
              <a:lnSpc>
                <a:spcPct val="100000"/>
              </a:lnSpc>
              <a:spcAft>
                <a:spcPts val="0"/>
              </a:spcAft>
              <a:buNone/>
            </a:pPr>
            <a:r>
              <a:rPr lang="en-US" sz="2000" b="1" noProof="0" dirty="0">
                <a:solidFill>
                  <a:schemeClr val="accent2">
                    <a:lumMod val="75000"/>
                  </a:schemeClr>
                </a:solidFill>
              </a:rPr>
              <a:t>9 - Supplement to agreement document for phase 3, the guarantee phase</a:t>
            </a:r>
          </a:p>
          <a:p>
            <a:pPr marL="0" lvl="1" indent="0">
              <a:lnSpc>
                <a:spcPct val="100000"/>
              </a:lnSpc>
              <a:spcAft>
                <a:spcPts val="0"/>
              </a:spcAft>
              <a:buNone/>
            </a:pPr>
            <a:endParaRPr lang="en-GB" sz="1600" noProof="0" dirty="0"/>
          </a:p>
          <a:p>
            <a:pPr marL="0" indent="0">
              <a:lnSpc>
                <a:spcPct val="107000"/>
              </a:lnSpc>
              <a:spcBef>
                <a:spcPts val="0"/>
              </a:spcBef>
              <a:spcAft>
                <a:spcPts val="0"/>
              </a:spcAft>
              <a:buNone/>
            </a:pPr>
            <a:r>
              <a:rPr lang="en-GB" sz="2200" b="1" dirty="0">
                <a:cs typeface="Calibri Light" panose="020F0302020204030204" pitchFamily="34" charset="0"/>
              </a:rPr>
              <a:t>Some changes</a:t>
            </a:r>
            <a:endParaRPr lang="en-GB" sz="2200" b="1" noProof="0" dirty="0">
              <a:cs typeface="Calibri Light" panose="020F0302020204030204" pitchFamily="34" charset="0"/>
            </a:endParaRPr>
          </a:p>
          <a:p>
            <a:pPr marL="0" lvl="1" indent="-252000">
              <a:lnSpc>
                <a:spcPct val="100000"/>
              </a:lnSpc>
              <a:spcAft>
                <a:spcPts val="0"/>
              </a:spcAft>
              <a:buClr>
                <a:schemeClr val="accent2">
                  <a:lumMod val="75000"/>
                </a:schemeClr>
              </a:buClr>
              <a:buFont typeface="Wingdings" panose="05000000000000000000" pitchFamily="2" charset="2"/>
              <a:buChar char="§"/>
            </a:pPr>
            <a:r>
              <a:rPr lang="en-GB" sz="1500" noProof="0" dirty="0"/>
              <a:t>Simple user instructions</a:t>
            </a:r>
          </a:p>
          <a:p>
            <a:pPr marL="0" lvl="1" indent="-252000">
              <a:lnSpc>
                <a:spcPct val="100000"/>
              </a:lnSpc>
              <a:spcAft>
                <a:spcPts val="0"/>
              </a:spcAft>
              <a:buClr>
                <a:schemeClr val="accent2">
                  <a:lumMod val="75000"/>
                </a:schemeClr>
              </a:buClr>
              <a:buFont typeface="Wingdings" panose="05000000000000000000" pitchFamily="2" charset="2"/>
              <a:buChar char="§"/>
            </a:pPr>
            <a:r>
              <a:rPr lang="en-US" sz="1500" noProof="0" dirty="0"/>
              <a:t>Information about the connection between the documents / templates</a:t>
            </a:r>
            <a:endParaRPr lang="en-GB" sz="1500" noProof="0" dirty="0"/>
          </a:p>
        </p:txBody>
      </p:sp>
      <p:pic>
        <p:nvPicPr>
          <p:cNvPr id="5" name="Bilde 4">
            <a:extLst>
              <a:ext uri="{FF2B5EF4-FFF2-40B4-BE49-F238E27FC236}">
                <a16:creationId xmlns:a16="http://schemas.microsoft.com/office/drawing/2014/main" id="{A774AB5F-6074-4D96-8591-DECF9F5FF7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631247">
            <a:off x="9460582" y="1679218"/>
            <a:ext cx="1759462" cy="2501851"/>
          </a:xfrm>
          <a:prstGeom prst="rect">
            <a:avLst/>
          </a:prstGeom>
          <a:ln>
            <a:solidFill>
              <a:schemeClr val="accent1">
                <a:lumMod val="75000"/>
              </a:schemeClr>
            </a:solidFill>
          </a:ln>
        </p:spPr>
      </p:pic>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a:extLst>
              <a:ext uri="{FF2B5EF4-FFF2-40B4-BE49-F238E27FC236}">
                <a16:creationId xmlns:a16="http://schemas.microsoft.com/office/drawing/2014/main" id="{06D9D483-F021-430C-B35D-7DDD693FE6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4" name="Bilde 3">
            <a:extLst>
              <a:ext uri="{FF2B5EF4-FFF2-40B4-BE49-F238E27FC236}">
                <a16:creationId xmlns:a16="http://schemas.microsoft.com/office/drawing/2014/main" id="{DB5CE788-CB26-4691-AF05-7910D29149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631247">
            <a:off x="9643631" y="2676931"/>
            <a:ext cx="1759462" cy="2501851"/>
          </a:xfrm>
          <a:prstGeom prst="rect">
            <a:avLst/>
          </a:prstGeom>
          <a:ln>
            <a:solidFill>
              <a:schemeClr val="accent1">
                <a:lumMod val="75000"/>
              </a:schemeClr>
            </a:solidFill>
          </a:ln>
        </p:spPr>
      </p:pic>
      <p:pic>
        <p:nvPicPr>
          <p:cNvPr id="8" name="Bilde 7">
            <a:extLst>
              <a:ext uri="{FF2B5EF4-FFF2-40B4-BE49-F238E27FC236}">
                <a16:creationId xmlns:a16="http://schemas.microsoft.com/office/drawing/2014/main" id="{162C15C7-B6C9-485E-A612-6104BA1213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631247">
            <a:off x="9721908" y="3692744"/>
            <a:ext cx="1759462" cy="2501851"/>
          </a:xfrm>
          <a:prstGeom prst="rect">
            <a:avLst/>
          </a:prstGeom>
          <a:ln>
            <a:solidFill>
              <a:schemeClr val="accent1">
                <a:lumMod val="75000"/>
              </a:schemeClr>
            </a:solidFill>
          </a:ln>
        </p:spPr>
      </p:pic>
    </p:spTree>
    <p:extLst>
      <p:ext uri="{BB962C8B-B14F-4D97-AF65-F5344CB8AC3E}">
        <p14:creationId xmlns:p14="http://schemas.microsoft.com/office/powerpoint/2010/main" val="321226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79D4DDF-7AFE-4DF6-BCC8-6C883B9EC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
        <p:nvSpPr>
          <p:cNvPr id="3" name="TekstSylinder 2"/>
          <p:cNvSpPr txBox="1"/>
          <p:nvPr/>
        </p:nvSpPr>
        <p:spPr>
          <a:xfrm>
            <a:off x="1121229" y="531006"/>
            <a:ext cx="10014857" cy="1600438"/>
          </a:xfrm>
          <a:prstGeom prst="rect">
            <a:avLst/>
          </a:prstGeom>
          <a:noFill/>
        </p:spPr>
        <p:txBody>
          <a:bodyPr wrap="square" rtlCol="0">
            <a:spAutoFit/>
          </a:bodyPr>
          <a:lstStyle/>
          <a:p>
            <a:pPr lvl="0"/>
            <a:endParaRPr lang="en-GB" sz="3200" b="1" dirty="0">
              <a:solidFill>
                <a:schemeClr val="accent1">
                  <a:lumMod val="75000"/>
                </a:schemeClr>
              </a:solidFill>
            </a:endParaRPr>
          </a:p>
          <a:p>
            <a:pPr lvl="0" defTabSz="914400">
              <a:lnSpc>
                <a:spcPct val="85000"/>
              </a:lnSpc>
              <a:spcBef>
                <a:spcPct val="0"/>
              </a:spcBef>
            </a:pPr>
            <a:r>
              <a:rPr lang="en-GB" sz="4000" b="1" spc="-50" dirty="0">
                <a:solidFill>
                  <a:schemeClr val="tx1">
                    <a:lumMod val="75000"/>
                    <a:lumOff val="25000"/>
                  </a:schemeClr>
                </a:solidFill>
                <a:ea typeface="+mj-ea"/>
                <a:cs typeface="+mj-cs"/>
              </a:rPr>
              <a:t>How to present EPC to customers </a:t>
            </a:r>
          </a:p>
          <a:p>
            <a:endParaRPr lang="en-US" sz="3200" b="1" dirty="0">
              <a:solidFill>
                <a:srgbClr val="FF9706"/>
              </a:solidFill>
            </a:endParaRPr>
          </a:p>
        </p:txBody>
      </p:sp>
      <p:sp>
        <p:nvSpPr>
          <p:cNvPr id="7" name="Plassholder for innhold 1"/>
          <p:cNvSpPr>
            <a:spLocks noGrp="1"/>
          </p:cNvSpPr>
          <p:nvPr>
            <p:ph idx="1"/>
          </p:nvPr>
        </p:nvSpPr>
        <p:spPr>
          <a:xfrm>
            <a:off x="1219199" y="1828800"/>
            <a:ext cx="10014857" cy="4336504"/>
          </a:xfrm>
        </p:spPr>
        <p:txBody>
          <a:bodyPr>
            <a:normAutofit/>
          </a:bodyPr>
          <a:lstStyle/>
          <a:p>
            <a:pPr marL="0" indent="0">
              <a:buNone/>
            </a:pPr>
            <a:r>
              <a:rPr lang="en-GB" sz="2800" b="1" dirty="0"/>
              <a:t>You should address:</a:t>
            </a:r>
          </a:p>
          <a:p>
            <a:pPr indent="-180000">
              <a:buFont typeface="Wingdings" panose="05000000000000000000" pitchFamily="2" charset="2"/>
              <a:buChar char="§"/>
            </a:pPr>
            <a:r>
              <a:rPr lang="en-GB" sz="2400" dirty="0"/>
              <a:t>What is EPC?</a:t>
            </a:r>
          </a:p>
          <a:p>
            <a:pPr indent="-180000">
              <a:buFont typeface="Wingdings" panose="05000000000000000000" pitchFamily="2" charset="2"/>
              <a:buChar char="§"/>
            </a:pPr>
            <a:r>
              <a:rPr lang="en-GB" sz="2400" dirty="0"/>
              <a:t>What EPC can do for the customer/public building owner</a:t>
            </a:r>
          </a:p>
          <a:p>
            <a:pPr indent="-180000">
              <a:buFont typeface="Wingdings" panose="05000000000000000000" pitchFamily="2" charset="2"/>
              <a:buChar char="§"/>
            </a:pPr>
            <a:r>
              <a:rPr lang="en-GB" sz="2400" dirty="0"/>
              <a:t>The main benefits of EPC</a:t>
            </a:r>
          </a:p>
          <a:p>
            <a:pPr indent="-180000">
              <a:buFont typeface="Wingdings" panose="05000000000000000000" pitchFamily="2" charset="2"/>
              <a:buChar char="§"/>
            </a:pPr>
            <a:r>
              <a:rPr lang="en-GB" sz="2400" dirty="0"/>
              <a:t>How EPC works</a:t>
            </a:r>
          </a:p>
          <a:p>
            <a:pPr indent="-180000">
              <a:buFont typeface="Wingdings" panose="05000000000000000000" pitchFamily="2" charset="2"/>
              <a:buChar char="§"/>
            </a:pPr>
            <a:r>
              <a:rPr lang="en-GB" sz="2400" dirty="0"/>
              <a:t>Practical examples of EPC projects and scenarios</a:t>
            </a:r>
          </a:p>
          <a:p>
            <a:pPr indent="-180000">
              <a:buFont typeface="Wingdings" panose="05000000000000000000" pitchFamily="2" charset="2"/>
              <a:buChar char="§"/>
            </a:pPr>
            <a:r>
              <a:rPr lang="en-GB" sz="2400" dirty="0"/>
              <a:t>Main challenges and how to overcome them</a:t>
            </a:r>
          </a:p>
          <a:p>
            <a:pPr marL="254340" indent="-342900">
              <a:buFont typeface="Wingdings" panose="05000000000000000000" pitchFamily="2" charset="2"/>
              <a:buChar char="Ø"/>
            </a:pPr>
            <a:r>
              <a:rPr lang="en-GB" sz="2400" b="1" dirty="0"/>
              <a:t>Present solution</a:t>
            </a:r>
            <a:r>
              <a:rPr lang="en-GB" sz="2400" dirty="0"/>
              <a:t>: (new/adapted implementation model + associated toolbox) </a:t>
            </a:r>
          </a:p>
          <a:p>
            <a:pPr marL="0" indent="0">
              <a:buNone/>
            </a:pPr>
            <a:endParaRPr lang="en-GB" sz="2400" dirty="0"/>
          </a:p>
          <a:p>
            <a:pPr>
              <a:buFontTx/>
              <a:buChar char="-"/>
            </a:pPr>
            <a:endParaRPr lang="en-GB" dirty="0"/>
          </a:p>
          <a:p>
            <a:pPr>
              <a:buFontTx/>
              <a:buChar char="-"/>
            </a:pPr>
            <a:endParaRPr lang="en-GB" dirty="0"/>
          </a:p>
        </p:txBody>
      </p:sp>
      <p:pic>
        <p:nvPicPr>
          <p:cNvPr id="4" name="Grafikk 5">
            <a:extLst>
              <a:ext uri="{FF2B5EF4-FFF2-40B4-BE49-F238E27FC236}">
                <a16:creationId xmlns:a16="http://schemas.microsoft.com/office/drawing/2014/main" id="{D81C4813-07C5-44B5-AF32-7208E7A703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
        <p:nvSpPr>
          <p:cNvPr id="6" name="TekstSylinder 5">
            <a:extLst>
              <a:ext uri="{FF2B5EF4-FFF2-40B4-BE49-F238E27FC236}">
                <a16:creationId xmlns:a16="http://schemas.microsoft.com/office/drawing/2014/main" id="{FD857C52-D14B-4EA3-8F82-E0FA74184EF5}"/>
              </a:ext>
            </a:extLst>
          </p:cNvPr>
          <p:cNvSpPr txBox="1"/>
          <p:nvPr/>
        </p:nvSpPr>
        <p:spPr>
          <a:xfrm>
            <a:off x="5409545" y="213974"/>
            <a:ext cx="1634163" cy="369332"/>
          </a:xfrm>
          <a:prstGeom prst="rect">
            <a:avLst/>
          </a:prstGeom>
          <a:solidFill>
            <a:srgbClr val="FFFF00"/>
          </a:solidFill>
        </p:spPr>
        <p:txBody>
          <a:bodyPr wrap="square" rtlCol="0">
            <a:spAutoFit/>
          </a:bodyPr>
          <a:lstStyle/>
          <a:p>
            <a:r>
              <a:rPr lang="nb-NO" dirty="0"/>
              <a:t>For </a:t>
            </a:r>
            <a:r>
              <a:rPr lang="en-GB" dirty="0"/>
              <a:t>trainers</a:t>
            </a:r>
            <a:r>
              <a:rPr lang="nb-NO" dirty="0"/>
              <a:t> </a:t>
            </a:r>
          </a:p>
        </p:txBody>
      </p:sp>
    </p:spTree>
    <p:extLst>
      <p:ext uri="{BB962C8B-B14F-4D97-AF65-F5344CB8AC3E}">
        <p14:creationId xmlns:p14="http://schemas.microsoft.com/office/powerpoint/2010/main" val="41710863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2D81BF60-2895-49F0-9594-735FF9EA2E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91" y="-97276"/>
            <a:ext cx="12223123" cy="7052553"/>
          </a:xfrm>
          <a:prstGeom prst="rect">
            <a:avLst/>
          </a:prstGeom>
        </p:spPr>
      </p:pic>
    </p:spTree>
    <p:extLst>
      <p:ext uri="{BB962C8B-B14F-4D97-AF65-F5344CB8AC3E}">
        <p14:creationId xmlns:p14="http://schemas.microsoft.com/office/powerpoint/2010/main" val="26065237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492370" y="605896"/>
            <a:ext cx="3084844" cy="5646208"/>
          </a:xfrm>
        </p:spPr>
        <p:txBody>
          <a:bodyPr anchor="ctr">
            <a:normAutofit/>
          </a:bodyPr>
          <a:lstStyle/>
          <a:p>
            <a:r>
              <a:rPr lang="nb-NO" b="1" dirty="0">
                <a:solidFill>
                  <a:srgbClr val="FFFFFF"/>
                </a:solidFill>
              </a:rPr>
              <a:t>Agenda </a:t>
            </a:r>
            <a:br>
              <a:rPr lang="nb-NO" sz="3600" b="1" dirty="0">
                <a:solidFill>
                  <a:srgbClr val="FFFFFF"/>
                </a:solidFill>
              </a:rPr>
            </a:br>
            <a:r>
              <a:rPr lang="nb-NO" sz="3600" b="1" dirty="0">
                <a:solidFill>
                  <a:srgbClr val="FFFFFF"/>
                </a:solidFill>
              </a:rPr>
              <a:t>EPC training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413663" cy="5245752"/>
          </a:xfrm>
        </p:spPr>
        <p:txBody>
          <a:bodyPr anchor="ctr">
            <a:normAutofit/>
          </a:bodyPr>
          <a:lstStyle/>
          <a:p>
            <a:pPr marL="91440" lvl="2" indent="-91440">
              <a:lnSpc>
                <a:spcPct val="100000"/>
              </a:lnSpc>
              <a:spcBef>
                <a:spcPts val="1200"/>
              </a:spcBef>
              <a:spcAft>
                <a:spcPts val="200"/>
              </a:spcAft>
              <a:buSzPct val="100000"/>
              <a:buFont typeface="Calibri" panose="020F0502020204030204" pitchFamily="34" charset="0"/>
              <a:buChar char=" "/>
            </a:pPr>
            <a:r>
              <a:rPr lang="en-GB" sz="4000" b="1" dirty="0"/>
              <a:t>8. Summary and conclusions </a:t>
            </a:r>
          </a:p>
          <a:p>
            <a:pPr marL="201168" lvl="1" indent="0">
              <a:buNone/>
            </a:pPr>
            <a:endParaRPr lang="en-GB" sz="3000" b="1" dirty="0"/>
          </a:p>
        </p:txBody>
      </p:sp>
      <p:pic>
        <p:nvPicPr>
          <p:cNvPr id="7" name="Grafikk 5">
            <a:extLst>
              <a:ext uri="{FF2B5EF4-FFF2-40B4-BE49-F238E27FC236}">
                <a16:creationId xmlns:a16="http://schemas.microsoft.com/office/drawing/2014/main" id="{FBE53D7F-52B7-4CB1-AE5B-B845D6EA92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Tree>
    <p:extLst>
      <p:ext uri="{BB962C8B-B14F-4D97-AF65-F5344CB8AC3E}">
        <p14:creationId xmlns:p14="http://schemas.microsoft.com/office/powerpoint/2010/main" val="3548361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88571" y="286603"/>
            <a:ext cx="10067109" cy="1450757"/>
          </a:xfrm>
        </p:spPr>
        <p:txBody>
          <a:bodyPr>
            <a:normAutofit/>
          </a:bodyPr>
          <a:lstStyle/>
          <a:p>
            <a:r>
              <a:rPr lang="sv-SE" sz="4000" b="1" dirty="0">
                <a:solidFill>
                  <a:schemeClr val="tx1"/>
                </a:solidFill>
                <a:latin typeface="+mn-lt"/>
              </a:rPr>
              <a:t>Summary</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230086" y="1845734"/>
            <a:ext cx="6322180" cy="4457530"/>
          </a:xfrm>
        </p:spPr>
        <p:txBody>
          <a:bodyPr>
            <a:normAutofit fontScale="92500" lnSpcReduction="20000"/>
          </a:bodyPr>
          <a:lstStyle/>
          <a:p>
            <a:pPr marL="0" lvl="0" indent="0">
              <a:buNone/>
            </a:pPr>
            <a:r>
              <a:rPr lang="en-US" sz="3300" b="1" dirty="0">
                <a:solidFill>
                  <a:schemeClr val="accent1">
                    <a:lumMod val="75000"/>
                  </a:schemeClr>
                </a:solidFill>
              </a:rPr>
              <a:t>Problem</a:t>
            </a:r>
          </a:p>
          <a:p>
            <a:pPr marL="456565" lvl="2" indent="-288000">
              <a:lnSpc>
                <a:spcPct val="100000"/>
              </a:lnSpc>
              <a:buClr>
                <a:schemeClr val="accent2"/>
              </a:buClr>
              <a:buFont typeface="Wingdings" panose="05000000000000000000" pitchFamily="2" charset="2"/>
              <a:buChar char="§"/>
            </a:pPr>
            <a:r>
              <a:rPr lang="en-GB" sz="2400" dirty="0"/>
              <a:t>Too complicated</a:t>
            </a:r>
          </a:p>
          <a:p>
            <a:pPr marL="456565" lvl="2" indent="-288000">
              <a:lnSpc>
                <a:spcPct val="100000"/>
              </a:lnSpc>
              <a:buClr>
                <a:schemeClr val="accent2"/>
              </a:buClr>
              <a:buFont typeface="Wingdings" panose="05000000000000000000" pitchFamily="2" charset="2"/>
              <a:buChar char="§"/>
            </a:pPr>
            <a:r>
              <a:rPr lang="en-GB" sz="2400" dirty="0"/>
              <a:t>Lack of knowledge</a:t>
            </a:r>
          </a:p>
          <a:p>
            <a:pPr marL="456565" lvl="2" indent="-288000">
              <a:lnSpc>
                <a:spcPct val="100000"/>
              </a:lnSpc>
              <a:buClr>
                <a:schemeClr val="accent2"/>
              </a:buClr>
              <a:buFont typeface="Wingdings" panose="05000000000000000000" pitchFamily="2" charset="2"/>
              <a:buChar char="§"/>
            </a:pPr>
            <a:r>
              <a:rPr lang="en-GB" sz="2400" dirty="0"/>
              <a:t>Even less knowledge of different ways of implementation</a:t>
            </a:r>
          </a:p>
          <a:p>
            <a:pPr marL="456565" lvl="2" indent="-288000">
              <a:lnSpc>
                <a:spcPct val="100000"/>
              </a:lnSpc>
              <a:buClr>
                <a:schemeClr val="accent2"/>
              </a:buClr>
              <a:buFont typeface="Wingdings" panose="05000000000000000000" pitchFamily="2" charset="2"/>
              <a:buChar char="§"/>
            </a:pPr>
            <a:r>
              <a:rPr lang="en-US" sz="2400" dirty="0"/>
              <a:t>Lack of EPC facilitators</a:t>
            </a:r>
          </a:p>
          <a:p>
            <a:pPr marL="456565" lvl="2" indent="-288000">
              <a:lnSpc>
                <a:spcPct val="100000"/>
              </a:lnSpc>
              <a:buClr>
                <a:schemeClr val="accent2"/>
              </a:buClr>
              <a:buFont typeface="Wingdings" panose="05000000000000000000" pitchFamily="2" charset="2"/>
              <a:buChar char="§"/>
            </a:pPr>
            <a:r>
              <a:rPr lang="en-US" sz="2400" dirty="0"/>
              <a:t>Little access to customized templates and tender         documents</a:t>
            </a:r>
          </a:p>
          <a:p>
            <a:pPr marL="456565" lvl="2" indent="-288000">
              <a:lnSpc>
                <a:spcPct val="100000"/>
              </a:lnSpc>
              <a:buClr>
                <a:schemeClr val="accent2"/>
              </a:buClr>
              <a:buFont typeface="Wingdings" panose="05000000000000000000" pitchFamily="2" charset="2"/>
              <a:buChar char="§"/>
            </a:pPr>
            <a:r>
              <a:rPr lang="en-US" sz="2400" dirty="0"/>
              <a:t>Need for increased balance and flexible contract models</a:t>
            </a:r>
          </a:p>
          <a:p>
            <a:pPr marL="456565" lvl="2" indent="-288000">
              <a:lnSpc>
                <a:spcPct val="100000"/>
              </a:lnSpc>
              <a:buClr>
                <a:schemeClr val="accent2"/>
              </a:buClr>
              <a:buFont typeface="Wingdings" panose="05000000000000000000" pitchFamily="2" charset="2"/>
              <a:buChar char="§"/>
            </a:pPr>
            <a:r>
              <a:rPr lang="en-US" sz="2400" dirty="0"/>
              <a:t>Lack of documented results and success stories </a:t>
            </a:r>
          </a:p>
          <a:p>
            <a:pPr marL="456565" lvl="2" indent="-288000">
              <a:lnSpc>
                <a:spcPct val="100000"/>
              </a:lnSpc>
              <a:buClr>
                <a:schemeClr val="accent2"/>
              </a:buClr>
              <a:buFont typeface="Wingdings" panose="05000000000000000000" pitchFamily="2" charset="2"/>
              <a:buChar char="§"/>
            </a:pPr>
            <a:r>
              <a:rPr lang="en-US" sz="2400" dirty="0"/>
              <a:t>Lack of knowledge on how to start the EPC process</a:t>
            </a:r>
            <a:br>
              <a:rPr lang="en-US" sz="2800" dirty="0"/>
            </a:br>
            <a:endParaRPr lang="en-US" sz="2800" dirty="0"/>
          </a:p>
          <a:p>
            <a:endParaRPr lang="en-GB" dirty="0"/>
          </a:p>
        </p:txBody>
      </p:sp>
      <p:pic>
        <p:nvPicPr>
          <p:cNvPr id="1026" name="Picture 2" descr="Bilderesultat for veien videre">
            <a:extLst>
              <a:ext uri="{FF2B5EF4-FFF2-40B4-BE49-F238E27FC236}">
                <a16:creationId xmlns:a16="http://schemas.microsoft.com/office/drawing/2014/main" id="{EC41D434-25BC-42C2-974C-B9DD4BA465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9" r="36658"/>
          <a:stretch/>
        </p:blipFill>
        <p:spPr bwMode="auto">
          <a:xfrm>
            <a:off x="7666219" y="2121408"/>
            <a:ext cx="3489461" cy="386333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7" name="Bilde 6">
            <a:extLst>
              <a:ext uri="{FF2B5EF4-FFF2-40B4-BE49-F238E27FC236}">
                <a16:creationId xmlns:a16="http://schemas.microsoft.com/office/drawing/2014/main" id="{767B3278-5591-420E-93B4-F8F36C9AD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513933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88571" y="286603"/>
            <a:ext cx="10067109" cy="1450757"/>
          </a:xfrm>
        </p:spPr>
        <p:txBody>
          <a:bodyPr>
            <a:normAutofit/>
          </a:bodyPr>
          <a:lstStyle/>
          <a:p>
            <a:r>
              <a:rPr lang="sv-SE" sz="4000" b="1" dirty="0">
                <a:solidFill>
                  <a:schemeClr val="tx1"/>
                </a:solidFill>
                <a:latin typeface="+mn-lt"/>
              </a:rPr>
              <a:t>Reccomendations </a:t>
            </a:r>
            <a:endParaRPr lang="lv-LV" sz="4000" b="1" dirty="0">
              <a:solidFill>
                <a:schemeClr val="tx1"/>
              </a:solidFill>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230086" y="1845734"/>
            <a:ext cx="6322180" cy="4457530"/>
          </a:xfrm>
        </p:spPr>
        <p:txBody>
          <a:bodyPr>
            <a:normAutofit fontScale="77500" lnSpcReduction="20000"/>
          </a:bodyPr>
          <a:lstStyle/>
          <a:p>
            <a:pPr marL="0" lvl="0" indent="0">
              <a:buNone/>
            </a:pPr>
            <a:r>
              <a:rPr lang="en-US" sz="3300" b="1" dirty="0">
                <a:solidFill>
                  <a:schemeClr val="accent1">
                    <a:lumMod val="75000"/>
                  </a:schemeClr>
                </a:solidFill>
              </a:rPr>
              <a:t>What leads to increased use of EPC?</a:t>
            </a:r>
          </a:p>
          <a:p>
            <a:pPr marL="456565" lvl="2" indent="-288000">
              <a:lnSpc>
                <a:spcPct val="100000"/>
              </a:lnSpc>
              <a:buClr>
                <a:schemeClr val="accent2"/>
              </a:buClr>
              <a:buFont typeface="Wingdings" panose="05000000000000000000" pitchFamily="2" charset="2"/>
              <a:buChar char="§"/>
            </a:pPr>
            <a:r>
              <a:rPr lang="en-US" sz="2600" dirty="0"/>
              <a:t>Increased knowledge of EPC </a:t>
            </a:r>
          </a:p>
          <a:p>
            <a:pPr marL="456565" lvl="2" indent="-288000">
              <a:lnSpc>
                <a:spcPct val="100000"/>
              </a:lnSpc>
              <a:buClr>
                <a:schemeClr val="accent2"/>
              </a:buClr>
              <a:buFont typeface="Wingdings" panose="05000000000000000000" pitchFamily="2" charset="2"/>
              <a:buChar char="§"/>
            </a:pPr>
            <a:r>
              <a:rPr lang="en-GB" sz="2600" dirty="0"/>
              <a:t>Ownership to the project in own administration</a:t>
            </a:r>
          </a:p>
          <a:p>
            <a:pPr marL="456565" lvl="2" indent="-288000">
              <a:lnSpc>
                <a:spcPct val="100000"/>
              </a:lnSpc>
              <a:buClr>
                <a:schemeClr val="accent2"/>
              </a:buClr>
              <a:buFont typeface="Wingdings" panose="05000000000000000000" pitchFamily="2" charset="2"/>
              <a:buChar char="§"/>
            </a:pPr>
            <a:r>
              <a:rPr lang="en-US" sz="2600" dirty="0"/>
              <a:t>Increased knowledge of possible models for                                  implementation</a:t>
            </a:r>
          </a:p>
          <a:p>
            <a:pPr marL="456565" lvl="2" indent="-288000">
              <a:lnSpc>
                <a:spcPct val="100000"/>
              </a:lnSpc>
              <a:buClr>
                <a:schemeClr val="accent2"/>
              </a:buClr>
              <a:buFont typeface="Wingdings" panose="05000000000000000000" pitchFamily="2" charset="2"/>
              <a:buChar char="§"/>
            </a:pPr>
            <a:r>
              <a:rPr lang="en-US" sz="2600" dirty="0"/>
              <a:t>Knowledge of own savings potential</a:t>
            </a:r>
          </a:p>
          <a:p>
            <a:pPr marL="456565" lvl="2" indent="-288000">
              <a:lnSpc>
                <a:spcPct val="100000"/>
              </a:lnSpc>
              <a:buClr>
                <a:schemeClr val="accent2"/>
              </a:buClr>
              <a:buFont typeface="Wingdings" panose="05000000000000000000" pitchFamily="2" charset="2"/>
              <a:buChar char="§"/>
            </a:pPr>
            <a:r>
              <a:rPr lang="en-US" sz="2600" dirty="0"/>
              <a:t>Easy access to customized templates and tender         documents</a:t>
            </a:r>
          </a:p>
          <a:p>
            <a:pPr marL="456565" lvl="2" indent="-288000">
              <a:lnSpc>
                <a:spcPct val="100000"/>
              </a:lnSpc>
              <a:buClr>
                <a:schemeClr val="accent2"/>
              </a:buClr>
              <a:buFont typeface="Wingdings" panose="05000000000000000000" pitchFamily="2" charset="2"/>
              <a:buChar char="§"/>
            </a:pPr>
            <a:r>
              <a:rPr lang="en-US" sz="2600" dirty="0"/>
              <a:t>Increased balance and flexible contract models</a:t>
            </a:r>
          </a:p>
          <a:p>
            <a:pPr marL="456565" lvl="2" indent="-288000">
              <a:lnSpc>
                <a:spcPct val="100000"/>
              </a:lnSpc>
              <a:buClr>
                <a:schemeClr val="accent2"/>
              </a:buClr>
              <a:buFont typeface="Wingdings" panose="05000000000000000000" pitchFamily="2" charset="2"/>
              <a:buChar char="§"/>
            </a:pPr>
            <a:r>
              <a:rPr lang="en-US" sz="2600" dirty="0"/>
              <a:t>Documented results and success stories </a:t>
            </a:r>
          </a:p>
          <a:p>
            <a:pPr marL="456565" lvl="2" indent="-288000">
              <a:lnSpc>
                <a:spcPct val="100000"/>
              </a:lnSpc>
              <a:buClr>
                <a:schemeClr val="accent2"/>
              </a:buClr>
              <a:buFont typeface="Wingdings" panose="05000000000000000000" pitchFamily="2" charset="2"/>
              <a:buChar char="§"/>
            </a:pPr>
            <a:r>
              <a:rPr lang="en-US" sz="2600" dirty="0"/>
              <a:t>Knowledge on how to start the EPC process</a:t>
            </a:r>
            <a:br>
              <a:rPr lang="en-US" sz="2800" dirty="0"/>
            </a:br>
            <a:endParaRPr lang="en-US" sz="2800" dirty="0"/>
          </a:p>
          <a:p>
            <a:pPr marL="0" indent="0">
              <a:spcBef>
                <a:spcPts val="600"/>
              </a:spcBef>
              <a:buClr>
                <a:schemeClr val="accent1">
                  <a:lumMod val="75000"/>
                </a:schemeClr>
              </a:buClr>
              <a:buNone/>
            </a:pPr>
            <a:r>
              <a:rPr lang="en-US" sz="3300" b="1" dirty="0">
                <a:solidFill>
                  <a:schemeClr val="accent1">
                    <a:lumMod val="75000"/>
                  </a:schemeClr>
                </a:solidFill>
              </a:rPr>
              <a:t>Recommendations</a:t>
            </a:r>
          </a:p>
          <a:p>
            <a:pPr marL="456565" lvl="2" indent="-288000">
              <a:lnSpc>
                <a:spcPct val="100000"/>
              </a:lnSpc>
              <a:buClr>
                <a:schemeClr val="accent2"/>
              </a:buClr>
              <a:buFont typeface="Wingdings" panose="05000000000000000000" pitchFamily="2" charset="2"/>
              <a:buChar char="§"/>
            </a:pPr>
            <a:r>
              <a:rPr lang="en-US" sz="2800" dirty="0">
                <a:solidFill>
                  <a:schemeClr val="tx1"/>
                </a:solidFill>
              </a:rPr>
              <a:t> </a:t>
            </a:r>
            <a:r>
              <a:rPr lang="en-US" sz="2600" dirty="0"/>
              <a:t>More information and knowledge dissemination</a:t>
            </a:r>
          </a:p>
          <a:p>
            <a:endParaRPr lang="en-GB" dirty="0"/>
          </a:p>
        </p:txBody>
      </p:sp>
      <p:pic>
        <p:nvPicPr>
          <p:cNvPr id="1026" name="Picture 2" descr="Bilderesultat for veien videre">
            <a:extLst>
              <a:ext uri="{FF2B5EF4-FFF2-40B4-BE49-F238E27FC236}">
                <a16:creationId xmlns:a16="http://schemas.microsoft.com/office/drawing/2014/main" id="{EC41D434-25BC-42C2-974C-B9DD4BA465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9" r="36658"/>
          <a:stretch/>
        </p:blipFill>
        <p:spPr bwMode="auto">
          <a:xfrm>
            <a:off x="7666219" y="2121408"/>
            <a:ext cx="3489461" cy="3863330"/>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k 5" descr="Et bilde som inneholder tegning&#10;&#10;Automatisk generert beskrivelse">
            <a:extLst>
              <a:ext uri="{FF2B5EF4-FFF2-40B4-BE49-F238E27FC236}">
                <a16:creationId xmlns:a16="http://schemas.microsoft.com/office/drawing/2014/main" id="{8345CECC-35BA-48DC-BE57-96A71C6ECC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7" name="Bilde 6">
            <a:extLst>
              <a:ext uri="{FF2B5EF4-FFF2-40B4-BE49-F238E27FC236}">
                <a16:creationId xmlns:a16="http://schemas.microsoft.com/office/drawing/2014/main" id="{767B3278-5591-420E-93B4-F8F36C9AD7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spTree>
    <p:extLst>
      <p:ext uri="{BB962C8B-B14F-4D97-AF65-F5344CB8AC3E}">
        <p14:creationId xmlns:p14="http://schemas.microsoft.com/office/powerpoint/2010/main" val="35448181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6D75EE5-57FF-4D1E-B105-A6036B0FE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C913828F-06C6-4172-B0DE-BAB0120201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0CB2A3A6-962C-4D7A-8272-EDEDD881F0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735B99E8-46F0-42FC-87FB-39D61AC14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740E83A-0B76-4C30-93BC-6493AC818106}"/>
              </a:ext>
            </a:extLst>
          </p:cNvPr>
          <p:cNvSpPr>
            <a:spLocks noGrp="1"/>
          </p:cNvSpPr>
          <p:nvPr>
            <p:ph type="title"/>
          </p:nvPr>
        </p:nvSpPr>
        <p:spPr>
          <a:xfrm>
            <a:off x="7858897" y="2480510"/>
            <a:ext cx="3684174" cy="1796406"/>
          </a:xfrm>
        </p:spPr>
        <p:txBody>
          <a:bodyPr vert="horz" lIns="91440" tIns="45720" rIns="91440" bIns="45720" rtlCol="0" anchor="b">
            <a:noAutofit/>
          </a:bodyPr>
          <a:lstStyle/>
          <a:p>
            <a:r>
              <a:rPr lang="en-US" sz="4400" b="1" dirty="0">
                <a:solidFill>
                  <a:schemeClr val="tx1">
                    <a:lumMod val="85000"/>
                    <a:lumOff val="15000"/>
                  </a:schemeClr>
                </a:solidFill>
              </a:rPr>
              <a:t>Several options – choose EPC</a:t>
            </a:r>
          </a:p>
        </p:txBody>
      </p:sp>
      <p:pic>
        <p:nvPicPr>
          <p:cNvPr id="7" name="Bilde 6">
            <a:extLst>
              <a:ext uri="{FF2B5EF4-FFF2-40B4-BE49-F238E27FC236}">
                <a16:creationId xmlns:a16="http://schemas.microsoft.com/office/drawing/2014/main" id="{CF72E5AA-9566-4F9A-8329-00FC7BA77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124" y="1006352"/>
            <a:ext cx="4014250" cy="822921"/>
          </a:xfrm>
          <a:prstGeom prst="rect">
            <a:avLst/>
          </a:prstGeom>
        </p:spPr>
      </p:pic>
      <p:cxnSp>
        <p:nvCxnSpPr>
          <p:cNvPr id="20" name="Straight Connector 19">
            <a:extLst>
              <a:ext uri="{FF2B5EF4-FFF2-40B4-BE49-F238E27FC236}">
                <a16:creationId xmlns:a16="http://schemas.microsoft.com/office/drawing/2014/main" id="{85F2093B-7124-4CB0-8F45-1B3204F6F6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A2A6149-408D-4E04-BFCF-3A17E51D6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4E231B5F-92E2-464C-916D-67AB1CAE4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fikk 5">
            <a:extLst>
              <a:ext uri="{FF2B5EF4-FFF2-40B4-BE49-F238E27FC236}">
                <a16:creationId xmlns:a16="http://schemas.microsoft.com/office/drawing/2014/main" id="{D948AFF3-2BF8-43C8-A5AA-97431593F3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pic>
        <p:nvPicPr>
          <p:cNvPr id="6" name="Bilde 5" descr="Et bilde som inneholder tekst&#10;&#10;Automatisk generert beskrivelse">
            <a:extLst>
              <a:ext uri="{FF2B5EF4-FFF2-40B4-BE49-F238E27FC236}">
                <a16:creationId xmlns:a16="http://schemas.microsoft.com/office/drawing/2014/main" id="{62E1B410-C237-4CDB-8168-81C1AE1994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357"/>
            <a:ext cx="6783698" cy="6783698"/>
          </a:xfrm>
          <a:prstGeom prst="rect">
            <a:avLst/>
          </a:prstGeom>
        </p:spPr>
      </p:pic>
    </p:spTree>
    <p:extLst>
      <p:ext uri="{BB962C8B-B14F-4D97-AF65-F5344CB8AC3E}">
        <p14:creationId xmlns:p14="http://schemas.microsoft.com/office/powerpoint/2010/main" val="5634069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8592DEB-F527-449C-B17F-D3A5A39EED23}"/>
              </a:ext>
            </a:extLst>
          </p:cNvPr>
          <p:cNvSpPr>
            <a:spLocks noGrp="1"/>
          </p:cNvSpPr>
          <p:nvPr>
            <p:ph type="title"/>
          </p:nvPr>
        </p:nvSpPr>
        <p:spPr>
          <a:xfrm>
            <a:off x="1066800" y="2273300"/>
            <a:ext cx="10058400" cy="3996267"/>
          </a:xfrm>
        </p:spPr>
        <p:txBody>
          <a:bodyPr>
            <a:noAutofit/>
          </a:bodyPr>
          <a:lstStyle/>
          <a:p>
            <a:pPr algn="ctr"/>
            <a:br>
              <a:rPr lang="sv-SE" sz="4400" b="1" dirty="0">
                <a:solidFill>
                  <a:schemeClr val="accent1">
                    <a:lumMod val="75000"/>
                  </a:schemeClr>
                </a:solidFill>
                <a:latin typeface="+mn-lt"/>
              </a:rPr>
            </a:br>
            <a:br>
              <a:rPr lang="sv-SE" sz="4400" b="1" dirty="0">
                <a:solidFill>
                  <a:schemeClr val="accent1">
                    <a:lumMod val="75000"/>
                  </a:schemeClr>
                </a:solidFill>
                <a:latin typeface="+mn-lt"/>
              </a:rPr>
            </a:br>
            <a:br>
              <a:rPr lang="sv-SE" sz="4400" b="1" dirty="0">
                <a:solidFill>
                  <a:schemeClr val="accent1">
                    <a:lumMod val="75000"/>
                  </a:schemeClr>
                </a:solidFill>
                <a:latin typeface="+mn-lt"/>
              </a:rPr>
            </a:br>
            <a:br>
              <a:rPr lang="sv-SE" sz="2400" b="1" dirty="0"/>
            </a:br>
            <a:br>
              <a:rPr lang="sv-SE" sz="2400" b="1" dirty="0"/>
            </a:br>
            <a:br>
              <a:rPr lang="sv-SE" sz="2400" b="1" dirty="0"/>
            </a:br>
            <a:br>
              <a:rPr lang="sv-SE" sz="2400" b="1" dirty="0"/>
            </a:br>
            <a:br>
              <a:rPr lang="sv-SE" sz="2400" b="1" dirty="0"/>
            </a:br>
            <a:br>
              <a:rPr lang="sv-SE" sz="6600" b="1" dirty="0"/>
            </a:br>
            <a:r>
              <a:rPr lang="sv-SE" sz="4400" b="1" dirty="0">
                <a:latin typeface="+mn-lt"/>
              </a:rPr>
              <a:t>Contact</a:t>
            </a:r>
            <a:br>
              <a:rPr lang="sv-SE" sz="4400" b="1" dirty="0">
                <a:latin typeface="+mn-lt"/>
              </a:rPr>
            </a:br>
            <a:br>
              <a:rPr lang="sv-SE" sz="2000" b="1" dirty="0">
                <a:latin typeface="+mn-lt"/>
              </a:rPr>
            </a:br>
            <a:r>
              <a:rPr lang="sv-SE" sz="2800" b="1" dirty="0">
                <a:latin typeface="+mn-lt"/>
              </a:rPr>
              <a:t>Liv R. Lindseth</a:t>
            </a:r>
            <a:br>
              <a:rPr lang="sv-SE" sz="2800" b="1" dirty="0">
                <a:latin typeface="+mn-lt"/>
              </a:rPr>
            </a:br>
            <a:r>
              <a:rPr lang="sv-SE" sz="2800" b="1" dirty="0">
                <a:latin typeface="+mn-lt"/>
              </a:rPr>
              <a:t>Contracted by Inland County Council</a:t>
            </a:r>
            <a:br>
              <a:rPr lang="sv-SE" sz="2800" b="1" dirty="0">
                <a:latin typeface="+mn-lt"/>
              </a:rPr>
            </a:br>
            <a:r>
              <a:rPr lang="nb-NO" sz="2800" b="1" dirty="0">
                <a:solidFill>
                  <a:schemeClr val="accent2">
                    <a:lumMod val="75000"/>
                  </a:schemeClr>
                </a:solidFill>
                <a:latin typeface="+mn-lt"/>
              </a:rPr>
              <a:t>innlandetfylke.no/E4B</a:t>
            </a:r>
            <a:br>
              <a:rPr lang="nb-NO" sz="2800" b="1" dirty="0">
                <a:solidFill>
                  <a:schemeClr val="accent2">
                    <a:lumMod val="75000"/>
                  </a:schemeClr>
                </a:solidFill>
                <a:latin typeface="+mn-lt"/>
              </a:rPr>
            </a:br>
            <a:r>
              <a:rPr lang="nb-NO" sz="2800" b="1" dirty="0">
                <a:solidFill>
                  <a:schemeClr val="accent2">
                    <a:lumMod val="75000"/>
                  </a:schemeClr>
                </a:solidFill>
                <a:latin typeface="+mn-lt"/>
              </a:rPr>
              <a:t>effect4buildings.se</a:t>
            </a:r>
            <a:br>
              <a:rPr lang="sv-SE" sz="2800" b="1" dirty="0">
                <a:latin typeface="+mn-lt"/>
              </a:rPr>
            </a:br>
            <a:r>
              <a:rPr lang="sv-SE" sz="2800" b="1" dirty="0">
                <a:latin typeface="+mn-lt"/>
              </a:rPr>
              <a:t>liv@linkon.no</a:t>
            </a:r>
            <a:br>
              <a:rPr lang="sv-SE" sz="2800" b="1" dirty="0">
                <a:latin typeface="+mn-lt"/>
              </a:rPr>
            </a:br>
            <a:r>
              <a:rPr lang="sv-SE" sz="2800" b="1" dirty="0">
                <a:latin typeface="+mn-lt"/>
              </a:rPr>
              <a:t>+47 95 22 04 82</a:t>
            </a:r>
            <a:endParaRPr lang="sv-SE" sz="3200" b="1" dirty="0">
              <a:latin typeface="+mn-lt"/>
            </a:endParaRPr>
          </a:p>
        </p:txBody>
      </p:sp>
      <p:pic>
        <p:nvPicPr>
          <p:cNvPr id="4" name="Grafikk 5">
            <a:extLst>
              <a:ext uri="{FF2B5EF4-FFF2-40B4-BE49-F238E27FC236}">
                <a16:creationId xmlns:a16="http://schemas.microsoft.com/office/drawing/2014/main" id="{751524A9-4E99-4BD6-B6E6-C74D113952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02540" y="1946594"/>
            <a:ext cx="3610593" cy="1054099"/>
          </a:xfrm>
          <a:prstGeom prst="rect">
            <a:avLst/>
          </a:prstGeom>
        </p:spPr>
      </p:pic>
      <p:sp>
        <p:nvSpPr>
          <p:cNvPr id="6" name="Rectangle 3">
            <a:extLst>
              <a:ext uri="{FF2B5EF4-FFF2-40B4-BE49-F238E27FC236}">
                <a16:creationId xmlns:a16="http://schemas.microsoft.com/office/drawing/2014/main" id="{C37B4A99-6C10-4055-9D86-D2BEF87456D1}"/>
              </a:ext>
            </a:extLst>
          </p:cNvPr>
          <p:cNvSpPr/>
          <p:nvPr/>
        </p:nvSpPr>
        <p:spPr>
          <a:xfrm>
            <a:off x="7861178" y="545393"/>
            <a:ext cx="4643764" cy="739113"/>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5C885843-ED53-4E42-A701-BB56C0BE6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402" y="168147"/>
            <a:ext cx="5810435" cy="1568818"/>
          </a:xfrm>
          <a:prstGeom prst="rect">
            <a:avLst/>
          </a:prstGeom>
        </p:spPr>
      </p:pic>
      <p:pic>
        <p:nvPicPr>
          <p:cNvPr id="9" name="Picture 9">
            <a:extLst>
              <a:ext uri="{FF2B5EF4-FFF2-40B4-BE49-F238E27FC236}">
                <a16:creationId xmlns:a16="http://schemas.microsoft.com/office/drawing/2014/main" id="{0CFE5521-CC41-4338-8B50-2187EA595BC0}"/>
              </a:ext>
            </a:extLst>
          </p:cNvPr>
          <p:cNvPicPr>
            <a:picLocks noChangeAspect="1"/>
          </p:cNvPicPr>
          <p:nvPr/>
        </p:nvPicPr>
        <p:blipFill>
          <a:blip r:embed="rId5"/>
          <a:stretch>
            <a:fillRect/>
          </a:stretch>
        </p:blipFill>
        <p:spPr>
          <a:xfrm>
            <a:off x="6534148" y="545393"/>
            <a:ext cx="900719" cy="900719"/>
          </a:xfrm>
          <a:prstGeom prst="rect">
            <a:avLst/>
          </a:prstGeom>
        </p:spPr>
      </p:pic>
    </p:spTree>
    <p:extLst>
      <p:ext uri="{BB962C8B-B14F-4D97-AF65-F5344CB8AC3E}">
        <p14:creationId xmlns:p14="http://schemas.microsoft.com/office/powerpoint/2010/main" val="26312151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6"/>
          <p:cNvSpPr>
            <a:spLocks noGrp="1" noChangeArrowheads="1"/>
          </p:cNvSpPr>
          <p:nvPr>
            <p:ph type="sldNum" sz="quarter" idx="4294967295"/>
          </p:nvPr>
        </p:nvSpPr>
        <p:spPr>
          <a:xfrm>
            <a:off x="9984432" y="6376244"/>
            <a:ext cx="576064" cy="365125"/>
          </a:xfrm>
          <a:prstGeom prst="rect">
            <a:avLst/>
          </a:prstGeom>
          <a:noFill/>
        </p:spPr>
        <p:txBody>
          <a:bodyPr/>
          <a:lstStyle/>
          <a:p>
            <a:fld id="{580AE9B1-E3EA-47E0-BE8E-6DDD8C60363D}" type="slidenum">
              <a:rPr lang="en-US" smtClean="0">
                <a:latin typeface="Arial" pitchFamily="34" charset="0"/>
              </a:rPr>
              <a:pPr/>
              <a:t>76</a:t>
            </a:fld>
            <a:endParaRPr lang="en-US" dirty="0">
              <a:latin typeface="Arial" pitchFamily="34" charset="0"/>
            </a:endParaRPr>
          </a:p>
        </p:txBody>
      </p:sp>
      <p:sp>
        <p:nvSpPr>
          <p:cNvPr id="30" name="TekstSylinder 29"/>
          <p:cNvSpPr txBox="1"/>
          <p:nvPr/>
        </p:nvSpPr>
        <p:spPr>
          <a:xfrm>
            <a:off x="1502230" y="548681"/>
            <a:ext cx="8748082" cy="620170"/>
          </a:xfrm>
          <a:prstGeom prst="rect">
            <a:avLst/>
          </a:prstGeom>
          <a:noFill/>
        </p:spPr>
        <p:txBody>
          <a:bodyPr wrap="square" rtlCol="0">
            <a:spAutoFit/>
          </a:bodyPr>
          <a:lstStyle/>
          <a:p>
            <a:pPr algn="ctr" defTabSz="914400">
              <a:lnSpc>
                <a:spcPct val="85000"/>
              </a:lnSpc>
              <a:spcBef>
                <a:spcPct val="0"/>
              </a:spcBef>
            </a:pPr>
            <a:r>
              <a:rPr lang="nb-NO" sz="4000" b="1" spc="-50" dirty="0">
                <a:ea typeface="+mj-ea"/>
                <a:cs typeface="+mj-cs"/>
              </a:rPr>
              <a:t>Time </a:t>
            </a:r>
            <a:r>
              <a:rPr lang="nb-NO" sz="4000" b="1" spc="-50" dirty="0" err="1">
                <a:ea typeface="+mj-ea"/>
                <a:cs typeface="+mj-cs"/>
              </a:rPr>
              <a:t>schedule</a:t>
            </a:r>
            <a:r>
              <a:rPr lang="nb-NO" sz="4000" b="1" spc="-50" dirty="0">
                <a:ea typeface="+mj-ea"/>
                <a:cs typeface="+mj-cs"/>
              </a:rPr>
              <a:t> </a:t>
            </a:r>
            <a:r>
              <a:rPr lang="nb-NO" sz="4000" b="1" spc="-50" dirty="0" err="1">
                <a:ea typeface="+mj-ea"/>
                <a:cs typeface="+mj-cs"/>
              </a:rPr>
              <a:t>of</a:t>
            </a:r>
            <a:r>
              <a:rPr lang="nb-NO" sz="4000" b="1" spc="-50" dirty="0">
                <a:ea typeface="+mj-ea"/>
                <a:cs typeface="+mj-cs"/>
              </a:rPr>
              <a:t> tendering </a:t>
            </a:r>
            <a:r>
              <a:rPr lang="nb-NO" sz="4000" b="1" spc="-50" dirty="0" err="1">
                <a:ea typeface="+mj-ea"/>
                <a:cs typeface="+mj-cs"/>
              </a:rPr>
              <a:t>procedure</a:t>
            </a:r>
            <a:endParaRPr lang="en-US" sz="4000" b="1" spc="-50" dirty="0">
              <a:ea typeface="+mj-ea"/>
              <a:cs typeface="+mj-cs"/>
            </a:endParaRPr>
          </a:p>
        </p:txBody>
      </p:sp>
      <p:pic>
        <p:nvPicPr>
          <p:cNvPr id="11266" name="Picture 2"/>
          <p:cNvPicPr>
            <a:picLocks noChangeAspect="1" noChangeArrowheads="1"/>
          </p:cNvPicPr>
          <p:nvPr/>
        </p:nvPicPr>
        <p:blipFill>
          <a:blip r:embed="rId3" cstate="print"/>
          <a:srcRect/>
          <a:stretch>
            <a:fillRect/>
          </a:stretch>
        </p:blipFill>
        <p:spPr bwMode="auto">
          <a:xfrm>
            <a:off x="2277948" y="1611729"/>
            <a:ext cx="6924253" cy="4342187"/>
          </a:xfrm>
          <a:prstGeom prst="rect">
            <a:avLst/>
          </a:prstGeom>
          <a:noFill/>
          <a:ln w="9525">
            <a:noFill/>
            <a:miter lim="800000"/>
            <a:headEnd/>
            <a:tailEnd/>
          </a:ln>
        </p:spPr>
      </p:pic>
      <p:sp>
        <p:nvSpPr>
          <p:cNvPr id="5" name="TextBox 4"/>
          <p:cNvSpPr txBox="1"/>
          <p:nvPr/>
        </p:nvSpPr>
        <p:spPr>
          <a:xfrm>
            <a:off x="1971970" y="5953916"/>
            <a:ext cx="3768105" cy="523220"/>
          </a:xfrm>
          <a:prstGeom prst="rect">
            <a:avLst/>
          </a:prstGeom>
        </p:spPr>
        <p:txBody>
          <a:bodyPr rtlCol="0">
            <a:spAutoFit/>
          </a:bodyPr>
          <a:lstStyle/>
          <a:p>
            <a:pPr algn="ctr"/>
            <a:r>
              <a:rPr lang="en-US" sz="1000" dirty="0">
                <a:latin typeface="Calibri" charset="0"/>
              </a:rPr>
              <a:t>Source: </a:t>
            </a:r>
            <a:r>
              <a:rPr lang="en-US" sz="1000" dirty="0" err="1">
                <a:latin typeface="Calibri" charset="0"/>
              </a:rPr>
              <a:t>Transparense</a:t>
            </a:r>
            <a:r>
              <a:rPr lang="en-US" sz="1000" dirty="0">
                <a:latin typeface="Calibri" charset="0"/>
              </a:rPr>
              <a:t> project (www.transparense.eu)</a:t>
            </a:r>
            <a:br>
              <a:rPr lang="en-US" dirty="0"/>
            </a:br>
            <a:endParaRPr lang="en-US" dirty="0"/>
          </a:p>
        </p:txBody>
      </p:sp>
    </p:spTree>
    <p:extLst>
      <p:ext uri="{BB962C8B-B14F-4D97-AF65-F5344CB8AC3E}">
        <p14:creationId xmlns:p14="http://schemas.microsoft.com/office/powerpoint/2010/main" val="11162234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162662C-8C94-432D-A934-EC6C95D51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2" name="Bil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930" y="3704660"/>
            <a:ext cx="4650747" cy="2403039"/>
          </a:xfrm>
          <a:prstGeom prst="rect">
            <a:avLst/>
          </a:prstGeom>
        </p:spPr>
      </p:pic>
      <p:sp>
        <p:nvSpPr>
          <p:cNvPr id="3" name="TekstSylinder 2"/>
          <p:cNvSpPr txBox="1"/>
          <p:nvPr/>
        </p:nvSpPr>
        <p:spPr>
          <a:xfrm>
            <a:off x="1099457" y="1009916"/>
            <a:ext cx="7634875" cy="620170"/>
          </a:xfrm>
          <a:prstGeom prst="rect">
            <a:avLst/>
          </a:prstGeom>
          <a:noFill/>
        </p:spPr>
        <p:txBody>
          <a:bodyPr wrap="square" rtlCol="0">
            <a:spAutoFit/>
          </a:bodyPr>
          <a:lstStyle/>
          <a:p>
            <a:pPr defTabSz="914400">
              <a:lnSpc>
                <a:spcPct val="85000"/>
              </a:lnSpc>
              <a:spcBef>
                <a:spcPct val="0"/>
              </a:spcBef>
            </a:pPr>
            <a:r>
              <a:rPr lang="en-GB" sz="4000" b="1" spc="-50" dirty="0">
                <a:solidFill>
                  <a:schemeClr val="tx1">
                    <a:lumMod val="75000"/>
                    <a:lumOff val="25000"/>
                  </a:schemeClr>
                </a:solidFill>
                <a:ea typeface="+mj-ea"/>
                <a:cs typeface="+mj-cs"/>
              </a:rPr>
              <a:t>The target group</a:t>
            </a:r>
          </a:p>
        </p:txBody>
      </p:sp>
      <p:sp>
        <p:nvSpPr>
          <p:cNvPr id="4" name="Plassholder for innhold 3"/>
          <p:cNvSpPr>
            <a:spLocks noGrp="1"/>
          </p:cNvSpPr>
          <p:nvPr>
            <p:ph idx="1"/>
          </p:nvPr>
        </p:nvSpPr>
        <p:spPr>
          <a:xfrm>
            <a:off x="1197429" y="1854898"/>
            <a:ext cx="9968474" cy="4608512"/>
          </a:xfrm>
        </p:spPr>
        <p:txBody>
          <a:bodyPr>
            <a:normAutofit/>
          </a:bodyPr>
          <a:lstStyle/>
          <a:p>
            <a:pPr marL="0" indent="0">
              <a:buNone/>
            </a:pPr>
            <a:r>
              <a:rPr lang="en-GB" sz="3200" b="1" dirty="0">
                <a:solidFill>
                  <a:schemeClr val="accent1">
                    <a:lumMod val="75000"/>
                  </a:schemeClr>
                </a:solidFill>
              </a:rPr>
              <a:t>Key public decision makers</a:t>
            </a:r>
          </a:p>
          <a:p>
            <a:pPr marL="368640" indent="-457200">
              <a:lnSpc>
                <a:spcPct val="70000"/>
              </a:lnSpc>
              <a:buFont typeface="Wingdings" panose="05000000000000000000" pitchFamily="2" charset="2"/>
              <a:buChar char="§"/>
            </a:pPr>
            <a:r>
              <a:rPr lang="en-GB" sz="2800" dirty="0"/>
              <a:t>Administrative decision makers</a:t>
            </a:r>
          </a:p>
          <a:p>
            <a:pPr marL="368640" indent="-457200">
              <a:lnSpc>
                <a:spcPct val="70000"/>
              </a:lnSpc>
              <a:buFont typeface="Wingdings" panose="05000000000000000000" pitchFamily="2" charset="2"/>
              <a:buChar char="§"/>
            </a:pPr>
            <a:r>
              <a:rPr lang="en-GB" sz="2800" dirty="0"/>
              <a:t>Financial decision makers</a:t>
            </a:r>
          </a:p>
          <a:p>
            <a:pPr marL="368640" indent="-457200">
              <a:lnSpc>
                <a:spcPct val="70000"/>
              </a:lnSpc>
              <a:buFont typeface="Wingdings" panose="05000000000000000000" pitchFamily="2" charset="2"/>
              <a:buChar char="§"/>
            </a:pPr>
            <a:r>
              <a:rPr lang="en-GB" sz="2800" dirty="0"/>
              <a:t>Technical decision makers</a:t>
            </a:r>
          </a:p>
          <a:p>
            <a:endParaRPr lang="en-GB" sz="2000" dirty="0"/>
          </a:p>
          <a:p>
            <a:endParaRPr lang="en-GB" dirty="0"/>
          </a:p>
          <a:p>
            <a:endParaRPr lang="en-GB" dirty="0"/>
          </a:p>
        </p:txBody>
      </p:sp>
      <p:sp>
        <p:nvSpPr>
          <p:cNvPr id="5" name="TekstSylinder 4"/>
          <p:cNvSpPr txBox="1"/>
          <p:nvPr/>
        </p:nvSpPr>
        <p:spPr>
          <a:xfrm>
            <a:off x="10107622" y="5877273"/>
            <a:ext cx="1058281" cy="246221"/>
          </a:xfrm>
          <a:prstGeom prst="rect">
            <a:avLst/>
          </a:prstGeom>
          <a:noFill/>
        </p:spPr>
        <p:txBody>
          <a:bodyPr wrap="square" rtlCol="0">
            <a:spAutoFit/>
          </a:bodyPr>
          <a:lstStyle/>
          <a:p>
            <a:r>
              <a:rPr lang="nb-NO" sz="1000" dirty="0">
                <a:solidFill>
                  <a:schemeClr val="bg1"/>
                </a:solidFill>
              </a:rPr>
              <a:t>Copyright: NEE</a:t>
            </a:r>
            <a:endParaRPr lang="en-US" sz="1000" dirty="0">
              <a:solidFill>
                <a:schemeClr val="bg1"/>
              </a:solidFill>
            </a:endParaRPr>
          </a:p>
        </p:txBody>
      </p:sp>
      <p:pic>
        <p:nvPicPr>
          <p:cNvPr id="6" name="Grafikk 5">
            <a:extLst>
              <a:ext uri="{FF2B5EF4-FFF2-40B4-BE49-F238E27FC236}">
                <a16:creationId xmlns:a16="http://schemas.microsoft.com/office/drawing/2014/main" id="{DD5E9EAA-A92F-4194-A35E-B0758DDEE6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
        <p:nvSpPr>
          <p:cNvPr id="8" name="TekstSylinder 7">
            <a:extLst>
              <a:ext uri="{FF2B5EF4-FFF2-40B4-BE49-F238E27FC236}">
                <a16:creationId xmlns:a16="http://schemas.microsoft.com/office/drawing/2014/main" id="{D182E304-8C57-4FDC-B1D5-800F074D323C}"/>
              </a:ext>
            </a:extLst>
          </p:cNvPr>
          <p:cNvSpPr txBox="1"/>
          <p:nvPr/>
        </p:nvSpPr>
        <p:spPr>
          <a:xfrm>
            <a:off x="5409545" y="213974"/>
            <a:ext cx="1634163" cy="369332"/>
          </a:xfrm>
          <a:prstGeom prst="rect">
            <a:avLst/>
          </a:prstGeom>
          <a:solidFill>
            <a:srgbClr val="FFFF00"/>
          </a:solidFill>
        </p:spPr>
        <p:txBody>
          <a:bodyPr wrap="square" rtlCol="0">
            <a:spAutoFit/>
          </a:bodyPr>
          <a:lstStyle/>
          <a:p>
            <a:r>
              <a:rPr lang="nb-NO" dirty="0"/>
              <a:t>For </a:t>
            </a:r>
            <a:r>
              <a:rPr lang="en-GB" dirty="0"/>
              <a:t>trainers</a:t>
            </a:r>
            <a:r>
              <a:rPr lang="nb-NO" dirty="0"/>
              <a:t> </a:t>
            </a:r>
          </a:p>
        </p:txBody>
      </p:sp>
    </p:spTree>
    <p:extLst>
      <p:ext uri="{BB962C8B-B14F-4D97-AF65-F5344CB8AC3E}">
        <p14:creationId xmlns:p14="http://schemas.microsoft.com/office/powerpoint/2010/main" val="201160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162662C-8C94-432D-A934-EC6C95D51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572"/>
            <a:ext cx="2935661" cy="604138"/>
          </a:xfrm>
          <a:prstGeom prst="rect">
            <a:avLst/>
          </a:prstGeom>
        </p:spPr>
      </p:pic>
      <p:pic>
        <p:nvPicPr>
          <p:cNvPr id="2" name="Bil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930" y="3704660"/>
            <a:ext cx="4650747" cy="2403039"/>
          </a:xfrm>
          <a:prstGeom prst="rect">
            <a:avLst/>
          </a:prstGeom>
        </p:spPr>
      </p:pic>
      <p:sp>
        <p:nvSpPr>
          <p:cNvPr id="3" name="TekstSylinder 2"/>
          <p:cNvSpPr txBox="1"/>
          <p:nvPr/>
        </p:nvSpPr>
        <p:spPr>
          <a:xfrm>
            <a:off x="1099457" y="1009916"/>
            <a:ext cx="10399436" cy="620170"/>
          </a:xfrm>
          <a:prstGeom prst="rect">
            <a:avLst/>
          </a:prstGeom>
          <a:noFill/>
        </p:spPr>
        <p:txBody>
          <a:bodyPr wrap="square" rtlCol="0">
            <a:spAutoFit/>
          </a:bodyPr>
          <a:lstStyle/>
          <a:p>
            <a:pPr defTabSz="914400">
              <a:lnSpc>
                <a:spcPct val="85000"/>
              </a:lnSpc>
              <a:spcBef>
                <a:spcPct val="0"/>
              </a:spcBef>
            </a:pPr>
            <a:r>
              <a:rPr lang="en-GB" sz="4000" b="1" spc="-50" dirty="0">
                <a:solidFill>
                  <a:schemeClr val="tx1">
                    <a:lumMod val="75000"/>
                    <a:lumOff val="25000"/>
                  </a:schemeClr>
                </a:solidFill>
                <a:ea typeface="+mj-ea"/>
                <a:cs typeface="+mj-cs"/>
              </a:rPr>
              <a:t>What can EPC do for customers/decision makers?</a:t>
            </a:r>
          </a:p>
        </p:txBody>
      </p:sp>
      <p:sp>
        <p:nvSpPr>
          <p:cNvPr id="4" name="Plassholder for innhold 3"/>
          <p:cNvSpPr>
            <a:spLocks noGrp="1"/>
          </p:cNvSpPr>
          <p:nvPr>
            <p:ph idx="1"/>
          </p:nvPr>
        </p:nvSpPr>
        <p:spPr>
          <a:xfrm>
            <a:off x="1197429" y="1854898"/>
            <a:ext cx="9968474" cy="4608512"/>
          </a:xfrm>
        </p:spPr>
        <p:txBody>
          <a:bodyPr>
            <a:normAutofit lnSpcReduction="10000"/>
          </a:bodyPr>
          <a:lstStyle/>
          <a:p>
            <a:pPr marL="0" indent="0">
              <a:buNone/>
            </a:pPr>
            <a:r>
              <a:rPr lang="en-GB" sz="2400" b="1" dirty="0">
                <a:solidFill>
                  <a:schemeClr val="accent1">
                    <a:lumMod val="75000"/>
                  </a:schemeClr>
                </a:solidFill>
              </a:rPr>
              <a:t>Administrative decision makers</a:t>
            </a:r>
          </a:p>
          <a:p>
            <a:pPr indent="-180000">
              <a:buFont typeface="Wingdings" panose="05000000000000000000" pitchFamily="2" charset="2"/>
              <a:buChar char="§"/>
            </a:pPr>
            <a:r>
              <a:rPr lang="en-GB" sz="2000" dirty="0"/>
              <a:t>Added external know-how without added staff costs</a:t>
            </a:r>
          </a:p>
          <a:p>
            <a:pPr indent="-180000">
              <a:buFont typeface="Wingdings" panose="05000000000000000000" pitchFamily="2" charset="2"/>
              <a:buChar char="§"/>
            </a:pPr>
            <a:r>
              <a:rPr lang="en-GB" sz="2000" dirty="0"/>
              <a:t>Climate and energy issues (political and general goodwill, reaching C&amp;E goals)</a:t>
            </a:r>
          </a:p>
          <a:p>
            <a:pPr marL="0" indent="0">
              <a:buNone/>
            </a:pPr>
            <a:r>
              <a:rPr lang="en-GB" sz="2400" b="1" dirty="0">
                <a:solidFill>
                  <a:schemeClr val="accent1">
                    <a:lumMod val="75000"/>
                  </a:schemeClr>
                </a:solidFill>
              </a:rPr>
              <a:t>Financial decision makers</a:t>
            </a:r>
          </a:p>
          <a:p>
            <a:pPr indent="-180000">
              <a:buFont typeface="Wingdings" panose="05000000000000000000" pitchFamily="2" charset="2"/>
              <a:buChar char="§"/>
            </a:pPr>
            <a:r>
              <a:rPr lang="en-GB" sz="2100" dirty="0"/>
              <a:t>Economic arguments</a:t>
            </a:r>
          </a:p>
          <a:p>
            <a:pPr indent="-180000">
              <a:buFont typeface="Wingdings" panose="05000000000000000000" pitchFamily="2" charset="2"/>
              <a:buChar char="§"/>
            </a:pPr>
            <a:r>
              <a:rPr lang="en-GB" sz="2100" dirty="0"/>
              <a:t>Political arguments</a:t>
            </a:r>
          </a:p>
          <a:p>
            <a:pPr indent="-180000">
              <a:buFont typeface="Wingdings" panose="05000000000000000000" pitchFamily="2" charset="2"/>
              <a:buChar char="§"/>
            </a:pPr>
            <a:r>
              <a:rPr lang="en-GB" sz="2100" dirty="0"/>
              <a:t>Marketing issues</a:t>
            </a:r>
          </a:p>
          <a:p>
            <a:pPr marL="0" indent="0">
              <a:buNone/>
            </a:pPr>
            <a:r>
              <a:rPr lang="en-GB" sz="2400" b="1" dirty="0">
                <a:solidFill>
                  <a:schemeClr val="accent1">
                    <a:lumMod val="75000"/>
                  </a:schemeClr>
                </a:solidFill>
              </a:rPr>
              <a:t>Technical decision makers</a:t>
            </a:r>
          </a:p>
          <a:p>
            <a:pPr indent="-180000">
              <a:buFont typeface="Wingdings" panose="05000000000000000000" pitchFamily="2" charset="2"/>
              <a:buChar char="§"/>
            </a:pPr>
            <a:r>
              <a:rPr lang="en-GB" sz="2100" dirty="0"/>
              <a:t>Added improvements of technical quality and performance</a:t>
            </a:r>
          </a:p>
          <a:p>
            <a:pPr indent="-180000">
              <a:buFont typeface="Wingdings" panose="05000000000000000000" pitchFamily="2" charset="2"/>
              <a:buChar char="§"/>
            </a:pPr>
            <a:r>
              <a:rPr lang="en-GB" sz="2100" dirty="0"/>
              <a:t>Added access to technical know-how</a:t>
            </a:r>
          </a:p>
          <a:p>
            <a:endParaRPr lang="en-GB" sz="2000" dirty="0"/>
          </a:p>
          <a:p>
            <a:endParaRPr lang="en-GB" dirty="0"/>
          </a:p>
          <a:p>
            <a:endParaRPr lang="en-GB" dirty="0"/>
          </a:p>
        </p:txBody>
      </p:sp>
      <p:sp>
        <p:nvSpPr>
          <p:cNvPr id="5" name="TekstSylinder 4"/>
          <p:cNvSpPr txBox="1"/>
          <p:nvPr/>
        </p:nvSpPr>
        <p:spPr>
          <a:xfrm>
            <a:off x="10107622" y="5877273"/>
            <a:ext cx="1058281" cy="246221"/>
          </a:xfrm>
          <a:prstGeom prst="rect">
            <a:avLst/>
          </a:prstGeom>
          <a:noFill/>
        </p:spPr>
        <p:txBody>
          <a:bodyPr wrap="square" rtlCol="0">
            <a:spAutoFit/>
          </a:bodyPr>
          <a:lstStyle/>
          <a:p>
            <a:r>
              <a:rPr lang="nb-NO" sz="1000" dirty="0">
                <a:solidFill>
                  <a:schemeClr val="bg1"/>
                </a:solidFill>
              </a:rPr>
              <a:t>Copyright: NEE</a:t>
            </a:r>
            <a:endParaRPr lang="en-US" sz="1000" dirty="0">
              <a:solidFill>
                <a:schemeClr val="bg1"/>
              </a:solidFill>
            </a:endParaRPr>
          </a:p>
        </p:txBody>
      </p:sp>
      <p:pic>
        <p:nvPicPr>
          <p:cNvPr id="6" name="Grafikk 5">
            <a:extLst>
              <a:ext uri="{FF2B5EF4-FFF2-40B4-BE49-F238E27FC236}">
                <a16:creationId xmlns:a16="http://schemas.microsoft.com/office/drawing/2014/main" id="{DD5E9EAA-A92F-4194-A35E-B0758DDEE6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81454" y="213974"/>
            <a:ext cx="1981200" cy="578404"/>
          </a:xfrm>
          <a:prstGeom prst="rect">
            <a:avLst/>
          </a:prstGeom>
        </p:spPr>
      </p:pic>
      <p:sp>
        <p:nvSpPr>
          <p:cNvPr id="8" name="TekstSylinder 7">
            <a:extLst>
              <a:ext uri="{FF2B5EF4-FFF2-40B4-BE49-F238E27FC236}">
                <a16:creationId xmlns:a16="http://schemas.microsoft.com/office/drawing/2014/main" id="{684FA669-0092-4631-A1D5-55457FA6BABE}"/>
              </a:ext>
            </a:extLst>
          </p:cNvPr>
          <p:cNvSpPr txBox="1"/>
          <p:nvPr/>
        </p:nvSpPr>
        <p:spPr>
          <a:xfrm>
            <a:off x="5409545" y="213974"/>
            <a:ext cx="1634163" cy="369332"/>
          </a:xfrm>
          <a:prstGeom prst="rect">
            <a:avLst/>
          </a:prstGeom>
          <a:solidFill>
            <a:srgbClr val="FFFF00"/>
          </a:solidFill>
        </p:spPr>
        <p:txBody>
          <a:bodyPr wrap="square" rtlCol="0">
            <a:spAutoFit/>
          </a:bodyPr>
          <a:lstStyle/>
          <a:p>
            <a:r>
              <a:rPr lang="nb-NO" dirty="0"/>
              <a:t>For </a:t>
            </a:r>
            <a:r>
              <a:rPr lang="en-GB" dirty="0"/>
              <a:t>trainers</a:t>
            </a:r>
            <a:r>
              <a:rPr lang="nb-NO" dirty="0"/>
              <a:t> </a:t>
            </a:r>
          </a:p>
        </p:txBody>
      </p:sp>
    </p:spTree>
    <p:extLst>
      <p:ext uri="{BB962C8B-B14F-4D97-AF65-F5344CB8AC3E}">
        <p14:creationId xmlns:p14="http://schemas.microsoft.com/office/powerpoint/2010/main" val="349940507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TotalTime>
  <Words>8344</Words>
  <Application>Microsoft Office PowerPoint</Application>
  <PresentationFormat>Widescreen</PresentationFormat>
  <Paragraphs>984</Paragraphs>
  <Slides>76</Slides>
  <Notes>70</Notes>
  <HiddenSlides>6</HiddenSlides>
  <MMClips>0</MMClips>
  <ScaleCrop>false</ScaleCrop>
  <HeadingPairs>
    <vt:vector size="6" baseType="variant">
      <vt:variant>
        <vt:lpstr>Brukte skrifter</vt:lpstr>
      </vt:variant>
      <vt:variant>
        <vt:i4>12</vt:i4>
      </vt:variant>
      <vt:variant>
        <vt:lpstr>Tema</vt:lpstr>
      </vt:variant>
      <vt:variant>
        <vt:i4>1</vt:i4>
      </vt:variant>
      <vt:variant>
        <vt:lpstr>Lysbildetitler</vt:lpstr>
      </vt:variant>
      <vt:variant>
        <vt:i4>76</vt:i4>
      </vt:variant>
    </vt:vector>
  </HeadingPairs>
  <TitlesOfParts>
    <vt:vector size="89" baseType="lpstr">
      <vt:lpstr>Arial</vt:lpstr>
      <vt:lpstr>Calibri</vt:lpstr>
      <vt:lpstr>Calibri Light</vt:lpstr>
      <vt:lpstr>Corbel</vt:lpstr>
      <vt:lpstr>inherit</vt:lpstr>
      <vt:lpstr>Roboto</vt:lpstr>
      <vt:lpstr>Rockwell</vt:lpstr>
      <vt:lpstr>Segoe UI</vt:lpstr>
      <vt:lpstr>Tahoma</vt:lpstr>
      <vt:lpstr>Trebuchet MS</vt:lpstr>
      <vt:lpstr>Verdana</vt:lpstr>
      <vt:lpstr>Wingdings</vt:lpstr>
      <vt:lpstr>Retrospect</vt:lpstr>
      <vt:lpstr>EPC PRESENTATION AND TRAINING MATERIAL - New implementation model for EPC - Tools for start-up of EPC projects   </vt:lpstr>
      <vt:lpstr>Agenda  EPC training </vt:lpstr>
      <vt:lpstr>Agenda  EPC training </vt:lpstr>
      <vt:lpstr>Aim of EPC training</vt:lpstr>
      <vt:lpstr>Stakeholders and players</vt:lpstr>
      <vt:lpstr>Agenda  EPC training </vt:lpstr>
      <vt:lpstr>PowerPoint-presentasjon</vt:lpstr>
      <vt:lpstr>PowerPoint-presentasjon</vt:lpstr>
      <vt:lpstr>PowerPoint-presentasjon</vt:lpstr>
      <vt:lpstr>About Energy Performance Contracting, EPC</vt:lpstr>
      <vt:lpstr>The traditional phases of EPC</vt:lpstr>
      <vt:lpstr>EPC project process – the standard phases </vt:lpstr>
      <vt:lpstr>ESCO and EPC</vt:lpstr>
      <vt:lpstr>PowerPoint-presentasjon</vt:lpstr>
      <vt:lpstr>Why EPC?</vt:lpstr>
      <vt:lpstr>EE measures after mapping work</vt:lpstr>
      <vt:lpstr>PowerPoint-presentasjon</vt:lpstr>
      <vt:lpstr>PowerPoint-presentasjon</vt:lpstr>
      <vt:lpstr>PowerPoint-presentasjon</vt:lpstr>
      <vt:lpstr>EPC experiences Denmark – PP5</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Agenda  EPC training </vt:lpstr>
      <vt:lpstr>Status of the EPC market</vt:lpstr>
      <vt:lpstr>E4B EPC experiences – Key figures</vt:lpstr>
      <vt:lpstr>References and supporting documentation</vt:lpstr>
      <vt:lpstr>Common sucess factors</vt:lpstr>
      <vt:lpstr>Common Barriers</vt:lpstr>
      <vt:lpstr>EPC experiences Denmark</vt:lpstr>
      <vt:lpstr>Agenda  EPC training </vt:lpstr>
      <vt:lpstr>Main development needs</vt:lpstr>
      <vt:lpstr>Main development needs (cont.)</vt:lpstr>
      <vt:lpstr>Pitfalls and possible solution - tender phase </vt:lpstr>
      <vt:lpstr>Pitfalls and possible solutions – cont.</vt:lpstr>
      <vt:lpstr>Tender content - novelty aspects</vt:lpstr>
      <vt:lpstr>Assessment of experiences and results</vt:lpstr>
      <vt:lpstr>Agenda  EPC training </vt:lpstr>
      <vt:lpstr>Partnership contract</vt:lpstr>
      <vt:lpstr>Partnership contract phase 1</vt:lpstr>
      <vt:lpstr>Official turnkey standard</vt:lpstr>
      <vt:lpstr>What is the partnership about?</vt:lpstr>
      <vt:lpstr>PowerPoint-presentasjon</vt:lpstr>
      <vt:lpstr>PowerPoint-presentasjon</vt:lpstr>
      <vt:lpstr>Agenda  EPC training </vt:lpstr>
      <vt:lpstr>EPC with partnership  in phase 1</vt:lpstr>
      <vt:lpstr>Phase 0 – before starting up the project</vt:lpstr>
      <vt:lpstr>Tender preparation</vt:lpstr>
      <vt:lpstr>Tender preparation (cont.)</vt:lpstr>
      <vt:lpstr>The Tender</vt:lpstr>
      <vt:lpstr>Phase 1: Parntership </vt:lpstr>
      <vt:lpstr>Phase 2: Implementation Phase 3: Saving guarantee</vt:lpstr>
      <vt:lpstr>Agenda  EPC training </vt:lpstr>
      <vt:lpstr>Tangible tools</vt:lpstr>
      <vt:lpstr>PowerPoint-presentasjon</vt:lpstr>
      <vt:lpstr>1 - Guideline for EPC customers</vt:lpstr>
      <vt:lpstr>Content of EPC Guideline</vt:lpstr>
      <vt:lpstr>2 - EPC Presentation and training material</vt:lpstr>
      <vt:lpstr>3 – EPC Tender – template </vt:lpstr>
      <vt:lpstr>7 – Partnership contract for phase 1, Analyses –Template</vt:lpstr>
      <vt:lpstr>The other templates</vt:lpstr>
      <vt:lpstr>PowerPoint-presentasjon</vt:lpstr>
      <vt:lpstr>Agenda  EPC training </vt:lpstr>
      <vt:lpstr>Summary</vt:lpstr>
      <vt:lpstr>Reccomendations </vt:lpstr>
      <vt:lpstr>Several options – choose EPC</vt:lpstr>
      <vt:lpstr>         Contact  Liv R. Lindseth Contracted by Inland County Council innlandetfylke.no/E4B effect4buildings.se liv@linkon.no +47 95 22 04 82</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EPC TRAINING KIT New implementation model for EPC</dc:title>
  <dc:creator>Liv Randi Lindseth</dc:creator>
  <cp:lastModifiedBy>Liv Randi Lindseth</cp:lastModifiedBy>
  <cp:revision>8</cp:revision>
  <dcterms:created xsi:type="dcterms:W3CDTF">2020-09-09T10:13:26Z</dcterms:created>
  <dcterms:modified xsi:type="dcterms:W3CDTF">2020-10-22T13:43:58Z</dcterms:modified>
</cp:coreProperties>
</file>