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6" r:id="rId1"/>
    <p:sldMasterId id="2147483902" r:id="rId2"/>
    <p:sldMasterId id="2147483890" r:id="rId3"/>
    <p:sldMasterId id="2147483878" r:id="rId4"/>
    <p:sldMasterId id="2147483866" r:id="rId5"/>
    <p:sldMasterId id="2147483854" r:id="rId6"/>
    <p:sldMasterId id="2147483842" r:id="rId7"/>
    <p:sldMasterId id="2147483830" r:id="rId8"/>
    <p:sldMasterId id="2147483818" r:id="rId9"/>
  </p:sldMasterIdLst>
  <p:notesMasterIdLst>
    <p:notesMasterId r:id="rId50"/>
  </p:notesMasterIdLst>
  <p:sldIdLst>
    <p:sldId id="256" r:id="rId10"/>
    <p:sldId id="266" r:id="rId11"/>
    <p:sldId id="269" r:id="rId12"/>
    <p:sldId id="271" r:id="rId13"/>
    <p:sldId id="318" r:id="rId14"/>
    <p:sldId id="268" r:id="rId15"/>
    <p:sldId id="270" r:id="rId16"/>
    <p:sldId id="267" r:id="rId17"/>
    <p:sldId id="274" r:id="rId18"/>
    <p:sldId id="280" r:id="rId19"/>
    <p:sldId id="281" r:id="rId20"/>
    <p:sldId id="315" r:id="rId21"/>
    <p:sldId id="316" r:id="rId22"/>
    <p:sldId id="289" r:id="rId23"/>
    <p:sldId id="291" r:id="rId24"/>
    <p:sldId id="293" r:id="rId25"/>
    <p:sldId id="275" r:id="rId26"/>
    <p:sldId id="298" r:id="rId27"/>
    <p:sldId id="272" r:id="rId28"/>
    <p:sldId id="273" r:id="rId29"/>
    <p:sldId id="300" r:id="rId30"/>
    <p:sldId id="301" r:id="rId31"/>
    <p:sldId id="302" r:id="rId32"/>
    <p:sldId id="303" r:id="rId33"/>
    <p:sldId id="304" r:id="rId34"/>
    <p:sldId id="305" r:id="rId35"/>
    <p:sldId id="306" r:id="rId36"/>
    <p:sldId id="307" r:id="rId37"/>
    <p:sldId id="308" r:id="rId38"/>
    <p:sldId id="309" r:id="rId39"/>
    <p:sldId id="310" r:id="rId40"/>
    <p:sldId id="295" r:id="rId41"/>
    <p:sldId id="296" r:id="rId42"/>
    <p:sldId id="297" r:id="rId43"/>
    <p:sldId id="276" r:id="rId44"/>
    <p:sldId id="313" r:id="rId45"/>
    <p:sldId id="288" r:id="rId46"/>
    <p:sldId id="277" r:id="rId47"/>
    <p:sldId id="278" r:id="rId48"/>
    <p:sldId id="265" r:id="rId4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ylkkö Matti" initials="PM" lastIdx="2" clrIdx="0">
    <p:extLst>
      <p:ext uri="{19B8F6BF-5375-455C-9EA6-DF929625EA0E}">
        <p15:presenceInfo xmlns:p15="http://schemas.microsoft.com/office/powerpoint/2012/main" userId="S-1-5-21-2522728033-2517632006-1666755422-2571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81" autoAdjust="0"/>
    <p:restoredTop sz="94660"/>
  </p:normalViewPr>
  <p:slideViewPr>
    <p:cSldViewPr snapToGrid="0">
      <p:cViewPr varScale="1">
        <p:scale>
          <a:sx n="78" d="100"/>
          <a:sy n="78" d="100"/>
        </p:scale>
        <p:origin x="576"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8" Type="http://schemas.openxmlformats.org/officeDocument/2006/relationships/slideMaster" Target="slideMasters/slideMaster8.xml"/><Relationship Id="rId51" Type="http://schemas.openxmlformats.org/officeDocument/2006/relationships/commentAuthors" Target="commentAuthors.xml"/><Relationship Id="rId3" Type="http://schemas.openxmlformats.org/officeDocument/2006/relationships/slideMaster" Target="slideMasters/slideMaster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2-07T08:47:26.479" idx="1">
    <p:pos x="10" y="10"/>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557709-CB18-4F99-9DD8-9F14B58964CB}" type="datetimeFigureOut">
              <a:rPr lang="en-US" smtClean="0"/>
              <a:t>9/10/2020</a:t>
            </a:fld>
            <a:endParaRPr lang="en-US"/>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B6488-86DC-47D6-939E-887C75F3C29C}" type="slidenum">
              <a:rPr lang="en-US" smtClean="0"/>
              <a:t>‹#›</a:t>
            </a:fld>
            <a:endParaRPr lang="en-US"/>
          </a:p>
        </p:txBody>
      </p:sp>
    </p:spTree>
    <p:extLst>
      <p:ext uri="{BB962C8B-B14F-4D97-AF65-F5344CB8AC3E}">
        <p14:creationId xmlns:p14="http://schemas.microsoft.com/office/powerpoint/2010/main" val="3364858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a:p>
        </p:txBody>
      </p:sp>
      <p:sp>
        <p:nvSpPr>
          <p:cNvPr id="4" name="Dian numeron paikkamerkki 3"/>
          <p:cNvSpPr>
            <a:spLocks noGrp="1"/>
          </p:cNvSpPr>
          <p:nvPr>
            <p:ph type="sldNum" sz="quarter" idx="10"/>
          </p:nvPr>
        </p:nvSpPr>
        <p:spPr/>
        <p:txBody>
          <a:bodyPr/>
          <a:lstStyle/>
          <a:p>
            <a:fld id="{228B6488-86DC-47D6-939E-887C75F3C29C}" type="slidenum">
              <a:rPr lang="en-US" smtClean="0"/>
              <a:t>1</a:t>
            </a:fld>
            <a:endParaRPr lang="en-US"/>
          </a:p>
        </p:txBody>
      </p:sp>
    </p:spTree>
    <p:extLst>
      <p:ext uri="{BB962C8B-B14F-4D97-AF65-F5344CB8AC3E}">
        <p14:creationId xmlns:p14="http://schemas.microsoft.com/office/powerpoint/2010/main" val="392764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2</a:t>
            </a:fld>
            <a:endParaRPr lang="sv-SE"/>
          </a:p>
        </p:txBody>
      </p:sp>
    </p:spTree>
    <p:extLst>
      <p:ext uri="{BB962C8B-B14F-4D97-AF65-F5344CB8AC3E}">
        <p14:creationId xmlns:p14="http://schemas.microsoft.com/office/powerpoint/2010/main" val="1801619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3</a:t>
            </a:fld>
            <a:endParaRPr lang="sv-SE"/>
          </a:p>
        </p:txBody>
      </p:sp>
    </p:spTree>
    <p:extLst>
      <p:ext uri="{BB962C8B-B14F-4D97-AF65-F5344CB8AC3E}">
        <p14:creationId xmlns:p14="http://schemas.microsoft.com/office/powerpoint/2010/main" val="1986012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7</a:t>
            </a:fld>
            <a:endParaRPr lang="sv-SE"/>
          </a:p>
        </p:txBody>
      </p:sp>
    </p:spTree>
    <p:extLst>
      <p:ext uri="{BB962C8B-B14F-4D97-AF65-F5344CB8AC3E}">
        <p14:creationId xmlns:p14="http://schemas.microsoft.com/office/powerpoint/2010/main" val="2860587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9</a:t>
            </a:fld>
            <a:endParaRPr lang="sv-SE"/>
          </a:p>
        </p:txBody>
      </p:sp>
    </p:spTree>
    <p:extLst>
      <p:ext uri="{BB962C8B-B14F-4D97-AF65-F5344CB8AC3E}">
        <p14:creationId xmlns:p14="http://schemas.microsoft.com/office/powerpoint/2010/main" val="1611560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17</a:t>
            </a:fld>
            <a:endParaRPr lang="sv-SE"/>
          </a:p>
        </p:txBody>
      </p:sp>
    </p:spTree>
    <p:extLst>
      <p:ext uri="{BB962C8B-B14F-4D97-AF65-F5344CB8AC3E}">
        <p14:creationId xmlns:p14="http://schemas.microsoft.com/office/powerpoint/2010/main" val="20221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35</a:t>
            </a:fld>
            <a:endParaRPr lang="sv-SE"/>
          </a:p>
        </p:txBody>
      </p:sp>
    </p:spTree>
    <p:extLst>
      <p:ext uri="{BB962C8B-B14F-4D97-AF65-F5344CB8AC3E}">
        <p14:creationId xmlns:p14="http://schemas.microsoft.com/office/powerpoint/2010/main" val="3725531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38</a:t>
            </a:fld>
            <a:endParaRPr lang="sv-SE"/>
          </a:p>
        </p:txBody>
      </p:sp>
    </p:spTree>
    <p:extLst>
      <p:ext uri="{BB962C8B-B14F-4D97-AF65-F5344CB8AC3E}">
        <p14:creationId xmlns:p14="http://schemas.microsoft.com/office/powerpoint/2010/main" val="2774512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a:t>This is the </a:t>
            </a:r>
            <a:r>
              <a:rPr lang="en-GB" noProof="0" dirty="0" err="1"/>
              <a:t>agena</a:t>
            </a:r>
            <a:r>
              <a:rPr lang="en-GB" noProof="0" dirty="0"/>
              <a:t> structuring the training in the order I have found most practical. Changes might occur. Under each point I will present some examples of content. As the material is not yet finished there might be some  </a:t>
            </a:r>
            <a:r>
              <a:rPr lang="en-GB" noProof="0" dirty="0" err="1"/>
              <a:t>overlapp</a:t>
            </a:r>
            <a:r>
              <a:rPr lang="en-GB" noProof="0" dirty="0"/>
              <a:t> in my presentation of examples..</a:t>
            </a:r>
          </a:p>
          <a:p>
            <a:endParaRPr lang="en-GB" noProof="0" dirty="0"/>
          </a:p>
          <a:p>
            <a:endParaRPr lang="en-GB" noProof="0" dirty="0"/>
          </a:p>
          <a:p>
            <a:endParaRPr lang="nb-NO" dirty="0"/>
          </a:p>
        </p:txBody>
      </p:sp>
      <p:sp>
        <p:nvSpPr>
          <p:cNvPr id="4" name="Plassholder for lysbildenummer 3"/>
          <p:cNvSpPr>
            <a:spLocks noGrp="1"/>
          </p:cNvSpPr>
          <p:nvPr>
            <p:ph type="sldNum" sz="quarter" idx="5"/>
          </p:nvPr>
        </p:nvSpPr>
        <p:spPr/>
        <p:txBody>
          <a:bodyPr/>
          <a:lstStyle/>
          <a:p>
            <a:fld id="{6B8EA3EE-8103-4737-9BDC-17B54DC6E768}" type="slidenum">
              <a:rPr lang="sv-SE" smtClean="0"/>
              <a:t>39</a:t>
            </a:fld>
            <a:endParaRPr lang="sv-SE"/>
          </a:p>
        </p:txBody>
      </p:sp>
    </p:spTree>
    <p:extLst>
      <p:ext uri="{BB962C8B-B14F-4D97-AF65-F5344CB8AC3E}">
        <p14:creationId xmlns:p14="http://schemas.microsoft.com/office/powerpoint/2010/main" val="97713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55690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7420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86243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3742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666746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434238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101288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6119567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10.09.2020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862895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54833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17249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3837089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0397336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12207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07992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207688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401210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549932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631080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776204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10.09.2020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11322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27851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10414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6261275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4067892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773758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955367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0167150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067394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354153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9220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978973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10.09.2020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272770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9422755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6686120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6400365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817713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9838894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17120129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5227" y="521614"/>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298223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86578"/>
            <a:ext cx="10058400" cy="1450757"/>
          </a:xfrm>
        </p:spPr>
        <p:txBody>
          <a:bodyPr/>
          <a:lstStyle/>
          <a:p>
            <a:r>
              <a:rPr lang="en-US"/>
              <a:t>Click to edit Master title style</a:t>
            </a:r>
            <a:endParaRPr lang="en-US" dirty="0"/>
          </a:p>
        </p:txBody>
      </p:sp>
      <p:sp>
        <p:nvSpPr>
          <p:cNvPr id="3" name="Content Placeholder 2"/>
          <p:cNvSpPr>
            <a:spLocks noGrp="1"/>
          </p:cNvSpPr>
          <p:nvPr>
            <p:ph idx="1"/>
          </p:nvPr>
        </p:nvSpPr>
        <p:spPr>
          <a:xfrm>
            <a:off x="1097280" y="2247900"/>
            <a:ext cx="10058400" cy="362119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697735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56409329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0900934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637287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4181712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10.09.2020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4427673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57862672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29042773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1777849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1844340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B95873-3CC0-4357-A298-B88B75A8A213}" type="datetimeFigureOut">
              <a:rPr lang="lv-LV" smtClean="0"/>
              <a:t>10.09.2020</a:t>
            </a:fld>
            <a:endParaRPr lang="lv-LV"/>
          </a:p>
        </p:txBody>
      </p:sp>
      <p:sp>
        <p:nvSpPr>
          <p:cNvPr id="5" name="Footer Placeholder 4"/>
          <p:cNvSpPr>
            <a:spLocks noGrp="1"/>
          </p:cNvSpPr>
          <p:nvPr>
            <p:ph type="ftr" sz="quarter" idx="11"/>
          </p:nvPr>
        </p:nvSpPr>
        <p:spPr/>
        <p:txBody>
          <a:bodyPr/>
          <a:lstStyle/>
          <a:p>
            <a:endParaRPr lang="lv-LV"/>
          </a:p>
        </p:txBody>
      </p:sp>
      <p:sp>
        <p:nvSpPr>
          <p:cNvPr id="6" name="Slide Number Placeholder 5"/>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288970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256F9-33F4-4E4D-B9C7-0656C2F709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2338276F-9598-422D-8052-DFAA2C60BE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EA13080F-7F2F-4C5F-AEBE-300D4D20706D}"/>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5" name="Footer Placeholder 4">
            <a:extLst>
              <a:ext uri="{FF2B5EF4-FFF2-40B4-BE49-F238E27FC236}">
                <a16:creationId xmlns:a16="http://schemas.microsoft.com/office/drawing/2014/main" id="{C0EB1792-1CA6-4126-A829-DF162A9741D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FE24DBC-8AB9-4BD8-89FF-AFA4FB61EB8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49014422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6B148-7840-4EC4-9992-C72DB9577DD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9CD9744B-B3ED-4846-9D27-9186F4965D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59DED39-69E7-49F2-9ED2-4B710A172377}"/>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5" name="Footer Placeholder 4">
            <a:extLst>
              <a:ext uri="{FF2B5EF4-FFF2-40B4-BE49-F238E27FC236}">
                <a16:creationId xmlns:a16="http://schemas.microsoft.com/office/drawing/2014/main" id="{21760668-4C26-44DC-B700-BF6AAB7FDD7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8A0B3DF-CBAF-4648-977F-032F456A251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161217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5544C-E10C-4EA2-8BE4-3A18E5AA484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CD650F71-0619-4A20-B859-C3F591CA5E2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E1DF2C0-31FB-4179-BE6B-5344A0A9566D}"/>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5" name="Footer Placeholder 4">
            <a:extLst>
              <a:ext uri="{FF2B5EF4-FFF2-40B4-BE49-F238E27FC236}">
                <a16:creationId xmlns:a16="http://schemas.microsoft.com/office/drawing/2014/main" id="{EA1F0F97-78C2-4EEA-BEC9-0300F6E08C10}"/>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B449305-8F66-470F-82B6-B1B0D6073D9E}"/>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02887659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E0E39-D5DE-4E5B-931D-A32D6C5DB500}"/>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AB19E82-849A-4900-93F9-7B5F6154A34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31DB2A45-04E5-4E4A-89C5-BED46AD039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37E6D840-7306-46D5-979B-58936E058916}"/>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6" name="Footer Placeholder 5">
            <a:extLst>
              <a:ext uri="{FF2B5EF4-FFF2-40B4-BE49-F238E27FC236}">
                <a16:creationId xmlns:a16="http://schemas.microsoft.com/office/drawing/2014/main" id="{5241BCE7-AC3B-4504-B5DE-6E77CB965C6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B74FF43-786E-4571-852B-42E07A7C17D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262065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B95873-3CC0-4357-A298-B88B75A8A213}" type="datetimeFigureOut">
              <a:rPr lang="lv-LV" smtClean="0"/>
              <a:t>10.09.2020</a:t>
            </a:fld>
            <a:endParaRPr lang="lv-LV"/>
          </a:p>
        </p:txBody>
      </p:sp>
      <p:sp>
        <p:nvSpPr>
          <p:cNvPr id="4" name="Footer Placeholder 3"/>
          <p:cNvSpPr>
            <a:spLocks noGrp="1"/>
          </p:cNvSpPr>
          <p:nvPr>
            <p:ph type="ftr" sz="quarter" idx="11"/>
          </p:nvPr>
        </p:nvSpPr>
        <p:spPr/>
        <p:txBody>
          <a:bodyPr/>
          <a:lstStyle/>
          <a:p>
            <a:endParaRPr lang="lv-LV"/>
          </a:p>
        </p:txBody>
      </p:sp>
      <p:sp>
        <p:nvSpPr>
          <p:cNvPr id="5" name="Slide Number Placeholder 4"/>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396920417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77E94-B363-4850-BF55-6365CEAFBA25}"/>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151351B9-00CB-4B7E-B85B-3E549058B7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D7E7E9C-6E71-4351-B07D-C403EDEAACB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3DE4BC4-51F0-4172-ABCE-D1C715099F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3DDF1B9-BC42-4A11-B645-97323511E2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293029C6-A7E5-42EC-AC8E-063E7E2868C3}"/>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8" name="Footer Placeholder 7">
            <a:extLst>
              <a:ext uri="{FF2B5EF4-FFF2-40B4-BE49-F238E27FC236}">
                <a16:creationId xmlns:a16="http://schemas.microsoft.com/office/drawing/2014/main" id="{8BEA9ECA-DA5D-446D-954D-B5914E44F4D5}"/>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D1684530-8D35-4A62-8929-10B5C4F93DBB}"/>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136749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49D63-8EE1-4DBD-A50F-AB50A23600D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93811D76-270A-4E70-B88E-6A08150FBC54}"/>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4" name="Footer Placeholder 3">
            <a:extLst>
              <a:ext uri="{FF2B5EF4-FFF2-40B4-BE49-F238E27FC236}">
                <a16:creationId xmlns:a16="http://schemas.microsoft.com/office/drawing/2014/main" id="{EB16D5CC-06E0-4DF2-A999-4D79599F4A8F}"/>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811409F0-7F1D-454F-A69F-A1581E9F53BF}"/>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2235586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866BE0-0A5D-4C6F-B13E-79AB9217FD9E}"/>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3" name="Footer Placeholder 2">
            <a:extLst>
              <a:ext uri="{FF2B5EF4-FFF2-40B4-BE49-F238E27FC236}">
                <a16:creationId xmlns:a16="http://schemas.microsoft.com/office/drawing/2014/main" id="{35D3E914-69CC-4594-ABA9-6FBF09FB1AD8}"/>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D22D1AF-0321-4152-BDDF-1CB0315198C7}"/>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310274916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BE17E-1744-4EC2-8C75-88DAF61A76A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4E20059C-0E93-4DF3-A2F1-972EED2B6E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79D3B7F9-AFD7-40DA-AE53-80FBE0FCD5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52A05A0-261D-4A40-97C1-5673411BD5B5}"/>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6" name="Footer Placeholder 5">
            <a:extLst>
              <a:ext uri="{FF2B5EF4-FFF2-40B4-BE49-F238E27FC236}">
                <a16:creationId xmlns:a16="http://schemas.microsoft.com/office/drawing/2014/main" id="{2E35164D-5561-43F5-9AB4-ED5F25E46973}"/>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042C5D0C-CC73-475F-BE3E-16874B18F2A6}"/>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18633838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EBC87-E2BD-44D8-84AA-81DEE1B90F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EF85F48-2D70-4467-A072-F4FDC5E861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4FFC6EF5-13EE-453A-9936-2DDB8CF7CD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8887B09-87BF-4E9C-8AEF-369B4B94D75D}"/>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6" name="Footer Placeholder 5">
            <a:extLst>
              <a:ext uri="{FF2B5EF4-FFF2-40B4-BE49-F238E27FC236}">
                <a16:creationId xmlns:a16="http://schemas.microsoft.com/office/drawing/2014/main" id="{6D039D51-1509-4959-A06D-FCD45BA70EB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1E08FFCA-37FE-4030-8E9C-8755C2327219}"/>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47439449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F8210-F5B0-4D3A-905A-6F2980B68C01}"/>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9EBDDF36-9EA6-4758-826F-75E1DBCC2E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4635B5C3-487C-4707-B5FE-926B74A40716}"/>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5" name="Footer Placeholder 4">
            <a:extLst>
              <a:ext uri="{FF2B5EF4-FFF2-40B4-BE49-F238E27FC236}">
                <a16:creationId xmlns:a16="http://schemas.microsoft.com/office/drawing/2014/main" id="{B1687924-0331-41F8-8DB0-0A981AC3D55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A39CEF8-27F2-4FDF-B7D2-37DC34D5E303}"/>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614514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9277B8C-C8EF-4176-B212-F741A27929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A998FD6-483C-4A1A-B32E-166AA700F90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FC47EC76-EF80-4E5E-B050-C9CAA19570B0}"/>
              </a:ext>
            </a:extLst>
          </p:cNvPr>
          <p:cNvSpPr>
            <a:spLocks noGrp="1"/>
          </p:cNvSpPr>
          <p:nvPr>
            <p:ph type="dt" sz="half" idx="10"/>
          </p:nvPr>
        </p:nvSpPr>
        <p:spPr/>
        <p:txBody>
          <a:bodyPr/>
          <a:lstStyle/>
          <a:p>
            <a:fld id="{19F54110-B569-452E-8A85-7882D56B37A7}" type="datetimeFigureOut">
              <a:rPr lang="lv-LV" smtClean="0"/>
              <a:t>10.09.2020</a:t>
            </a:fld>
            <a:endParaRPr lang="lv-LV"/>
          </a:p>
        </p:txBody>
      </p:sp>
      <p:sp>
        <p:nvSpPr>
          <p:cNvPr id="5" name="Footer Placeholder 4">
            <a:extLst>
              <a:ext uri="{FF2B5EF4-FFF2-40B4-BE49-F238E27FC236}">
                <a16:creationId xmlns:a16="http://schemas.microsoft.com/office/drawing/2014/main" id="{07C8CF84-E93B-48C7-8185-7DCE9A8D056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DE33EA5B-8F13-455D-870D-3392DB723C44}"/>
              </a:ext>
            </a:extLst>
          </p:cNvPr>
          <p:cNvSpPr>
            <a:spLocks noGrp="1"/>
          </p:cNvSpPr>
          <p:nvPr>
            <p:ph type="sldNum" sz="quarter" idx="12"/>
          </p:nvPr>
        </p:nvSpPr>
        <p:spPr/>
        <p:txBody>
          <a:bodyPr/>
          <a:lstStyle/>
          <a:p>
            <a:fld id="{3EF15E3A-76C8-4EB8-ABE1-059F23EAFE5B}" type="slidenum">
              <a:rPr lang="lv-LV" smtClean="0"/>
              <a:t>‹#›</a:t>
            </a:fld>
            <a:endParaRPr lang="lv-LV"/>
          </a:p>
        </p:txBody>
      </p:sp>
    </p:spTree>
    <p:extLst>
      <p:ext uri="{BB962C8B-B14F-4D97-AF65-F5344CB8AC3E}">
        <p14:creationId xmlns:p14="http://schemas.microsoft.com/office/powerpoint/2010/main" val="21675115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14F7-415C-4130-A288-EE5DEF1EE9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DADD7BC-DDCC-4196-A5AA-D6CB26E1BA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B73F937B-61AA-42C4-9AFF-33E60B7C1BC4}"/>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5" name="Footer Placeholder 4">
            <a:extLst>
              <a:ext uri="{FF2B5EF4-FFF2-40B4-BE49-F238E27FC236}">
                <a16:creationId xmlns:a16="http://schemas.microsoft.com/office/drawing/2014/main" id="{E4620A5A-1AD7-4422-AD7E-69ED264DCEC5}"/>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8E0D30-DA00-4BFF-A2C6-F28E3F9CAC4C}"/>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17218011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1E6E3-2072-44A7-952B-AE6749E2F305}"/>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C93E3A44-1F67-4643-B5DF-EE8A773B373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212B96C-3FD3-4C3A-B41F-ECD687A534A7}"/>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5" name="Footer Placeholder 4">
            <a:extLst>
              <a:ext uri="{FF2B5EF4-FFF2-40B4-BE49-F238E27FC236}">
                <a16:creationId xmlns:a16="http://schemas.microsoft.com/office/drawing/2014/main" id="{A262D0FB-0B25-488B-AFDD-440177B0399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2F80EFA-EB02-46C8-B126-ED5D5C2D557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614918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E8261-62EB-47D6-87FB-4545FE58C8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9F241F11-4D15-43FC-B7F2-C8BC4515393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10B30E-B743-40B4-9DFB-C2800C11BD15}"/>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5" name="Footer Placeholder 4">
            <a:extLst>
              <a:ext uri="{FF2B5EF4-FFF2-40B4-BE49-F238E27FC236}">
                <a16:creationId xmlns:a16="http://schemas.microsoft.com/office/drawing/2014/main" id="{B367967B-4CB4-44C2-9277-9343315F6B3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C2CF35C-5433-45AC-9788-E3A227D9FAF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90030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8B95873-3CC0-4357-A298-B88B75A8A213}" type="datetimeFigureOut">
              <a:rPr lang="lv-LV" smtClean="0"/>
              <a:t>10.09.2020</a:t>
            </a:fld>
            <a:endParaRPr lang="lv-LV"/>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v-LV"/>
          </a:p>
        </p:txBody>
      </p:sp>
      <p:sp>
        <p:nvSpPr>
          <p:cNvPr id="9" name="Slide Number Placeholder 8"/>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20845436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B3319-C022-43CD-975A-018B2C845A8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D112D8B4-0CDC-4F9F-A4E7-C0397314846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BC359865-7725-4648-8BB5-2D890D4E156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1F4B4072-4AB5-4CE8-A74C-1A41B5148351}"/>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6" name="Footer Placeholder 5">
            <a:extLst>
              <a:ext uri="{FF2B5EF4-FFF2-40B4-BE49-F238E27FC236}">
                <a16:creationId xmlns:a16="http://schemas.microsoft.com/office/drawing/2014/main" id="{F989C681-C318-4FB4-9EC3-84D23C26E26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F3720293-E10D-4116-948B-95E15C94A93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28491853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973BE-9BD4-43E4-BC23-DE391E81B2DC}"/>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F4EE4774-7F93-4632-806D-BF1A151451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81DA8E-436E-4C5C-826C-57AF2474076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A8F7D9FE-8A85-4893-89C6-B9CEDD76F8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F7AF9B4-D6D0-4591-A187-0380C8D12011}"/>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37413AB-C84D-49A6-9E23-390D96B7CCF9}"/>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8" name="Footer Placeholder 7">
            <a:extLst>
              <a:ext uri="{FF2B5EF4-FFF2-40B4-BE49-F238E27FC236}">
                <a16:creationId xmlns:a16="http://schemas.microsoft.com/office/drawing/2014/main" id="{A9538181-9F64-40FE-90A3-FE850301C424}"/>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4E98A1D4-799C-4FB9-9836-2AD5AA095F82}"/>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61029820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41F2F-BE9E-426E-A94D-E58DB9F395B3}"/>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8C83D9A8-D64A-44E2-8681-B2D77D3C2C0A}"/>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4" name="Footer Placeholder 3">
            <a:extLst>
              <a:ext uri="{FF2B5EF4-FFF2-40B4-BE49-F238E27FC236}">
                <a16:creationId xmlns:a16="http://schemas.microsoft.com/office/drawing/2014/main" id="{3F000B19-480B-40A6-AFE5-0852BC71F149}"/>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4AD5AAB-A30A-45EE-BA27-6B679B2736A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01925009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916B9C1-C8FA-40CE-9BFF-A4CDD4F6A155}"/>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3" name="Footer Placeholder 2">
            <a:extLst>
              <a:ext uri="{FF2B5EF4-FFF2-40B4-BE49-F238E27FC236}">
                <a16:creationId xmlns:a16="http://schemas.microsoft.com/office/drawing/2014/main" id="{297D2884-838F-427B-A5E9-119F30C5C183}"/>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4C399B24-BB34-47D2-8427-30089272385B}"/>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225256053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6D715-AA26-4AFC-AC37-91F3F0EE15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CCFE515B-947A-4D7D-84D9-E74F82F5CD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06607BD6-442E-402B-964F-EF0F8A4552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30A370-0D99-494B-B26F-29C6D6902216}"/>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6" name="Footer Placeholder 5">
            <a:extLst>
              <a:ext uri="{FF2B5EF4-FFF2-40B4-BE49-F238E27FC236}">
                <a16:creationId xmlns:a16="http://schemas.microsoft.com/office/drawing/2014/main" id="{48C9743A-3001-4401-92DD-D22E4FE9349B}"/>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7D02B90-710F-4367-A84E-BEA9935F93D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35875936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344F7-B156-4B6A-B86C-FA5EAAA740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5867B6B2-362D-4445-B4B4-DABA2A915B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C1B9171E-C060-4BEA-9B11-88DA2E0F47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B7DE68-18B8-4179-9A49-5119B7A7D86A}"/>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6" name="Footer Placeholder 5">
            <a:extLst>
              <a:ext uri="{FF2B5EF4-FFF2-40B4-BE49-F238E27FC236}">
                <a16:creationId xmlns:a16="http://schemas.microsoft.com/office/drawing/2014/main" id="{B8A32C83-0AC8-4FBD-8FA1-6B4C200691B1}"/>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73DF13A-728C-4AF0-B070-188279E48D5D}"/>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48731070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62264-253C-40C5-9136-5E5630DC5422}"/>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22B3F8EC-C33D-4663-83B4-6384C2C885B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9340EE9-FE25-431E-85AD-8CF84CA07B10}"/>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5" name="Footer Placeholder 4">
            <a:extLst>
              <a:ext uri="{FF2B5EF4-FFF2-40B4-BE49-F238E27FC236}">
                <a16:creationId xmlns:a16="http://schemas.microsoft.com/office/drawing/2014/main" id="{84705702-E59B-43F6-A99A-46F7C2B9444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88E69F0-7489-47D2-80EE-B476BC45C071}"/>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60315122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2890BFC-97E0-4E2C-A9FE-692B8FFA70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F476F748-E716-4A07-B510-474335924C1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E45EF17D-4099-4621-831A-9ECE0FCB91A4}"/>
              </a:ext>
            </a:extLst>
          </p:cNvPr>
          <p:cNvSpPr>
            <a:spLocks noGrp="1"/>
          </p:cNvSpPr>
          <p:nvPr>
            <p:ph type="dt" sz="half" idx="10"/>
          </p:nvPr>
        </p:nvSpPr>
        <p:spPr/>
        <p:txBody>
          <a:bodyPr/>
          <a:lstStyle/>
          <a:p>
            <a:fld id="{1D4E4C94-8B7B-45BA-A06B-B15A3B0199A1}" type="datetimeFigureOut">
              <a:rPr lang="lv-LV" smtClean="0"/>
              <a:t>10.09.2020</a:t>
            </a:fld>
            <a:endParaRPr lang="lv-LV"/>
          </a:p>
        </p:txBody>
      </p:sp>
      <p:sp>
        <p:nvSpPr>
          <p:cNvPr id="5" name="Footer Placeholder 4">
            <a:extLst>
              <a:ext uri="{FF2B5EF4-FFF2-40B4-BE49-F238E27FC236}">
                <a16:creationId xmlns:a16="http://schemas.microsoft.com/office/drawing/2014/main" id="{A58D2CBA-C4D7-4029-B163-5A004CD771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B391E948-A771-4F17-BD3C-97BC1AC35896}"/>
              </a:ext>
            </a:extLst>
          </p:cNvPr>
          <p:cNvSpPr>
            <a:spLocks noGrp="1"/>
          </p:cNvSpPr>
          <p:nvPr>
            <p:ph type="sldNum" sz="quarter" idx="12"/>
          </p:nvPr>
        </p:nvSpPr>
        <p:spPr/>
        <p:txBody>
          <a:bodyPr/>
          <a:lstStyle/>
          <a:p>
            <a:fld id="{0ED964B8-F1C7-4620-B23A-5BAA1BF681F3}" type="slidenum">
              <a:rPr lang="lv-LV" smtClean="0"/>
              <a:t>‹#›</a:t>
            </a:fld>
            <a:endParaRPr lang="lv-LV"/>
          </a:p>
        </p:txBody>
      </p:sp>
    </p:spTree>
    <p:extLst>
      <p:ext uri="{BB962C8B-B14F-4D97-AF65-F5344CB8AC3E}">
        <p14:creationId xmlns:p14="http://schemas.microsoft.com/office/powerpoint/2010/main" val="186345585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AB410-AF88-43F6-A165-31B56AC9327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3AD91D79-B864-4295-A25B-813B114A631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ABB31853-B1D2-4473-805A-A178C11ED381}"/>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5" name="Footer Placeholder 4">
            <a:extLst>
              <a:ext uri="{FF2B5EF4-FFF2-40B4-BE49-F238E27FC236}">
                <a16:creationId xmlns:a16="http://schemas.microsoft.com/office/drawing/2014/main" id="{4B20D80B-C8E2-4FA1-BFDF-F38557716FA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4CA0832-82C7-48A5-85FD-BF05D49CC4C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88307906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11E13-CD4C-45D8-8245-106C97618AA6}"/>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F2817742-FF44-4228-9119-692A9AAA84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910B584-9651-46C6-AD2D-9DA8DCF5A088}"/>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5" name="Footer Placeholder 4">
            <a:extLst>
              <a:ext uri="{FF2B5EF4-FFF2-40B4-BE49-F238E27FC236}">
                <a16:creationId xmlns:a16="http://schemas.microsoft.com/office/drawing/2014/main" id="{3F36F89F-6911-4291-A1B7-11B0F02D3D7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543DDBAD-84AB-4AAE-8AE9-51AE6D3FEBE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61611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v-LV"/>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87850927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F739-F63E-49E5-B4B0-656B215F39C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1517A2FA-8514-4BA5-A3E6-F3546E16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745CC9A-0C37-4885-8D76-46EAF5B87B38}"/>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5" name="Footer Placeholder 4">
            <a:extLst>
              <a:ext uri="{FF2B5EF4-FFF2-40B4-BE49-F238E27FC236}">
                <a16:creationId xmlns:a16="http://schemas.microsoft.com/office/drawing/2014/main" id="{EA84874F-81D1-46FC-A9D5-C571F4C72388}"/>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7F109B69-2799-4D58-9A87-67FA6A301F8A}"/>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6969630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5E9B-B10C-44D9-A8D1-DB9EECAC580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538F8752-118E-431F-8F01-933760A0EE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74CA0E16-F253-4A8F-9EF1-2A529C9A822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EC142E9A-483B-43AC-873D-1B51BD45CBC3}"/>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6" name="Footer Placeholder 5">
            <a:extLst>
              <a:ext uri="{FF2B5EF4-FFF2-40B4-BE49-F238E27FC236}">
                <a16:creationId xmlns:a16="http://schemas.microsoft.com/office/drawing/2014/main" id="{04DA6C61-016C-43D5-9D92-97928F306D7A}"/>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C1077FBB-CC6B-497C-B919-19301812B963}"/>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156810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AE5EA-4DC1-4041-AF87-B93148F98EC2}"/>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D2C72073-94E9-422C-8A6B-621C225CE1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F27E25-D14C-452F-BD86-BF5AD3CC8CD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22BC4850-F030-4CA6-A14D-B51B6C4EE5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6658F4DE-75C0-46E6-AA11-FCCE7EC53A6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0584AE89-709C-4816-99AB-B9013C755F1F}"/>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8" name="Footer Placeholder 7">
            <a:extLst>
              <a:ext uri="{FF2B5EF4-FFF2-40B4-BE49-F238E27FC236}">
                <a16:creationId xmlns:a16="http://schemas.microsoft.com/office/drawing/2014/main" id="{82149EF3-F070-43FA-BFD8-B5D0C371D173}"/>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533A140C-D203-4FF5-9F0E-B1D92EFC9C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9739152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B607-99F5-41C1-AC9C-402D876728C1}"/>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C9426743-527A-4C2B-872E-47A3AD2BAC3F}"/>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4" name="Footer Placeholder 3">
            <a:extLst>
              <a:ext uri="{FF2B5EF4-FFF2-40B4-BE49-F238E27FC236}">
                <a16:creationId xmlns:a16="http://schemas.microsoft.com/office/drawing/2014/main" id="{65EBB31A-C805-4E32-BE41-34670C2E8F6D}"/>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72BFC12-E19C-4113-8490-CD4B0B28A01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258586801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490216-ADCA-4F80-B8E8-66E62543DBB2}"/>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3" name="Footer Placeholder 2">
            <a:extLst>
              <a:ext uri="{FF2B5EF4-FFF2-40B4-BE49-F238E27FC236}">
                <a16:creationId xmlns:a16="http://schemas.microsoft.com/office/drawing/2014/main" id="{FBE78071-DC72-4EB4-8733-B728F61418A2}"/>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33D5480C-9FEA-48F5-A163-FE098425B219}"/>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31136594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3DDD-C965-4838-9671-A4BD95A929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27F1CD93-DA53-4947-9022-514C828FE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A7D8A237-F162-4053-83FF-3691CD8707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E8BDD5-D706-4004-951C-881FC2A6AA97}"/>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6" name="Footer Placeholder 5">
            <a:extLst>
              <a:ext uri="{FF2B5EF4-FFF2-40B4-BE49-F238E27FC236}">
                <a16:creationId xmlns:a16="http://schemas.microsoft.com/office/drawing/2014/main" id="{4DCC8453-6A11-4443-917D-D3751CE21CA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EA28935F-AD97-417F-9F62-6E1E8109AD66}"/>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74728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0655E-35DD-4FBA-AD41-5D0044EBC7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45F8DD35-06AB-4640-AA3A-E23071D18C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1F665153-EB51-4F81-9931-078DED3A82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AC02D4F-C241-4AC6-A957-E90BAAB8DC16}"/>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6" name="Footer Placeholder 5">
            <a:extLst>
              <a:ext uri="{FF2B5EF4-FFF2-40B4-BE49-F238E27FC236}">
                <a16:creationId xmlns:a16="http://schemas.microsoft.com/office/drawing/2014/main" id="{FEEB5BC0-2261-4422-8ACC-1453FA3B3ECC}"/>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5B35605-5DF0-44B5-BB67-EDB12493C6E8}"/>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4018884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84378-88E4-43BC-8725-B17D7EEE855D}"/>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D350ADE1-05F0-4460-AC54-149F2781DC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DD2C1038-111C-4B84-B6CF-C90566431946}"/>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5" name="Footer Placeholder 4">
            <a:extLst>
              <a:ext uri="{FF2B5EF4-FFF2-40B4-BE49-F238E27FC236}">
                <a16:creationId xmlns:a16="http://schemas.microsoft.com/office/drawing/2014/main" id="{400ACCA1-90BA-40A8-B657-9B140C2525C3}"/>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5B761ED-91AC-4B4F-A5A2-90AE46EBAC9E}"/>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13804304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C07CE0-BE11-4A0D-9839-6E88560B1F5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C1D8DAC5-547E-4C74-90A1-CA96EDA0DA5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F530DD8-6C1D-4938-9DF0-938C4B6D2A1E}"/>
              </a:ext>
            </a:extLst>
          </p:cNvPr>
          <p:cNvSpPr>
            <a:spLocks noGrp="1"/>
          </p:cNvSpPr>
          <p:nvPr>
            <p:ph type="dt" sz="half" idx="10"/>
          </p:nvPr>
        </p:nvSpPr>
        <p:spPr/>
        <p:txBody>
          <a:bodyPr/>
          <a:lstStyle/>
          <a:p>
            <a:fld id="{E5B7AFA9-4AFB-4421-B5B7-3EF71FABA1AD}" type="datetimeFigureOut">
              <a:rPr lang="lv-LV" smtClean="0"/>
              <a:t>10.09.2020</a:t>
            </a:fld>
            <a:endParaRPr lang="lv-LV"/>
          </a:p>
        </p:txBody>
      </p:sp>
      <p:sp>
        <p:nvSpPr>
          <p:cNvPr id="5" name="Footer Placeholder 4">
            <a:extLst>
              <a:ext uri="{FF2B5EF4-FFF2-40B4-BE49-F238E27FC236}">
                <a16:creationId xmlns:a16="http://schemas.microsoft.com/office/drawing/2014/main" id="{EBABBDC4-C9C0-49B1-BDD4-72073BBBFBFA}"/>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D14A1F0-3AF3-495D-99F4-E28DD62F3A20}"/>
              </a:ext>
            </a:extLst>
          </p:cNvPr>
          <p:cNvSpPr>
            <a:spLocks noGrp="1"/>
          </p:cNvSpPr>
          <p:nvPr>
            <p:ph type="sldNum" sz="quarter" idx="12"/>
          </p:nvPr>
        </p:nvSpPr>
        <p:spPr/>
        <p:txBody>
          <a:bodyPr/>
          <a:lstStyle/>
          <a:p>
            <a:fld id="{3657DE7B-1178-4D98-9FF9-DBF78739D060}" type="slidenum">
              <a:rPr lang="lv-LV" smtClean="0"/>
              <a:t>‹#›</a:t>
            </a:fld>
            <a:endParaRPr lang="lv-LV"/>
          </a:p>
        </p:txBody>
      </p:sp>
    </p:spTree>
    <p:extLst>
      <p:ext uri="{BB962C8B-B14F-4D97-AF65-F5344CB8AC3E}">
        <p14:creationId xmlns:p14="http://schemas.microsoft.com/office/powerpoint/2010/main" val="67373574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C993-9FF0-41FD-A592-43FFAEEAB7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49BB76A1-B5B5-4580-A8D5-2D2CBF6AF3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C6A8955F-EFAB-412A-B679-80910A84511E}"/>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5" name="Footer Placeholder 4">
            <a:extLst>
              <a:ext uri="{FF2B5EF4-FFF2-40B4-BE49-F238E27FC236}">
                <a16:creationId xmlns:a16="http://schemas.microsoft.com/office/drawing/2014/main" id="{08584E81-F68D-490C-999F-81574AA7144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A28E6366-CDF0-44C6-A6A2-B103C254587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951771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B95873-3CC0-4357-A298-B88B75A8A213}" type="datetimeFigureOut">
              <a:rPr lang="lv-LV" smtClean="0"/>
              <a:t>10.09.2020</a:t>
            </a:fld>
            <a:endParaRPr lang="lv-LV"/>
          </a:p>
        </p:txBody>
      </p:sp>
      <p:sp>
        <p:nvSpPr>
          <p:cNvPr id="6" name="Footer Placeholder 5"/>
          <p:cNvSpPr>
            <a:spLocks noGrp="1"/>
          </p:cNvSpPr>
          <p:nvPr>
            <p:ph type="ftr" sz="quarter" idx="11"/>
          </p:nvPr>
        </p:nvSpPr>
        <p:spPr/>
        <p:txBody>
          <a:bodyPr/>
          <a:lstStyle/>
          <a:p>
            <a:endParaRPr lang="lv-LV"/>
          </a:p>
        </p:txBody>
      </p:sp>
      <p:sp>
        <p:nvSpPr>
          <p:cNvPr id="7" name="Slide Number Placeholder 6"/>
          <p:cNvSpPr>
            <a:spLocks noGrp="1"/>
          </p:cNvSpPr>
          <p:nvPr>
            <p:ph type="sldNum" sz="quarter" idx="12"/>
          </p:nvPr>
        </p:nvSpPr>
        <p:spPr/>
        <p:txBody>
          <a:bodyPr/>
          <a:lstStyle/>
          <a:p>
            <a:fld id="{1BBD2AA7-02D3-4A06-8F9F-50CBD2285B67}" type="slidenum">
              <a:rPr lang="lv-LV" smtClean="0"/>
              <a:t>‹#›</a:t>
            </a:fld>
            <a:endParaRPr lang="lv-LV"/>
          </a:p>
        </p:txBody>
      </p:sp>
    </p:spTree>
    <p:extLst>
      <p:ext uri="{BB962C8B-B14F-4D97-AF65-F5344CB8AC3E}">
        <p14:creationId xmlns:p14="http://schemas.microsoft.com/office/powerpoint/2010/main" val="425913127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2ED03-6253-4620-9D03-E7E2793FC63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66E2F57D-09D3-485B-9510-0C104FE2DE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EDF1400-C814-4744-BC2F-8EEA4B9C7594}"/>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5" name="Footer Placeholder 4">
            <a:extLst>
              <a:ext uri="{FF2B5EF4-FFF2-40B4-BE49-F238E27FC236}">
                <a16:creationId xmlns:a16="http://schemas.microsoft.com/office/drawing/2014/main" id="{8B7C4C59-2EC4-46BF-91DD-A13E95FE90F7}"/>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15DAF18B-C900-4D45-B376-56726A032C3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87634395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4FC3AD-144D-4400-8F9E-45B6F54162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76A00C33-B6D8-4F14-9302-1F352F0DC9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E9A1F6E-B5E5-42E5-B9B0-C13061072C86}"/>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5" name="Footer Placeholder 4">
            <a:extLst>
              <a:ext uri="{FF2B5EF4-FFF2-40B4-BE49-F238E27FC236}">
                <a16:creationId xmlns:a16="http://schemas.microsoft.com/office/drawing/2014/main" id="{C5E4F4D5-24EE-48B1-8D6A-F6FB80E00B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49230E77-1C3A-40AC-BDAC-91F7E6B6A0B5}"/>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6415753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5C2C4-4DFB-4A23-8F81-D61A94EF4E9E}"/>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0E56CE01-009A-4DA0-B71E-6E2D797AE72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D959DECA-4154-42E7-B22D-CE415807FD7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A9EDCB53-E43C-43A6-9CF3-458BF78888F1}"/>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6" name="Footer Placeholder 5">
            <a:extLst>
              <a:ext uri="{FF2B5EF4-FFF2-40B4-BE49-F238E27FC236}">
                <a16:creationId xmlns:a16="http://schemas.microsoft.com/office/drawing/2014/main" id="{E61113BC-3C5C-441F-8544-B37736B5FD50}"/>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A5EDA37-B9E9-4322-9CDF-4D98CF08A812}"/>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916835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8C4A5-B906-4843-A3CC-3F4BFEB0DA96}"/>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331BCEC1-B303-45C8-AADE-46ABA08F2C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6B53BC1-8780-4D77-B3EE-D48D9F2B732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4466FD34-52A6-4622-B65C-2767A4177F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D5FD75E-5ECD-4E2D-95F3-CC2614E52DC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4174D552-27EF-4B33-B51B-C9A337833463}"/>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8" name="Footer Placeholder 7">
            <a:extLst>
              <a:ext uri="{FF2B5EF4-FFF2-40B4-BE49-F238E27FC236}">
                <a16:creationId xmlns:a16="http://schemas.microsoft.com/office/drawing/2014/main" id="{3EC21BB8-7255-43DC-843E-2ED3767408B8}"/>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3BE45494-A143-44A1-903D-5F185D53345B}"/>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02098371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D6AC8-03F2-4D68-97CB-FBD55A1964CF}"/>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35CB9B72-081D-4107-90D6-84CCE3FBA403}"/>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4" name="Footer Placeholder 3">
            <a:extLst>
              <a:ext uri="{FF2B5EF4-FFF2-40B4-BE49-F238E27FC236}">
                <a16:creationId xmlns:a16="http://schemas.microsoft.com/office/drawing/2014/main" id="{416673EC-1565-4449-8612-E57E4D8EDFF2}"/>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CC053D9E-C8B1-4FCF-94DA-BF1F1B76F679}"/>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2299203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C0ACA1-7911-46D8-8E99-01F2253D8F83}"/>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3" name="Footer Placeholder 2">
            <a:extLst>
              <a:ext uri="{FF2B5EF4-FFF2-40B4-BE49-F238E27FC236}">
                <a16:creationId xmlns:a16="http://schemas.microsoft.com/office/drawing/2014/main" id="{CB2A7C57-EBFF-4BD7-A832-6842E16BBDA4}"/>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E9FF140F-A3E6-411E-A8F6-7EFD47184C1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51732656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C03AD-536A-4F62-AFA6-B682C6A467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FFC2C4F1-8C34-4BB3-92AE-AC4F3F7C48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B29377C7-A1BE-4E2C-82AF-AF2FF7D4B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86A9C7C-39D0-411F-8D8A-84C518BAD34B}"/>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6" name="Footer Placeholder 5">
            <a:extLst>
              <a:ext uri="{FF2B5EF4-FFF2-40B4-BE49-F238E27FC236}">
                <a16:creationId xmlns:a16="http://schemas.microsoft.com/office/drawing/2014/main" id="{6E513641-6137-436D-8ACB-DED29EBADF85}"/>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2A4724F8-33E3-4A75-BF88-25484CBCD8D6}"/>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303481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14C9F-5ACA-471E-85CD-E2950EAB4D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3583AEB4-DB15-40E8-9DCB-DF526400CC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AC0193F1-B7D7-4FAE-BF01-FDC7B86746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862926C-0049-4E08-BB90-E120895EC248}"/>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6" name="Footer Placeholder 5">
            <a:extLst>
              <a:ext uri="{FF2B5EF4-FFF2-40B4-BE49-F238E27FC236}">
                <a16:creationId xmlns:a16="http://schemas.microsoft.com/office/drawing/2014/main" id="{4EFB0A5D-079E-4ABD-B337-97CCB8BA4154}"/>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88DDAE2D-EA03-4CBA-B4C9-0E705A76683E}"/>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412494912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0DFC1-5A48-4B2B-A780-A902D0257E1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8C9A3E71-09D6-4E9C-826C-C9F12E8B4B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793B89DD-74A8-40BE-82D1-21C8C06B898B}"/>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5" name="Footer Placeholder 4">
            <a:extLst>
              <a:ext uri="{FF2B5EF4-FFF2-40B4-BE49-F238E27FC236}">
                <a16:creationId xmlns:a16="http://schemas.microsoft.com/office/drawing/2014/main" id="{38448AA2-981C-495F-A087-B993D91AB2C9}"/>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F652A1A-3F9A-4ABD-9F99-CACC67B4488F}"/>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37810443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1CFED50-A60B-4E98-880E-BBC51768CB2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7B67BE28-FEBD-4C5A-8C47-5B95D7662A1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45BBDFA-C241-4D41-9DC5-8342C5F24196}"/>
              </a:ext>
            </a:extLst>
          </p:cNvPr>
          <p:cNvSpPr>
            <a:spLocks noGrp="1"/>
          </p:cNvSpPr>
          <p:nvPr>
            <p:ph type="dt" sz="half" idx="10"/>
          </p:nvPr>
        </p:nvSpPr>
        <p:spPr/>
        <p:txBody>
          <a:bodyPr/>
          <a:lstStyle/>
          <a:p>
            <a:fld id="{2AF3AC4D-9FE6-4FD3-AE43-65826DA6619D}" type="datetimeFigureOut">
              <a:rPr lang="lv-LV" smtClean="0"/>
              <a:t>10.09.2020</a:t>
            </a:fld>
            <a:endParaRPr lang="lv-LV"/>
          </a:p>
        </p:txBody>
      </p:sp>
      <p:sp>
        <p:nvSpPr>
          <p:cNvPr id="5" name="Footer Placeholder 4">
            <a:extLst>
              <a:ext uri="{FF2B5EF4-FFF2-40B4-BE49-F238E27FC236}">
                <a16:creationId xmlns:a16="http://schemas.microsoft.com/office/drawing/2014/main" id="{6E76D802-202D-4926-99C3-3C31564F304D}"/>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E659321-FE13-401B-9223-17A418FB6337}"/>
              </a:ext>
            </a:extLst>
          </p:cNvPr>
          <p:cNvSpPr>
            <a:spLocks noGrp="1"/>
          </p:cNvSpPr>
          <p:nvPr>
            <p:ph type="sldNum" sz="quarter" idx="12"/>
          </p:nvPr>
        </p:nvSpPr>
        <p:spPr/>
        <p:txBody>
          <a:bodyPr/>
          <a:lstStyle/>
          <a:p>
            <a:fld id="{8BCAA974-02C3-4265-8074-C2A66A90B2A4}" type="slidenum">
              <a:rPr lang="lv-LV" smtClean="0"/>
              <a:t>‹#›</a:t>
            </a:fld>
            <a:endParaRPr lang="lv-LV"/>
          </a:p>
        </p:txBody>
      </p:sp>
    </p:spTree>
    <p:extLst>
      <p:ext uri="{BB962C8B-B14F-4D97-AF65-F5344CB8AC3E}">
        <p14:creationId xmlns:p14="http://schemas.microsoft.com/office/powerpoint/2010/main" val="10656692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10.09.2020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266677" y="178229"/>
            <a:ext cx="3925323" cy="1059119"/>
          </a:xfrm>
          <a:prstGeom prst="rect">
            <a:avLst/>
          </a:prstGeom>
        </p:spPr>
      </p:pic>
    </p:spTree>
    <p:extLst>
      <p:ext uri="{BB962C8B-B14F-4D97-AF65-F5344CB8AC3E}">
        <p14:creationId xmlns:p14="http://schemas.microsoft.com/office/powerpoint/2010/main" val="574347509"/>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10.09.2020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3" name="Picture 12">
            <a:extLst>
              <a:ext uri="{FF2B5EF4-FFF2-40B4-BE49-F238E27FC236}">
                <a16:creationId xmlns:a16="http://schemas.microsoft.com/office/drawing/2014/main" id="{56EA5156-B818-492E-AB10-CE5CF4D2C17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396739" y="130671"/>
            <a:ext cx="4661912" cy="1257863"/>
          </a:xfrm>
          <a:prstGeom prst="rect">
            <a:avLst/>
          </a:prstGeom>
        </p:spPr>
      </p:pic>
    </p:spTree>
    <p:extLst>
      <p:ext uri="{BB962C8B-B14F-4D97-AF65-F5344CB8AC3E}">
        <p14:creationId xmlns:p14="http://schemas.microsoft.com/office/powerpoint/2010/main" val="2447312494"/>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10.09.2020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3158658291"/>
      </p:ext>
    </p:extLst>
  </p:cSld>
  <p:clrMap bg1="lt1" tx1="dk1" bg2="lt2" tx2="dk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10.09.2020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spTree>
    <p:extLst>
      <p:ext uri="{BB962C8B-B14F-4D97-AF65-F5344CB8AC3E}">
        <p14:creationId xmlns:p14="http://schemas.microsoft.com/office/powerpoint/2010/main" val="564420827"/>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8B95873-3CC0-4357-A298-B88B75A8A213}" type="datetimeFigureOut">
              <a:rPr lang="lv-LV" smtClean="0"/>
              <a:t>10.09.2020</a:t>
            </a:fld>
            <a:endParaRPr lang="lv-LV"/>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v-LV"/>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BBD2AA7-02D3-4A06-8F9F-50CBD2285B67}" type="slidenum">
              <a:rPr lang="lv-LV" smtClean="0"/>
              <a:t>‹#›</a:t>
            </a:fld>
            <a:endParaRPr lang="lv-LV"/>
          </a:p>
        </p:txBody>
      </p:sp>
      <p:pic>
        <p:nvPicPr>
          <p:cNvPr id="10" name="Picture 9">
            <a:extLst>
              <a:ext uri="{FF2B5EF4-FFF2-40B4-BE49-F238E27FC236}">
                <a16:creationId xmlns:a16="http://schemas.microsoft.com/office/drawing/2014/main" id="{9BFA7474-B1E0-4E2C-84A5-1AACFEF1D1B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134475" y="121932"/>
            <a:ext cx="3057525" cy="824973"/>
          </a:xfrm>
          <a:prstGeom prst="rect">
            <a:avLst/>
          </a:prstGeom>
        </p:spPr>
      </p:pic>
    </p:spTree>
    <p:extLst>
      <p:ext uri="{BB962C8B-B14F-4D97-AF65-F5344CB8AC3E}">
        <p14:creationId xmlns:p14="http://schemas.microsoft.com/office/powerpoint/2010/main" val="3091638956"/>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FB6E08-61E0-47DC-8C22-05F2F3FFEB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2DC4E11-2E90-481C-8157-9F38BAF99A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5ED20287-FEAF-4044-9322-B4DDA95476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54110-B569-452E-8A85-7882D56B37A7}" type="datetimeFigureOut">
              <a:rPr lang="lv-LV" smtClean="0"/>
              <a:t>10.09.2020</a:t>
            </a:fld>
            <a:endParaRPr lang="lv-LV"/>
          </a:p>
        </p:txBody>
      </p:sp>
      <p:sp>
        <p:nvSpPr>
          <p:cNvPr id="5" name="Footer Placeholder 4">
            <a:extLst>
              <a:ext uri="{FF2B5EF4-FFF2-40B4-BE49-F238E27FC236}">
                <a16:creationId xmlns:a16="http://schemas.microsoft.com/office/drawing/2014/main" id="{233B1941-C5B1-4A03-8A3A-ED5C74C32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37628A93-06D7-4E36-B039-D341E4AD5E8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F15E3A-76C8-4EB8-ABE1-059F23EAFE5B}" type="slidenum">
              <a:rPr lang="lv-LV" smtClean="0"/>
              <a:t>‹#›</a:t>
            </a:fld>
            <a:endParaRPr lang="lv-LV"/>
          </a:p>
        </p:txBody>
      </p:sp>
    </p:spTree>
    <p:extLst>
      <p:ext uri="{BB962C8B-B14F-4D97-AF65-F5344CB8AC3E}">
        <p14:creationId xmlns:p14="http://schemas.microsoft.com/office/powerpoint/2010/main" val="3709241333"/>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 id="214748386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74C49F-5B01-487A-A008-013562F370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47AD53AE-D654-43CF-84B5-1DB4A4EC3E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3AD72CE-4AD0-4983-9682-FFC9EFAD5A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4E4C94-8B7B-45BA-A06B-B15A3B0199A1}" type="datetimeFigureOut">
              <a:rPr lang="lv-LV" smtClean="0"/>
              <a:t>10.09.2020</a:t>
            </a:fld>
            <a:endParaRPr lang="lv-LV"/>
          </a:p>
        </p:txBody>
      </p:sp>
      <p:sp>
        <p:nvSpPr>
          <p:cNvPr id="5" name="Footer Placeholder 4">
            <a:extLst>
              <a:ext uri="{FF2B5EF4-FFF2-40B4-BE49-F238E27FC236}">
                <a16:creationId xmlns:a16="http://schemas.microsoft.com/office/drawing/2014/main" id="{9B7B16DD-F51B-413D-BD6A-A03663B3C7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8BBC2343-0B19-44C5-8C6A-3C15B1576A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D964B8-F1C7-4620-B23A-5BAA1BF681F3}" type="slidenum">
              <a:rPr lang="lv-LV" smtClean="0"/>
              <a:t>‹#›</a:t>
            </a:fld>
            <a:endParaRPr lang="lv-LV"/>
          </a:p>
        </p:txBody>
      </p:sp>
    </p:spTree>
    <p:extLst>
      <p:ext uri="{BB962C8B-B14F-4D97-AF65-F5344CB8AC3E}">
        <p14:creationId xmlns:p14="http://schemas.microsoft.com/office/powerpoint/2010/main" val="1806674193"/>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3106E4-BADE-43D2-822A-DE4F2F891E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287FDD96-18AE-433D-A7FF-51A5F08C1A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39CA3BD-B590-4123-9479-C4797B8774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B7AFA9-4AFB-4421-B5B7-3EF71FABA1AD}" type="datetimeFigureOut">
              <a:rPr lang="lv-LV" smtClean="0"/>
              <a:t>10.09.2020</a:t>
            </a:fld>
            <a:endParaRPr lang="lv-LV"/>
          </a:p>
        </p:txBody>
      </p:sp>
      <p:sp>
        <p:nvSpPr>
          <p:cNvPr id="5" name="Footer Placeholder 4">
            <a:extLst>
              <a:ext uri="{FF2B5EF4-FFF2-40B4-BE49-F238E27FC236}">
                <a16:creationId xmlns:a16="http://schemas.microsoft.com/office/drawing/2014/main" id="{8DD589FE-561F-4AC4-9027-7F0F2BC875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E902E332-BEE6-42EE-AFA6-E5632EE36C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57DE7B-1178-4D98-9FF9-DBF78739D060}" type="slidenum">
              <a:rPr lang="lv-LV" smtClean="0"/>
              <a:t>‹#›</a:t>
            </a:fld>
            <a:endParaRPr lang="lv-LV"/>
          </a:p>
        </p:txBody>
      </p:sp>
    </p:spTree>
    <p:extLst>
      <p:ext uri="{BB962C8B-B14F-4D97-AF65-F5344CB8AC3E}">
        <p14:creationId xmlns:p14="http://schemas.microsoft.com/office/powerpoint/2010/main" val="4208774207"/>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2910D1-8A8C-4E17-B58C-9F39644DF4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723C74AF-06EE-4C54-8D59-DE1B01EE121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A99E648-9855-4C44-96E7-A43CC8C223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F3AC4D-9FE6-4FD3-AE43-65826DA6619D}" type="datetimeFigureOut">
              <a:rPr lang="lv-LV" smtClean="0"/>
              <a:t>10.09.2020</a:t>
            </a:fld>
            <a:endParaRPr lang="lv-LV"/>
          </a:p>
        </p:txBody>
      </p:sp>
      <p:sp>
        <p:nvSpPr>
          <p:cNvPr id="5" name="Footer Placeholder 4">
            <a:extLst>
              <a:ext uri="{FF2B5EF4-FFF2-40B4-BE49-F238E27FC236}">
                <a16:creationId xmlns:a16="http://schemas.microsoft.com/office/drawing/2014/main" id="{BC6E3B2F-5CF4-4206-820D-B4DA53B95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757AB8B8-A105-4B43-A848-C6344BE7B0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AA974-02C3-4265-8074-C2A66A90B2A4}" type="slidenum">
              <a:rPr lang="lv-LV" smtClean="0"/>
              <a:t>‹#›</a:t>
            </a:fld>
            <a:endParaRPr lang="lv-LV"/>
          </a:p>
        </p:txBody>
      </p:sp>
    </p:spTree>
    <p:extLst>
      <p:ext uri="{BB962C8B-B14F-4D97-AF65-F5344CB8AC3E}">
        <p14:creationId xmlns:p14="http://schemas.microsoft.com/office/powerpoint/2010/main" val="1007835989"/>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totalconcept.se/method/pilot-buildings/"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4.xml"/><Relationship Id="rId4" Type="http://schemas.openxmlformats.org/officeDocument/2006/relationships/image" Target="../media/image27.png"/></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956192" y="1755458"/>
            <a:ext cx="10648951" cy="1475898"/>
          </a:xfrm>
        </p:spPr>
        <p:txBody>
          <a:bodyPr>
            <a:normAutofit fontScale="90000"/>
          </a:bodyPr>
          <a:lstStyle/>
          <a:p>
            <a:pPr algn="ctr"/>
            <a:r>
              <a:rPr lang="fi-FI" sz="6600" b="1" dirty="0">
                <a:latin typeface="+mn-lt"/>
              </a:rPr>
              <a:t>BUNDLING</a:t>
            </a:r>
            <a:br>
              <a:rPr lang="fi-FI" sz="6600" b="1" dirty="0">
                <a:latin typeface="+mn-lt"/>
              </a:rPr>
            </a:br>
            <a:r>
              <a:rPr lang="fi-FI" sz="6600" b="1" dirty="0">
                <a:latin typeface="+mn-lt"/>
              </a:rPr>
              <a:t>Training </a:t>
            </a:r>
            <a:r>
              <a:rPr lang="fi-FI" sz="6600" b="1" dirty="0" err="1">
                <a:latin typeface="+mn-lt"/>
              </a:rPr>
              <a:t>materal</a:t>
            </a:r>
            <a:endParaRPr lang="lv-LV" sz="6600" b="1" dirty="0">
              <a:latin typeface="+mn-lt"/>
            </a:endParaRP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477692" y="4253466"/>
            <a:ext cx="10196600" cy="1819274"/>
          </a:xfrm>
        </p:spPr>
        <p:txBody>
          <a:bodyPr>
            <a:noAutofit/>
          </a:bodyPr>
          <a:lstStyle/>
          <a:p>
            <a:r>
              <a:rPr lang="lv-LV" sz="2800" cap="none" dirty="0" err="1">
                <a:solidFill>
                  <a:schemeClr val="tx1"/>
                </a:solidFill>
                <a:latin typeface="+mn-lt"/>
              </a:rPr>
              <a:t>Name</a:t>
            </a:r>
            <a:r>
              <a:rPr lang="lv-LV" sz="2800" cap="none" dirty="0">
                <a:solidFill>
                  <a:schemeClr val="tx1"/>
                </a:solidFill>
                <a:latin typeface="+mn-lt"/>
              </a:rPr>
              <a:t>, </a:t>
            </a:r>
            <a:r>
              <a:rPr lang="lv-LV" sz="2800" cap="none" dirty="0" err="1">
                <a:solidFill>
                  <a:schemeClr val="tx1"/>
                </a:solidFill>
                <a:latin typeface="+mn-lt"/>
              </a:rPr>
              <a:t>Organisation</a:t>
            </a:r>
            <a:endParaRPr lang="lv-LV" sz="2800" cap="none" dirty="0">
              <a:solidFill>
                <a:schemeClr val="tx1"/>
              </a:solidFill>
              <a:latin typeface="+mn-lt"/>
            </a:endParaRPr>
          </a:p>
          <a:p>
            <a:r>
              <a:rPr lang="lv-LV" sz="2800" cap="none" dirty="0" err="1">
                <a:solidFill>
                  <a:schemeClr val="tx1"/>
                </a:solidFill>
                <a:latin typeface="+mn-lt"/>
              </a:rPr>
              <a:t>Event</a:t>
            </a:r>
            <a:r>
              <a:rPr lang="lv-LV" sz="2800" cap="none" dirty="0">
                <a:solidFill>
                  <a:schemeClr val="tx1"/>
                </a:solidFill>
                <a:latin typeface="+mn-lt"/>
              </a:rPr>
              <a:t> </a:t>
            </a:r>
          </a:p>
          <a:p>
            <a:r>
              <a:rPr lang="lv-LV" sz="2800" cap="none" dirty="0" err="1">
                <a:solidFill>
                  <a:schemeClr val="tx1"/>
                </a:solidFill>
                <a:latin typeface="+mn-lt"/>
              </a:rPr>
              <a:t>Location</a:t>
            </a:r>
            <a:r>
              <a:rPr lang="lv-LV" sz="2800" cap="none" dirty="0">
                <a:solidFill>
                  <a:schemeClr val="tx1"/>
                </a:solidFill>
                <a:latin typeface="+mn-lt"/>
              </a:rPr>
              <a:t>, </a:t>
            </a:r>
            <a:r>
              <a:rPr lang="lv-LV" sz="2800" cap="none" dirty="0" err="1">
                <a:solidFill>
                  <a:schemeClr val="tx1"/>
                </a:solidFill>
                <a:latin typeface="+mn-lt"/>
              </a:rPr>
              <a:t>Date</a:t>
            </a:r>
            <a:endParaRPr lang="lv-LV" sz="2800" cap="none" dirty="0">
              <a:solidFill>
                <a:schemeClr val="tx1"/>
              </a:solidFill>
              <a:latin typeface="+mn-lt"/>
            </a:endParaRPr>
          </a:p>
        </p:txBody>
      </p:sp>
      <p:sp>
        <p:nvSpPr>
          <p:cNvPr id="4" name="Rectangle 3">
            <a:extLst>
              <a:ext uri="{FF2B5EF4-FFF2-40B4-BE49-F238E27FC236}">
                <a16:creationId xmlns:a16="http://schemas.microsoft.com/office/drawing/2014/main" id="{41AF76F9-13C3-415C-AB94-45C2EE5CB126}"/>
              </a:ext>
            </a:extLst>
          </p:cNvPr>
          <p:cNvSpPr/>
          <p:nvPr/>
        </p:nvSpPr>
        <p:spPr>
          <a:xfrm>
            <a:off x="5438055" y="308637"/>
            <a:ext cx="4301563" cy="739113"/>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403" y="168147"/>
            <a:ext cx="4134662" cy="1116359"/>
          </a:xfrm>
          <a:prstGeom prst="rect">
            <a:avLst/>
          </a:prstGeom>
        </p:spPr>
      </p:pic>
      <p:sp>
        <p:nvSpPr>
          <p:cNvPr id="16" name="Flowchart: Process 15">
            <a:extLst>
              <a:ext uri="{FF2B5EF4-FFF2-40B4-BE49-F238E27FC236}">
                <a16:creationId xmlns:a16="http://schemas.microsoft.com/office/drawing/2014/main" id="{3F04701E-9AA8-423E-8614-F7E4B689E530}"/>
              </a:ext>
            </a:extLst>
          </p:cNvPr>
          <p:cNvSpPr/>
          <p:nvPr/>
        </p:nvSpPr>
        <p:spPr>
          <a:xfrm>
            <a:off x="9465625" y="456356"/>
            <a:ext cx="1834111" cy="539940"/>
          </a:xfrm>
          <a:prstGeom prst="flowChartProcess">
            <a:avLst/>
          </a:prstGeom>
          <a:noFill/>
          <a:ln>
            <a:solidFill>
              <a:schemeClr val="tx1"/>
            </a:solidFill>
            <a:prstDash val="dash"/>
          </a:ln>
        </p:spPr>
        <p:style>
          <a:lnRef idx="0">
            <a:scrgbClr r="0" g="0" b="0"/>
          </a:lnRef>
          <a:fillRef idx="0">
            <a:scrgbClr r="0" g="0" b="0"/>
          </a:fillRef>
          <a:effectRef idx="0">
            <a:scrgbClr r="0" g="0" b="0"/>
          </a:effectRef>
          <a:fontRef idx="minor">
            <a:schemeClr val="dk1"/>
          </a:fontRef>
        </p:style>
        <p:txBody>
          <a:bodyPr rtlCol="0" anchor="ctr"/>
          <a:lstStyle/>
          <a:p>
            <a:pPr algn="ctr"/>
            <a:r>
              <a:rPr lang="lv-LV" sz="900" dirty="0" err="1"/>
              <a:t>Add</a:t>
            </a:r>
            <a:r>
              <a:rPr lang="lv-LV" sz="900" dirty="0"/>
              <a:t> a </a:t>
            </a:r>
            <a:r>
              <a:rPr lang="lv-LV" sz="900" dirty="0" err="1"/>
              <a:t>organisation</a:t>
            </a:r>
            <a:r>
              <a:rPr lang="lv-LV" sz="900" dirty="0"/>
              <a:t> logo. </a:t>
            </a:r>
          </a:p>
          <a:p>
            <a:pPr algn="ctr"/>
            <a:r>
              <a:rPr lang="lv-LV" sz="900" dirty="0" err="1"/>
              <a:t>Note</a:t>
            </a:r>
            <a:r>
              <a:rPr lang="lv-LV" sz="900" dirty="0"/>
              <a:t>: </a:t>
            </a:r>
            <a:r>
              <a:rPr lang="lv-LV" sz="900" dirty="0" err="1"/>
              <a:t>The</a:t>
            </a:r>
            <a:r>
              <a:rPr lang="lv-LV" sz="900" dirty="0"/>
              <a:t> </a:t>
            </a:r>
            <a:r>
              <a:rPr lang="lv-LV" sz="900" dirty="0" err="1"/>
              <a:t>Union</a:t>
            </a:r>
            <a:r>
              <a:rPr lang="lv-LV" sz="900" dirty="0"/>
              <a:t> </a:t>
            </a:r>
            <a:r>
              <a:rPr lang="lv-LV" sz="900" dirty="0" err="1"/>
              <a:t>Emblem</a:t>
            </a:r>
            <a:r>
              <a:rPr lang="lv-LV" sz="900" dirty="0"/>
              <a:t> (EU </a:t>
            </a:r>
            <a:r>
              <a:rPr lang="lv-LV" sz="900" dirty="0" err="1"/>
              <a:t>flag</a:t>
            </a:r>
            <a:r>
              <a:rPr lang="lv-LV" sz="900" dirty="0"/>
              <a:t>) </a:t>
            </a:r>
            <a:r>
              <a:rPr lang="lv-LV" sz="900" dirty="0" err="1"/>
              <a:t>shall</a:t>
            </a:r>
            <a:r>
              <a:rPr lang="lv-LV" sz="900" dirty="0"/>
              <a:t> </a:t>
            </a:r>
            <a:r>
              <a:rPr lang="lv-LV" sz="900" dirty="0" err="1"/>
              <a:t>have</a:t>
            </a:r>
            <a:r>
              <a:rPr lang="lv-LV" sz="900" dirty="0"/>
              <a:t> </a:t>
            </a:r>
            <a:r>
              <a:rPr lang="lv-LV" sz="900" dirty="0" err="1"/>
              <a:t>at</a:t>
            </a:r>
            <a:r>
              <a:rPr lang="lv-LV" sz="900" dirty="0"/>
              <a:t> </a:t>
            </a:r>
            <a:r>
              <a:rPr lang="lv-LV" sz="900" dirty="0" err="1"/>
              <a:t>least</a:t>
            </a:r>
            <a:r>
              <a:rPr lang="lv-LV" sz="900" dirty="0"/>
              <a:t> </a:t>
            </a:r>
            <a:r>
              <a:rPr lang="lv-LV" sz="900" dirty="0" err="1"/>
              <a:t>the</a:t>
            </a:r>
            <a:r>
              <a:rPr lang="lv-LV" sz="900" dirty="0"/>
              <a:t> </a:t>
            </a:r>
            <a:r>
              <a:rPr lang="lv-LV" sz="900" dirty="0" err="1"/>
              <a:t>same</a:t>
            </a:r>
            <a:r>
              <a:rPr lang="lv-LV" sz="900" dirty="0"/>
              <a:t> </a:t>
            </a:r>
            <a:r>
              <a:rPr lang="lv-LV" sz="900" dirty="0" err="1"/>
              <a:t>size</a:t>
            </a:r>
            <a:r>
              <a:rPr lang="lv-LV" sz="900" dirty="0"/>
              <a:t> (</a:t>
            </a:r>
            <a:r>
              <a:rPr lang="lv-LV" sz="900" dirty="0" err="1"/>
              <a:t>height</a:t>
            </a:r>
            <a:r>
              <a:rPr lang="lv-LV" sz="900" dirty="0"/>
              <a:t> </a:t>
            </a:r>
            <a:r>
              <a:rPr lang="lv-LV" sz="900" dirty="0" err="1"/>
              <a:t>or</a:t>
            </a:r>
            <a:r>
              <a:rPr lang="lv-LV" sz="900" dirty="0"/>
              <a:t> </a:t>
            </a:r>
            <a:r>
              <a:rPr lang="lv-LV" sz="900" dirty="0" err="1"/>
              <a:t>width</a:t>
            </a:r>
            <a:r>
              <a:rPr lang="lv-LV" sz="900" dirty="0"/>
              <a:t>), </a:t>
            </a:r>
            <a:r>
              <a:rPr lang="lv-LV" sz="900" dirty="0" err="1"/>
              <a:t>as</a:t>
            </a:r>
            <a:r>
              <a:rPr lang="lv-LV" sz="900" dirty="0"/>
              <a:t> </a:t>
            </a:r>
            <a:r>
              <a:rPr lang="lv-LV" sz="900" dirty="0" err="1"/>
              <a:t>this</a:t>
            </a:r>
            <a:r>
              <a:rPr lang="lv-LV" sz="900" dirty="0"/>
              <a:t> logo.</a:t>
            </a:r>
          </a:p>
        </p:txBody>
      </p:sp>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4"/>
          <a:stretch>
            <a:fillRect/>
          </a:stretch>
        </p:blipFill>
        <p:spPr>
          <a:xfrm>
            <a:off x="4504014" y="308637"/>
            <a:ext cx="739114" cy="739114"/>
          </a:xfrm>
          <a:prstGeom prst="rect">
            <a:avLst/>
          </a:prstGeom>
        </p:spPr>
      </p:pic>
      <p:pic>
        <p:nvPicPr>
          <p:cNvPr id="6" name="Picture 5" descr="A close up of a sign&#10;&#10;Description automatically generated">
            <a:extLst>
              <a:ext uri="{FF2B5EF4-FFF2-40B4-BE49-F238E27FC236}">
                <a16:creationId xmlns:a16="http://schemas.microsoft.com/office/drawing/2014/main" id="{5CC932B7-A5F7-4340-B27B-E95343DCC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238191" y="3380918"/>
            <a:ext cx="2737980" cy="2737980"/>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D0EDD38-5AB5-4144-A275-40A092E9B45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6805" y="1738868"/>
            <a:ext cx="1469140" cy="1469140"/>
          </a:xfrm>
          <a:prstGeom prst="rect">
            <a:avLst/>
          </a:prstGeom>
        </p:spPr>
      </p:pic>
    </p:spTree>
    <p:extLst>
      <p:ext uri="{BB962C8B-B14F-4D97-AF65-F5344CB8AC3E}">
        <p14:creationId xmlns:p14="http://schemas.microsoft.com/office/powerpoint/2010/main" val="37959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9FF2D-F955-46D8-9828-D938F600BC89}"/>
              </a:ext>
            </a:extLst>
          </p:cNvPr>
          <p:cNvSpPr>
            <a:spLocks noGrp="1"/>
          </p:cNvSpPr>
          <p:nvPr>
            <p:ph type="title"/>
          </p:nvPr>
        </p:nvSpPr>
        <p:spPr>
          <a:xfrm>
            <a:off x="1097280" y="562828"/>
            <a:ext cx="10058400" cy="813211"/>
          </a:xfrm>
        </p:spPr>
        <p:txBody>
          <a:bodyPr/>
          <a:lstStyle/>
          <a:p>
            <a:r>
              <a:rPr lang="fi-FI" b="1" dirty="0" err="1"/>
              <a:t>Steps</a:t>
            </a:r>
            <a:endParaRPr lang="lv-LV" b="1" dirty="0"/>
          </a:p>
        </p:txBody>
      </p:sp>
      <p:sp>
        <p:nvSpPr>
          <p:cNvPr id="3" name="Content Placeholder 2">
            <a:extLst>
              <a:ext uri="{FF2B5EF4-FFF2-40B4-BE49-F238E27FC236}">
                <a16:creationId xmlns:a16="http://schemas.microsoft.com/office/drawing/2014/main" id="{6978F2C3-E0B2-4B88-B11B-41CF2514D199}"/>
              </a:ext>
            </a:extLst>
          </p:cNvPr>
          <p:cNvSpPr>
            <a:spLocks noGrp="1"/>
          </p:cNvSpPr>
          <p:nvPr>
            <p:ph idx="1"/>
          </p:nvPr>
        </p:nvSpPr>
        <p:spPr/>
        <p:txBody>
          <a:bodyPr/>
          <a:lstStyle/>
          <a:p>
            <a:pPr marL="342900" indent="-342900">
              <a:buFont typeface="Arial" panose="020B0604020202020204" pitchFamily="34" charset="0"/>
              <a:buChar char="•"/>
            </a:pPr>
            <a:endParaRPr lang="en-US" sz="4400" b="1" dirty="0"/>
          </a:p>
          <a:p>
            <a:pPr marL="342900" indent="-342900">
              <a:buFont typeface="Arial" panose="020B0604020202020204" pitchFamily="34" charset="0"/>
              <a:buChar char="•"/>
            </a:pPr>
            <a:r>
              <a:rPr lang="en-US" sz="4400" b="1" dirty="0"/>
              <a:t>Step 1 – Creating an action package</a:t>
            </a:r>
          </a:p>
          <a:p>
            <a:pPr marL="342900" indent="-342900">
              <a:buFont typeface="Arial" panose="020B0604020202020204" pitchFamily="34" charset="0"/>
              <a:buChar char="•"/>
            </a:pPr>
            <a:r>
              <a:rPr lang="en-US" sz="4400" b="1" dirty="0"/>
              <a:t>Step 2 – Carrying out the measures</a:t>
            </a:r>
          </a:p>
          <a:p>
            <a:pPr marL="342900" indent="-342900">
              <a:buFont typeface="Arial" panose="020B0604020202020204" pitchFamily="34" charset="0"/>
              <a:buChar char="•"/>
            </a:pPr>
            <a:r>
              <a:rPr lang="en-US" sz="4400" b="1" dirty="0"/>
              <a:t>Step 3 – Follow up</a:t>
            </a:r>
          </a:p>
          <a:p>
            <a:endParaRPr lang="lv-LV" dirty="0"/>
          </a:p>
        </p:txBody>
      </p:sp>
    </p:spTree>
    <p:extLst>
      <p:ext uri="{BB962C8B-B14F-4D97-AF65-F5344CB8AC3E}">
        <p14:creationId xmlns:p14="http://schemas.microsoft.com/office/powerpoint/2010/main" val="979460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1097280" y="562829"/>
            <a:ext cx="10058400" cy="830966"/>
          </a:xfrm>
        </p:spPr>
        <p:txBody>
          <a:bodyPr/>
          <a:lstStyle/>
          <a:p>
            <a:r>
              <a:rPr lang="en-US" b="1" dirty="0"/>
              <a:t>Work process</a:t>
            </a:r>
            <a:endParaRPr lang="lv-LV" b="1" dirty="0"/>
          </a:p>
        </p:txBody>
      </p:sp>
      <p:pic>
        <p:nvPicPr>
          <p:cNvPr id="4" name="Sisällön paikkamerkki 3"/>
          <p:cNvPicPr>
            <a:picLocks noGrp="1"/>
          </p:cNvPicPr>
          <p:nvPr>
            <p:ph idx="1"/>
          </p:nvPr>
        </p:nvPicPr>
        <p:blipFill>
          <a:blip r:embed="rId2"/>
          <a:stretch>
            <a:fillRect/>
          </a:stretch>
        </p:blipFill>
        <p:spPr>
          <a:xfrm>
            <a:off x="906163" y="2108886"/>
            <a:ext cx="10116064" cy="4078850"/>
          </a:xfrm>
          <a:prstGeom prst="rect">
            <a:avLst/>
          </a:prstGeom>
        </p:spPr>
      </p:pic>
    </p:spTree>
    <p:extLst>
      <p:ext uri="{BB962C8B-B14F-4D97-AF65-F5344CB8AC3E}">
        <p14:creationId xmlns:p14="http://schemas.microsoft.com/office/powerpoint/2010/main" val="2039159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1097280" y="562829"/>
            <a:ext cx="10058400" cy="911744"/>
          </a:xfrm>
        </p:spPr>
        <p:txBody>
          <a:bodyPr/>
          <a:lstStyle/>
          <a:p>
            <a:r>
              <a:rPr lang="fi-FI" b="1" dirty="0"/>
              <a:t>Preparations</a:t>
            </a:r>
            <a:endParaRPr lang="lv-LV" dirty="0"/>
          </a:p>
        </p:txBody>
      </p:sp>
      <p:sp>
        <p:nvSpPr>
          <p:cNvPr id="3" name="Content Placeholder 2">
            <a:extLst>
              <a:ext uri="{FF2B5EF4-FFF2-40B4-BE49-F238E27FC236}">
                <a16:creationId xmlns:a16="http://schemas.microsoft.com/office/drawing/2014/main" id="{9FF22546-6D2D-4E54-9810-2E93F0AEE0DB}"/>
              </a:ext>
            </a:extLst>
          </p:cNvPr>
          <p:cNvSpPr>
            <a:spLocks noGrp="1"/>
          </p:cNvSpPr>
          <p:nvPr>
            <p:ph idx="1"/>
          </p:nvPr>
        </p:nvSpPr>
        <p:spPr>
          <a:xfrm>
            <a:off x="840259" y="1787611"/>
            <a:ext cx="10315421" cy="4308389"/>
          </a:xfrm>
        </p:spPr>
        <p:txBody>
          <a:bodyPr>
            <a:normAutofit/>
          </a:bodyPr>
          <a:lstStyle/>
          <a:p>
            <a:pPr marL="0" indent="0">
              <a:buNone/>
            </a:pPr>
            <a:r>
              <a:rPr lang="en-US" sz="2400" b="1" dirty="0"/>
              <a:t>Following issues shall be considered: </a:t>
            </a:r>
          </a:p>
          <a:p>
            <a:pPr marL="0" indent="0">
              <a:buNone/>
            </a:pPr>
            <a:endParaRPr lang="en-US" b="1" dirty="0"/>
          </a:p>
          <a:p>
            <a:pPr marL="0" indent="0">
              <a:buNone/>
            </a:pPr>
            <a:r>
              <a:rPr lang="en-US" b="1" dirty="0"/>
              <a:t>-what kind of energy renovation shall be carried out</a:t>
            </a:r>
          </a:p>
          <a:p>
            <a:pPr marL="0" indent="0">
              <a:buNone/>
            </a:pPr>
            <a:r>
              <a:rPr lang="en-US" b="1" dirty="0"/>
              <a:t>-engage all relevant stakeholders</a:t>
            </a:r>
          </a:p>
          <a:p>
            <a:pPr marL="0" indent="0">
              <a:buNone/>
            </a:pPr>
            <a:r>
              <a:rPr lang="en-US" b="1" dirty="0"/>
              <a:t>-determine the baseline for energy savings </a:t>
            </a:r>
            <a:br>
              <a:rPr lang="en-US" b="1" dirty="0"/>
            </a:br>
            <a:r>
              <a:rPr lang="en-US" b="1" dirty="0"/>
              <a:t>	-</a:t>
            </a:r>
            <a:r>
              <a:rPr lang="en-US" dirty="0"/>
              <a:t>define an energy usage baseline / reference level. Final savings shall be compared to this.</a:t>
            </a:r>
            <a:br>
              <a:rPr lang="en-US" dirty="0"/>
            </a:br>
            <a:br>
              <a:rPr lang="en-US" dirty="0"/>
            </a:br>
            <a:endParaRPr lang="en-US" dirty="0"/>
          </a:p>
          <a:p>
            <a:pPr marL="0" indent="0">
              <a:buNone/>
            </a:pPr>
            <a:r>
              <a:rPr lang="en-US" b="1" dirty="0"/>
              <a:t>Observe: check </a:t>
            </a:r>
            <a:r>
              <a:rPr lang="en-US" b="1" u="sng" dirty="0"/>
              <a:t>minimum requirements</a:t>
            </a:r>
            <a:r>
              <a:rPr lang="en-US" b="1" dirty="0"/>
              <a:t> to be fulfilled in the building </a:t>
            </a:r>
            <a:r>
              <a:rPr lang="en-US" b="1" u="sng" dirty="0"/>
              <a:t>before</a:t>
            </a:r>
            <a:r>
              <a:rPr lang="en-US" b="1" dirty="0"/>
              <a:t> any study of possible energy saving measures. The </a:t>
            </a:r>
            <a:r>
              <a:rPr lang="en-US" b="1" u="sng" dirty="0"/>
              <a:t>energy usage baseline</a:t>
            </a:r>
            <a:r>
              <a:rPr lang="en-US" b="1" dirty="0"/>
              <a:t> is needed to be defined correctly. Furthermore the baseline may vary due to different regulations.</a:t>
            </a:r>
          </a:p>
          <a:p>
            <a:pPr marL="0" indent="0">
              <a:buNone/>
            </a:pPr>
            <a:endParaRPr lang="en-US" dirty="0"/>
          </a:p>
          <a:p>
            <a:endParaRPr lang="lv-LV" dirty="0"/>
          </a:p>
        </p:txBody>
      </p:sp>
    </p:spTree>
    <p:extLst>
      <p:ext uri="{BB962C8B-B14F-4D97-AF65-F5344CB8AC3E}">
        <p14:creationId xmlns:p14="http://schemas.microsoft.com/office/powerpoint/2010/main" val="39213503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1097280" y="562828"/>
            <a:ext cx="10058400" cy="846247"/>
          </a:xfrm>
        </p:spPr>
        <p:txBody>
          <a:bodyPr/>
          <a:lstStyle/>
          <a:p>
            <a:r>
              <a:rPr lang="fi-FI" b="1" dirty="0"/>
              <a:t>Step 1</a:t>
            </a:r>
            <a:endParaRPr lang="lv-LV" dirty="0"/>
          </a:p>
        </p:txBody>
      </p:sp>
      <p:sp>
        <p:nvSpPr>
          <p:cNvPr id="3" name="Content Placeholder 2">
            <a:extLst>
              <a:ext uri="{FF2B5EF4-FFF2-40B4-BE49-F238E27FC236}">
                <a16:creationId xmlns:a16="http://schemas.microsoft.com/office/drawing/2014/main" id="{9FF22546-6D2D-4E54-9810-2E93F0AEE0DB}"/>
              </a:ext>
            </a:extLst>
          </p:cNvPr>
          <p:cNvSpPr>
            <a:spLocks noGrp="1"/>
          </p:cNvSpPr>
          <p:nvPr>
            <p:ph idx="1"/>
          </p:nvPr>
        </p:nvSpPr>
        <p:spPr>
          <a:xfrm>
            <a:off x="477795" y="1409075"/>
            <a:ext cx="11392929" cy="4761066"/>
          </a:xfrm>
        </p:spPr>
        <p:txBody>
          <a:bodyPr>
            <a:normAutofit/>
          </a:bodyPr>
          <a:lstStyle/>
          <a:p>
            <a:endParaRPr lang="en-US" b="1" dirty="0"/>
          </a:p>
          <a:p>
            <a:r>
              <a:rPr lang="en-US" sz="2400" b="1" dirty="0"/>
              <a:t>Basic information of building</a:t>
            </a:r>
          </a:p>
          <a:p>
            <a:r>
              <a:rPr lang="en-US" sz="2400" b="1" dirty="0"/>
              <a:t>Energy audit and identification of measures</a:t>
            </a:r>
          </a:p>
          <a:p>
            <a:r>
              <a:rPr lang="en-US" sz="2400" b="1" dirty="0"/>
              <a:t>Investment cost calculation</a:t>
            </a:r>
            <a:endParaRPr lang="en-US" sz="2400" dirty="0"/>
          </a:p>
          <a:p>
            <a:r>
              <a:rPr lang="en-US" sz="2400" b="1" dirty="0"/>
              <a:t>Energy calculations</a:t>
            </a:r>
            <a:endParaRPr lang="en-US" sz="2400" dirty="0"/>
          </a:p>
          <a:p>
            <a:r>
              <a:rPr lang="en-US" sz="2400" b="1" dirty="0"/>
              <a:t>Profitability of the measures </a:t>
            </a:r>
          </a:p>
          <a:p>
            <a:r>
              <a:rPr lang="en-US" sz="2400" b="1" dirty="0"/>
              <a:t>Create an action package</a:t>
            </a:r>
          </a:p>
          <a:p>
            <a:r>
              <a:rPr lang="en-US" sz="2400" b="1" dirty="0"/>
              <a:t>Summary / report / suggestion -&gt; to be presented for decision makers</a:t>
            </a:r>
          </a:p>
          <a:p>
            <a:r>
              <a:rPr lang="en-US" sz="2400" b="1" dirty="0"/>
              <a:t>(Observe: sensitivity analysis may be needed)</a:t>
            </a:r>
            <a:endParaRPr lang="en-US" sz="2400" dirty="0"/>
          </a:p>
        </p:txBody>
      </p:sp>
    </p:spTree>
    <p:extLst>
      <p:ext uri="{BB962C8B-B14F-4D97-AF65-F5344CB8AC3E}">
        <p14:creationId xmlns:p14="http://schemas.microsoft.com/office/powerpoint/2010/main" val="1476214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1097280" y="562829"/>
            <a:ext cx="10058400" cy="1390150"/>
          </a:xfrm>
        </p:spPr>
        <p:txBody>
          <a:bodyPr/>
          <a:lstStyle/>
          <a:p>
            <a:r>
              <a:rPr lang="en-US" b="1" dirty="0"/>
              <a:t>Step 2</a:t>
            </a:r>
            <a:br>
              <a:rPr lang="en-US" b="1" dirty="0"/>
            </a:br>
            <a:endParaRPr lang="lv-LV" dirty="0"/>
          </a:p>
        </p:txBody>
      </p:sp>
      <p:sp>
        <p:nvSpPr>
          <p:cNvPr id="3" name="Content Placeholder 2">
            <a:extLst>
              <a:ext uri="{FF2B5EF4-FFF2-40B4-BE49-F238E27FC236}">
                <a16:creationId xmlns:a16="http://schemas.microsoft.com/office/drawing/2014/main" id="{9FF22546-6D2D-4E54-9810-2E93F0AEE0DB}"/>
              </a:ext>
            </a:extLst>
          </p:cNvPr>
          <p:cNvSpPr>
            <a:spLocks noGrp="1"/>
          </p:cNvSpPr>
          <p:nvPr>
            <p:ph idx="1"/>
          </p:nvPr>
        </p:nvSpPr>
        <p:spPr/>
        <p:txBody>
          <a:bodyPr>
            <a:normAutofit/>
          </a:bodyPr>
          <a:lstStyle/>
          <a:p>
            <a:r>
              <a:rPr lang="en-US" sz="3200" b="1" dirty="0"/>
              <a:t>Carrying out the measures, including:</a:t>
            </a:r>
          </a:p>
          <a:p>
            <a:endParaRPr lang="en-US" sz="3200" dirty="0"/>
          </a:p>
          <a:p>
            <a:pPr lvl="1"/>
            <a:r>
              <a:rPr lang="en-US" sz="3200" dirty="0"/>
              <a:t>Planning and designing the measures</a:t>
            </a:r>
          </a:p>
          <a:p>
            <a:pPr lvl="1"/>
            <a:r>
              <a:rPr lang="en-US" sz="3200" dirty="0"/>
              <a:t>Construction work and installations</a:t>
            </a:r>
          </a:p>
          <a:p>
            <a:pPr lvl="1"/>
            <a:r>
              <a:rPr lang="en-US" sz="3200" dirty="0"/>
              <a:t>Functional performance checks</a:t>
            </a:r>
          </a:p>
          <a:p>
            <a:pPr lvl="1"/>
            <a:endParaRPr lang="en-US" sz="3000" dirty="0"/>
          </a:p>
          <a:p>
            <a:endParaRPr lang="en-US" sz="3200" dirty="0"/>
          </a:p>
          <a:p>
            <a:endParaRPr lang="lv-LV" sz="3200" dirty="0"/>
          </a:p>
        </p:txBody>
      </p:sp>
    </p:spTree>
    <p:extLst>
      <p:ext uri="{BB962C8B-B14F-4D97-AF65-F5344CB8AC3E}">
        <p14:creationId xmlns:p14="http://schemas.microsoft.com/office/powerpoint/2010/main" val="193105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1097280" y="562829"/>
            <a:ext cx="10058400" cy="1344994"/>
          </a:xfrm>
        </p:spPr>
        <p:txBody>
          <a:bodyPr/>
          <a:lstStyle/>
          <a:p>
            <a:r>
              <a:rPr lang="en-US" b="1" dirty="0"/>
              <a:t>Step 3</a:t>
            </a:r>
            <a:br>
              <a:rPr lang="en-US" dirty="0"/>
            </a:br>
            <a:endParaRPr lang="lv-LV" dirty="0"/>
          </a:p>
        </p:txBody>
      </p:sp>
      <p:sp>
        <p:nvSpPr>
          <p:cNvPr id="3" name="Content Placeholder 2">
            <a:extLst>
              <a:ext uri="{FF2B5EF4-FFF2-40B4-BE49-F238E27FC236}">
                <a16:creationId xmlns:a16="http://schemas.microsoft.com/office/drawing/2014/main" id="{9FF22546-6D2D-4E54-9810-2E93F0AEE0DB}"/>
              </a:ext>
            </a:extLst>
          </p:cNvPr>
          <p:cNvSpPr>
            <a:spLocks noGrp="1"/>
          </p:cNvSpPr>
          <p:nvPr>
            <p:ph idx="1"/>
          </p:nvPr>
        </p:nvSpPr>
        <p:spPr>
          <a:xfrm>
            <a:off x="688621" y="1749778"/>
            <a:ext cx="11017957" cy="4301066"/>
          </a:xfrm>
        </p:spPr>
        <p:txBody>
          <a:bodyPr>
            <a:normAutofit/>
          </a:bodyPr>
          <a:lstStyle/>
          <a:p>
            <a:r>
              <a:rPr lang="en-US" sz="3200" b="1" dirty="0"/>
              <a:t>Following up, including:</a:t>
            </a:r>
          </a:p>
          <a:p>
            <a:endParaRPr lang="en-US" sz="3200" b="1" dirty="0"/>
          </a:p>
          <a:p>
            <a:pPr lvl="1"/>
            <a:r>
              <a:rPr lang="en-US" sz="3200" dirty="0"/>
              <a:t>Measuring energy usage</a:t>
            </a:r>
          </a:p>
          <a:p>
            <a:pPr lvl="1"/>
            <a:r>
              <a:rPr lang="en-US" sz="3200" dirty="0"/>
              <a:t>Checking profitability results</a:t>
            </a:r>
          </a:p>
          <a:p>
            <a:pPr lvl="1"/>
            <a:endParaRPr lang="en-US" sz="3000" b="1" dirty="0"/>
          </a:p>
          <a:p>
            <a:endParaRPr lang="en-US" sz="3200" dirty="0"/>
          </a:p>
          <a:p>
            <a:endParaRPr lang="lv-LV" dirty="0"/>
          </a:p>
        </p:txBody>
      </p:sp>
    </p:spTree>
    <p:extLst>
      <p:ext uri="{BB962C8B-B14F-4D97-AF65-F5344CB8AC3E}">
        <p14:creationId xmlns:p14="http://schemas.microsoft.com/office/powerpoint/2010/main" val="2037283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648070" y="562829"/>
            <a:ext cx="10507610" cy="901988"/>
          </a:xfrm>
        </p:spPr>
        <p:txBody>
          <a:bodyPr>
            <a:normAutofit/>
          </a:bodyPr>
          <a:lstStyle/>
          <a:p>
            <a:r>
              <a:rPr lang="en-US" b="1" dirty="0"/>
              <a:t>Conflict between expected vs actual savings</a:t>
            </a:r>
            <a:endParaRPr lang="lv-LV" dirty="0"/>
          </a:p>
        </p:txBody>
      </p:sp>
      <p:sp>
        <p:nvSpPr>
          <p:cNvPr id="3" name="Content Placeholder 2">
            <a:extLst>
              <a:ext uri="{FF2B5EF4-FFF2-40B4-BE49-F238E27FC236}">
                <a16:creationId xmlns:a16="http://schemas.microsoft.com/office/drawing/2014/main" id="{9FF22546-6D2D-4E54-9810-2E93F0AEE0DB}"/>
              </a:ext>
            </a:extLst>
          </p:cNvPr>
          <p:cNvSpPr>
            <a:spLocks noGrp="1"/>
          </p:cNvSpPr>
          <p:nvPr>
            <p:ph idx="1"/>
          </p:nvPr>
        </p:nvSpPr>
        <p:spPr>
          <a:xfrm>
            <a:off x="168677" y="1633491"/>
            <a:ext cx="11910434" cy="4688287"/>
          </a:xfrm>
        </p:spPr>
        <p:txBody>
          <a:bodyPr>
            <a:normAutofit/>
          </a:bodyPr>
          <a:lstStyle/>
          <a:p>
            <a:pPr marL="0" lvl="0" indent="0">
              <a:buNone/>
            </a:pPr>
            <a:endParaRPr lang="en-US" dirty="0"/>
          </a:p>
          <a:p>
            <a:pPr marL="0" lvl="0" indent="0">
              <a:buNone/>
            </a:pPr>
            <a:r>
              <a:rPr lang="en-US" sz="2400" b="1" dirty="0"/>
              <a:t>In case of conflict between expected vs. actual results -&gt; following issues shall be analyzed</a:t>
            </a:r>
          </a:p>
          <a:p>
            <a:pPr marL="0" lvl="0" indent="0">
              <a:buNone/>
            </a:pPr>
            <a:endParaRPr lang="en-US" sz="2400" dirty="0"/>
          </a:p>
          <a:p>
            <a:pPr marL="0" lvl="0" indent="0">
              <a:buNone/>
            </a:pPr>
            <a:r>
              <a:rPr lang="en-US" sz="2400" dirty="0"/>
              <a:t>	do all technical systems work as planned  (if not, corrective actions needed)</a:t>
            </a:r>
            <a:br>
              <a:rPr lang="en-US" sz="2400" dirty="0"/>
            </a:br>
            <a:br>
              <a:rPr lang="en-US" sz="2400" dirty="0"/>
            </a:br>
            <a:r>
              <a:rPr lang="en-US" sz="2400" dirty="0"/>
              <a:t>	changes in operating conditions and/or use of the building since gathering basic 	information </a:t>
            </a:r>
          </a:p>
          <a:p>
            <a:pPr marL="0" lvl="0" indent="0">
              <a:buNone/>
            </a:pPr>
            <a:r>
              <a:rPr lang="en-US" sz="2400" dirty="0"/>
              <a:t>	difference between calculated / actual costs? Reason for that? </a:t>
            </a:r>
          </a:p>
          <a:p>
            <a:pPr marL="0" lvl="0" indent="0">
              <a:buNone/>
            </a:pPr>
            <a:r>
              <a:rPr lang="en-US" sz="2400" dirty="0"/>
              <a:t>	any other issues that could have affected the calculated energy savings (for ex. other 	works carried out at the same time and they were not connected to calculations) </a:t>
            </a:r>
          </a:p>
        </p:txBody>
      </p:sp>
    </p:spTree>
    <p:extLst>
      <p:ext uri="{BB962C8B-B14F-4D97-AF65-F5344CB8AC3E}">
        <p14:creationId xmlns:p14="http://schemas.microsoft.com/office/powerpoint/2010/main" val="38011916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5" y="1006352"/>
            <a:ext cx="7189573" cy="5459762"/>
          </a:xfrm>
        </p:spPr>
        <p:txBody>
          <a:bodyPr anchor="ctr">
            <a:normAutofit/>
          </a:bodyPr>
          <a:lstStyle/>
          <a:p>
            <a:pPr>
              <a:spcBef>
                <a:spcPts val="600"/>
              </a:spcBef>
            </a:pPr>
            <a:r>
              <a:rPr lang="en-GB" sz="4000" b="1" dirty="0"/>
              <a:t>4. Total Tool </a:t>
            </a:r>
          </a:p>
          <a:p>
            <a:pPr lvl="1">
              <a:spcBef>
                <a:spcPts val="600"/>
              </a:spcBef>
              <a:buClr>
                <a:schemeClr val="accent2"/>
              </a:buClr>
              <a:buFont typeface="Wingdings" panose="05000000000000000000" pitchFamily="2" charset="2"/>
              <a:buChar char="§"/>
            </a:pPr>
            <a:r>
              <a:rPr lang="en-GB" sz="4200" dirty="0"/>
              <a:t>Before starting to use </a:t>
            </a:r>
            <a:r>
              <a:rPr lang="en-GB" sz="4200" dirty="0" err="1"/>
              <a:t>TotalTool</a:t>
            </a:r>
            <a:endParaRPr lang="en-GB" sz="4200" dirty="0"/>
          </a:p>
          <a:p>
            <a:pPr lvl="1">
              <a:spcBef>
                <a:spcPts val="600"/>
              </a:spcBef>
              <a:buClr>
                <a:schemeClr val="accent2"/>
              </a:buClr>
              <a:buFont typeface="Wingdings" panose="05000000000000000000" pitchFamily="2" charset="2"/>
              <a:buChar char="§"/>
            </a:pPr>
            <a:r>
              <a:rPr lang="en-GB" sz="4200" dirty="0"/>
              <a:t>Where to find the tool</a:t>
            </a:r>
          </a:p>
          <a:p>
            <a:pPr lvl="1">
              <a:spcBef>
                <a:spcPts val="600"/>
              </a:spcBef>
              <a:buClr>
                <a:schemeClr val="accent2"/>
              </a:buClr>
              <a:buFont typeface="Wingdings" panose="05000000000000000000" pitchFamily="2" charset="2"/>
              <a:buChar char="§"/>
            </a:pPr>
            <a:r>
              <a:rPr lang="en-GB" sz="4200" dirty="0"/>
              <a:t>Other relevant material</a:t>
            </a:r>
          </a:p>
          <a:p>
            <a:pPr lvl="1">
              <a:spcBef>
                <a:spcPts val="600"/>
              </a:spcBef>
              <a:buClr>
                <a:schemeClr val="accent2"/>
              </a:buClr>
              <a:buFont typeface="Wingdings" panose="05000000000000000000" pitchFamily="2" charset="2"/>
              <a:buChar char="§"/>
            </a:pPr>
            <a:r>
              <a:rPr lang="en-GB" sz="4200" dirty="0"/>
              <a:t>How to use </a:t>
            </a:r>
            <a:r>
              <a:rPr lang="en-GB" sz="4200" dirty="0" err="1"/>
              <a:t>TotalTool</a:t>
            </a:r>
            <a:r>
              <a:rPr lang="en-GB" sz="4200" dirty="0"/>
              <a:t> 1…14</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278640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8"/>
            <a:ext cx="10058400" cy="801049"/>
          </a:xfrm>
        </p:spPr>
        <p:txBody>
          <a:bodyPr/>
          <a:lstStyle/>
          <a:p>
            <a:r>
              <a:rPr lang="fi-FI" b="1"/>
              <a:t>Before starting to use TotalTool</a:t>
            </a:r>
            <a:endParaRPr lang="lv-LV" b="1"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94872" y="1367161"/>
            <a:ext cx="11287594" cy="4838767"/>
          </a:xfrm>
        </p:spPr>
        <p:txBody>
          <a:bodyPr>
            <a:normAutofit fontScale="92500" lnSpcReduction="10000"/>
          </a:bodyPr>
          <a:lstStyle/>
          <a:p>
            <a:pPr marL="0" indent="0">
              <a:buNone/>
            </a:pPr>
            <a:endParaRPr lang="fi-FI" sz="2800"/>
          </a:p>
          <a:p>
            <a:pPr marL="0" indent="0">
              <a:buNone/>
            </a:pPr>
            <a:r>
              <a:rPr lang="en-US" sz="2600"/>
              <a:t>-identify all the possible energy saving measures in the building</a:t>
            </a:r>
          </a:p>
          <a:p>
            <a:pPr marL="0" indent="0">
              <a:buNone/>
            </a:pPr>
            <a:r>
              <a:rPr lang="en-US" sz="2600"/>
              <a:t>-define required investment cost</a:t>
            </a:r>
          </a:p>
          <a:p>
            <a:pPr marL="0" indent="0">
              <a:buNone/>
            </a:pPr>
            <a:r>
              <a:rPr lang="en-US" sz="2600"/>
              <a:t>-calculate expected annual energy savings for each measure</a:t>
            </a:r>
          </a:p>
          <a:p>
            <a:pPr lvl="2"/>
            <a:r>
              <a:rPr lang="en-US" sz="2400"/>
              <a:t>observe also the effects of individual measures to each other</a:t>
            </a:r>
            <a:endParaRPr lang="en-US"/>
          </a:p>
          <a:p>
            <a:pPr marL="0" indent="0">
              <a:buNone/>
            </a:pPr>
            <a:r>
              <a:rPr lang="en-US" sz="2600"/>
              <a:t>-profitability requirement</a:t>
            </a:r>
          </a:p>
          <a:p>
            <a:pPr lvl="2">
              <a:buClr>
                <a:srgbClr val="99CB38"/>
              </a:buClr>
            </a:pPr>
            <a:r>
              <a:rPr lang="en-US" sz="2400"/>
              <a:t>interest rate requirement given by owner of building</a:t>
            </a:r>
          </a:p>
          <a:p>
            <a:pPr marL="0" indent="0">
              <a:buNone/>
            </a:pPr>
            <a:r>
              <a:rPr lang="en-US" sz="2600"/>
              <a:t>-also needed</a:t>
            </a:r>
            <a:endParaRPr lang="en-US" sz="2600">
              <a:solidFill>
                <a:prstClr val="black">
                  <a:lumMod val="75000"/>
                  <a:lumOff val="25000"/>
                </a:prstClr>
              </a:solidFill>
            </a:endParaRPr>
          </a:p>
          <a:p>
            <a:pPr lvl="2">
              <a:buClr>
                <a:srgbClr val="99CB38"/>
              </a:buClr>
            </a:pPr>
            <a:r>
              <a:rPr lang="en-US" sz="2400"/>
              <a:t>energy prices</a:t>
            </a:r>
          </a:p>
          <a:p>
            <a:pPr lvl="2">
              <a:buClr>
                <a:srgbClr val="99CB38"/>
              </a:buClr>
            </a:pPr>
            <a:r>
              <a:rPr lang="en-US" sz="2400"/>
              <a:t>estimated energy price increases</a:t>
            </a:r>
          </a:p>
          <a:p>
            <a:pPr lvl="2">
              <a:buClr>
                <a:srgbClr val="99CB38"/>
              </a:buClr>
            </a:pPr>
            <a:r>
              <a:rPr lang="en-US" sz="2400"/>
              <a:t>economic calculation periods for each measure, etc. </a:t>
            </a:r>
          </a:p>
          <a:p>
            <a:pPr marL="0" indent="0">
              <a:buNone/>
            </a:pPr>
            <a:endParaRPr lang="en-US" dirty="0"/>
          </a:p>
          <a:p>
            <a:pPr marL="0" indent="0">
              <a:buNone/>
            </a:pPr>
            <a:endParaRPr lang="lv-LV" dirty="0"/>
          </a:p>
        </p:txBody>
      </p:sp>
    </p:spTree>
    <p:extLst>
      <p:ext uri="{BB962C8B-B14F-4D97-AF65-F5344CB8AC3E}">
        <p14:creationId xmlns:p14="http://schemas.microsoft.com/office/powerpoint/2010/main" val="1370656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64758" y="626075"/>
            <a:ext cx="11359977" cy="700217"/>
          </a:xfrm>
        </p:spPr>
        <p:txBody>
          <a:bodyPr>
            <a:noAutofit/>
          </a:bodyPr>
          <a:lstStyle/>
          <a:p>
            <a:r>
              <a:rPr lang="sv-SE" sz="4400" b="1">
                <a:latin typeface="+mn-lt"/>
              </a:rPr>
              <a:t>Where to find the tool</a:t>
            </a:r>
            <a:r>
              <a:rPr lang="en-GB" sz="4400" b="1">
                <a:latin typeface="+mn-lt"/>
              </a:rPr>
              <a:t>?</a:t>
            </a:r>
            <a:endParaRPr lang="lv-LV" sz="4400" b="1" dirty="0">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222423" y="1326292"/>
            <a:ext cx="11788346" cy="4843848"/>
          </a:xfrm>
        </p:spPr>
        <p:txBody>
          <a:bodyPr>
            <a:normAutofit fontScale="92500" lnSpcReduction="20000"/>
          </a:bodyPr>
          <a:lstStyle/>
          <a:p>
            <a:pPr marL="0" indent="0">
              <a:spcBef>
                <a:spcPts val="0"/>
              </a:spcBef>
              <a:spcAft>
                <a:spcPts val="0"/>
              </a:spcAft>
              <a:buNone/>
            </a:pPr>
            <a:endParaRPr lang="fi-FI" sz="3200" b="1"/>
          </a:p>
          <a:p>
            <a:pPr marL="0" indent="0">
              <a:spcBef>
                <a:spcPts val="0"/>
              </a:spcBef>
              <a:spcAft>
                <a:spcPts val="0"/>
              </a:spcAft>
              <a:buNone/>
            </a:pPr>
            <a:r>
              <a:rPr lang="fi-FI" sz="3200" b="1"/>
              <a:t>-bundling a.k.a Total Concept </a:t>
            </a:r>
          </a:p>
          <a:p>
            <a:pPr marL="0" indent="0">
              <a:spcBef>
                <a:spcPts val="0"/>
              </a:spcBef>
              <a:spcAft>
                <a:spcPts val="0"/>
              </a:spcAft>
              <a:buNone/>
            </a:pPr>
            <a:r>
              <a:rPr lang="fi-FI" sz="3200" b="1"/>
              <a:t>Method (TCM) &amp; TotalTool</a:t>
            </a:r>
          </a:p>
          <a:p>
            <a:pPr marL="0" indent="0">
              <a:spcBef>
                <a:spcPts val="0"/>
              </a:spcBef>
              <a:spcAft>
                <a:spcPts val="0"/>
              </a:spcAft>
              <a:buNone/>
            </a:pPr>
            <a:r>
              <a:rPr lang="fi-FI" sz="3900" b="1"/>
              <a:t>http://totalconcept.se/</a:t>
            </a:r>
          </a:p>
          <a:p>
            <a:pPr marL="0" indent="0">
              <a:spcBef>
                <a:spcPts val="0"/>
              </a:spcBef>
              <a:spcAft>
                <a:spcPts val="0"/>
              </a:spcAft>
              <a:buNone/>
            </a:pPr>
            <a:endParaRPr lang="fi-FI" sz="3200" b="1"/>
          </a:p>
          <a:p>
            <a:pPr marL="0" indent="0">
              <a:spcBef>
                <a:spcPts val="0"/>
              </a:spcBef>
              <a:spcAft>
                <a:spcPts val="0"/>
              </a:spcAft>
              <a:buNone/>
            </a:pPr>
            <a:r>
              <a:rPr lang="fi-FI" sz="3200" b="1"/>
              <a:t>TotalTool can be uploaded </a:t>
            </a:r>
          </a:p>
          <a:p>
            <a:pPr marL="0" indent="0">
              <a:spcBef>
                <a:spcPts val="0"/>
              </a:spcBef>
              <a:spcAft>
                <a:spcPts val="0"/>
              </a:spcAft>
              <a:buNone/>
            </a:pPr>
            <a:r>
              <a:rPr lang="fi-FI" sz="3200" b="1"/>
              <a:t>  </a:t>
            </a:r>
          </a:p>
          <a:p>
            <a:pPr marL="0" indent="0">
              <a:spcBef>
                <a:spcPts val="0"/>
              </a:spcBef>
              <a:spcAft>
                <a:spcPts val="0"/>
              </a:spcAft>
              <a:buNone/>
            </a:pPr>
            <a:r>
              <a:rPr lang="fi-FI" sz="3200" b="1"/>
              <a:t>        here     ---------------</a:t>
            </a:r>
            <a:r>
              <a:rPr lang="fi-FI" sz="3200" b="1">
                <a:sym typeface="Wingdings" panose="05000000000000000000" pitchFamily="2" charset="2"/>
              </a:rPr>
              <a:t></a:t>
            </a:r>
          </a:p>
          <a:p>
            <a:pPr marL="0" indent="0">
              <a:spcBef>
                <a:spcPts val="0"/>
              </a:spcBef>
              <a:spcAft>
                <a:spcPts val="0"/>
              </a:spcAft>
              <a:buNone/>
            </a:pPr>
            <a:endParaRPr lang="fi-FI" sz="3200" b="1"/>
          </a:p>
          <a:p>
            <a:pPr marL="0" indent="0">
              <a:spcBef>
                <a:spcPts val="0"/>
              </a:spcBef>
              <a:spcAft>
                <a:spcPts val="0"/>
              </a:spcAft>
              <a:buNone/>
            </a:pPr>
            <a:r>
              <a:rPr lang="fi-FI" sz="3200" b="1"/>
              <a:t>or    here     ---------------</a:t>
            </a:r>
            <a:r>
              <a:rPr lang="fi-FI" sz="3200" b="1">
                <a:sym typeface="Wingdings" panose="05000000000000000000" pitchFamily="2" charset="2"/>
              </a:rPr>
              <a:t></a:t>
            </a:r>
            <a:endParaRPr lang="fi-FI" sz="3200" b="1"/>
          </a:p>
          <a:p>
            <a:pPr marL="0" indent="0">
              <a:spcBef>
                <a:spcPts val="0"/>
              </a:spcBef>
              <a:spcAft>
                <a:spcPts val="0"/>
              </a:spcAft>
              <a:buNone/>
            </a:pPr>
            <a:endParaRPr lang="fi-FI" sz="3200" b="1"/>
          </a:p>
          <a:p>
            <a:pPr marL="0" indent="0">
              <a:spcBef>
                <a:spcPts val="0"/>
              </a:spcBef>
              <a:spcAft>
                <a:spcPts val="0"/>
              </a:spcAft>
              <a:buNone/>
            </a:pPr>
            <a:endParaRPr lang="fi-FI" sz="3200" b="1"/>
          </a:p>
          <a:p>
            <a:pPr marL="0" indent="0">
              <a:spcBef>
                <a:spcPts val="0"/>
              </a:spcBef>
              <a:spcAft>
                <a:spcPts val="0"/>
              </a:spcAft>
              <a:buNone/>
            </a:pPr>
            <a:r>
              <a:rPr lang="fi-FI" sz="3200" b="1" u="sng"/>
              <a:t>Obs! Access given by your </a:t>
            </a:r>
          </a:p>
          <a:p>
            <a:pPr marL="0" indent="0">
              <a:spcBef>
                <a:spcPts val="0"/>
              </a:spcBef>
              <a:spcAft>
                <a:spcPts val="0"/>
              </a:spcAft>
              <a:buNone/>
            </a:pPr>
            <a:r>
              <a:rPr lang="fi-FI" sz="3200" b="1" u="sng"/>
              <a:t>security organisation is needed!</a:t>
            </a:r>
            <a:endParaRPr lang="fi-FI" sz="3200" b="1" u="sng" dirty="0"/>
          </a:p>
        </p:txBody>
      </p:sp>
      <p:pic>
        <p:nvPicPr>
          <p:cNvPr id="4" name="Kuva 3"/>
          <p:cNvPicPr>
            <a:picLocks noChangeAspect="1"/>
          </p:cNvPicPr>
          <p:nvPr/>
        </p:nvPicPr>
        <p:blipFill>
          <a:blip r:embed="rId2"/>
          <a:stretch>
            <a:fillRect/>
          </a:stretch>
        </p:blipFill>
        <p:spPr>
          <a:xfrm>
            <a:off x="5445211" y="1326292"/>
            <a:ext cx="6623223" cy="2339547"/>
          </a:xfrm>
          <a:prstGeom prst="rect">
            <a:avLst/>
          </a:prstGeom>
        </p:spPr>
      </p:pic>
      <p:pic>
        <p:nvPicPr>
          <p:cNvPr id="5" name="Kuva 4"/>
          <p:cNvPicPr>
            <a:picLocks noChangeAspect="1"/>
          </p:cNvPicPr>
          <p:nvPr/>
        </p:nvPicPr>
        <p:blipFill>
          <a:blip r:embed="rId3"/>
          <a:stretch>
            <a:fillRect/>
          </a:stretch>
        </p:blipFill>
        <p:spPr>
          <a:xfrm>
            <a:off x="5445211" y="3756454"/>
            <a:ext cx="6623223" cy="2578296"/>
          </a:xfrm>
          <a:prstGeom prst="rect">
            <a:avLst/>
          </a:prstGeom>
        </p:spPr>
      </p:pic>
    </p:spTree>
    <p:extLst>
      <p:ext uri="{BB962C8B-B14F-4D97-AF65-F5344CB8AC3E}">
        <p14:creationId xmlns:p14="http://schemas.microsoft.com/office/powerpoint/2010/main" val="1566532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447713" y="292963"/>
            <a:ext cx="7395099" cy="6173151"/>
          </a:xfrm>
        </p:spPr>
        <p:txBody>
          <a:bodyPr anchor="ctr">
            <a:normAutofit/>
          </a:bodyPr>
          <a:lstStyle/>
          <a:p>
            <a:pPr>
              <a:spcBef>
                <a:spcPts val="600"/>
              </a:spcBef>
            </a:pPr>
            <a:r>
              <a:rPr lang="en-GB" sz="4000" b="1" dirty="0"/>
              <a:t>1. General about training </a:t>
            </a:r>
          </a:p>
          <a:p>
            <a:pPr>
              <a:spcBef>
                <a:spcPts val="600"/>
              </a:spcBef>
            </a:pPr>
            <a:r>
              <a:rPr lang="en-GB" sz="4000" b="1" dirty="0"/>
              <a:t>2. General about bundling &amp; TCM &amp; </a:t>
            </a:r>
            <a:r>
              <a:rPr lang="en-GB" sz="4000" b="1" dirty="0" err="1"/>
              <a:t>TotalTool</a:t>
            </a:r>
            <a:r>
              <a:rPr lang="en-GB" sz="4000" b="1" dirty="0"/>
              <a:t> </a:t>
            </a:r>
          </a:p>
          <a:p>
            <a:pPr>
              <a:spcBef>
                <a:spcPts val="600"/>
              </a:spcBef>
            </a:pPr>
            <a:r>
              <a:rPr lang="en-GB" sz="4000" b="1" dirty="0"/>
              <a:t>3. Total Concept Method (TCM)</a:t>
            </a:r>
          </a:p>
          <a:p>
            <a:pPr>
              <a:spcBef>
                <a:spcPts val="600"/>
              </a:spcBef>
            </a:pPr>
            <a:r>
              <a:rPr lang="en-GB" sz="4000" b="1" dirty="0"/>
              <a:t>4. </a:t>
            </a:r>
            <a:r>
              <a:rPr lang="en-GB" sz="4000" b="1" dirty="0" err="1"/>
              <a:t>TotalTool</a:t>
            </a:r>
            <a:endParaRPr lang="en-GB" sz="4000" b="1" dirty="0"/>
          </a:p>
          <a:p>
            <a:pPr>
              <a:spcBef>
                <a:spcPts val="600"/>
              </a:spcBef>
            </a:pPr>
            <a:r>
              <a:rPr lang="en-GB" sz="4000" b="1" dirty="0"/>
              <a:t>5. Examples and experience</a:t>
            </a:r>
          </a:p>
          <a:p>
            <a:pPr marL="91440" lvl="1" indent="-91440">
              <a:spcBef>
                <a:spcPts val="600"/>
              </a:spcBef>
              <a:spcAft>
                <a:spcPts val="200"/>
              </a:spcAft>
              <a:buSzPct val="100000"/>
              <a:buFont typeface="Calibri" panose="020F0502020204030204" pitchFamily="34" charset="0"/>
              <a:buChar char=" "/>
            </a:pPr>
            <a:r>
              <a:rPr lang="en-GB" sz="4000" b="1" dirty="0"/>
              <a:t>6. Additional material</a:t>
            </a:r>
          </a:p>
          <a:p>
            <a:pPr marL="91440" lvl="2" indent="-91440">
              <a:lnSpc>
                <a:spcPct val="100000"/>
              </a:lnSpc>
              <a:spcBef>
                <a:spcPts val="600"/>
              </a:spcBef>
              <a:spcAft>
                <a:spcPts val="200"/>
              </a:spcAft>
              <a:buSzPct val="100000"/>
              <a:buFont typeface="Calibri" panose="020F0502020204030204" pitchFamily="34" charset="0"/>
              <a:buChar char=" "/>
            </a:pPr>
            <a:r>
              <a:rPr lang="en-GB" sz="4000" b="1" dirty="0"/>
              <a:t>7. Summary / conclusions / discussions</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2117425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222422" y="601363"/>
            <a:ext cx="11302313" cy="716692"/>
          </a:xfrm>
        </p:spPr>
        <p:txBody>
          <a:bodyPr>
            <a:noAutofit/>
          </a:bodyPr>
          <a:lstStyle/>
          <a:p>
            <a:r>
              <a:rPr lang="sv-SE" sz="4400" b="1" dirty="0" err="1">
                <a:latin typeface="+mn-lt"/>
              </a:rPr>
              <a:t>Other</a:t>
            </a:r>
            <a:r>
              <a:rPr lang="sv-SE" sz="4400" b="1" dirty="0">
                <a:latin typeface="+mn-lt"/>
              </a:rPr>
              <a:t> relevant material </a:t>
            </a:r>
            <a:r>
              <a:rPr lang="en-GB" sz="4400" b="1" dirty="0">
                <a:latin typeface="+mn-lt"/>
              </a:rPr>
              <a:t> </a:t>
            </a:r>
            <a:endParaRPr lang="lv-LV" sz="4400" b="1" dirty="0">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222423" y="1318055"/>
            <a:ext cx="11788346" cy="4754271"/>
          </a:xfrm>
        </p:spPr>
        <p:txBody>
          <a:bodyPr>
            <a:normAutofit/>
          </a:bodyPr>
          <a:lstStyle/>
          <a:p>
            <a:pPr marL="0" indent="0">
              <a:spcBef>
                <a:spcPts val="0"/>
              </a:spcBef>
              <a:spcAft>
                <a:spcPts val="0"/>
              </a:spcAft>
              <a:buNone/>
            </a:pPr>
            <a:endParaRPr lang="fi-FI" sz="3200" b="1" dirty="0"/>
          </a:p>
          <a:p>
            <a:pPr marL="0" indent="0">
              <a:spcBef>
                <a:spcPts val="0"/>
              </a:spcBef>
              <a:spcAft>
                <a:spcPts val="0"/>
              </a:spcAft>
              <a:buNone/>
            </a:pPr>
            <a:r>
              <a:rPr lang="fi-FI" sz="3200" b="1" dirty="0"/>
              <a:t>-training </a:t>
            </a:r>
            <a:r>
              <a:rPr lang="fi-FI" sz="3200" b="1" dirty="0" err="1"/>
              <a:t>material</a:t>
            </a:r>
            <a:r>
              <a:rPr lang="fi-FI" sz="3200" b="1" dirty="0"/>
              <a:t> </a:t>
            </a:r>
          </a:p>
          <a:p>
            <a:pPr marL="0" indent="0">
              <a:spcBef>
                <a:spcPts val="0"/>
              </a:spcBef>
              <a:spcAft>
                <a:spcPts val="0"/>
              </a:spcAft>
              <a:buNone/>
            </a:pPr>
            <a:r>
              <a:rPr lang="fi-FI" sz="3200" b="1" dirty="0" err="1"/>
              <a:t>available</a:t>
            </a:r>
            <a:r>
              <a:rPr lang="fi-FI" sz="3200" b="1" dirty="0"/>
              <a:t> in </a:t>
            </a:r>
            <a:r>
              <a:rPr lang="fi-FI" sz="3200" b="1" dirty="0" err="1"/>
              <a:t>several</a:t>
            </a:r>
            <a:endParaRPr lang="fi-FI" sz="3200" b="1" dirty="0"/>
          </a:p>
          <a:p>
            <a:pPr marL="0" indent="0">
              <a:spcBef>
                <a:spcPts val="0"/>
              </a:spcBef>
              <a:spcAft>
                <a:spcPts val="0"/>
              </a:spcAft>
              <a:buNone/>
            </a:pPr>
            <a:r>
              <a:rPr lang="fi-FI" sz="3200" b="1" dirty="0" err="1"/>
              <a:t>languages</a:t>
            </a:r>
            <a:endParaRPr lang="fi-FI" sz="3200" b="1" dirty="0"/>
          </a:p>
          <a:p>
            <a:pPr marL="0" indent="0">
              <a:spcBef>
                <a:spcPts val="0"/>
              </a:spcBef>
              <a:spcAft>
                <a:spcPts val="0"/>
              </a:spcAft>
              <a:buNone/>
            </a:pPr>
            <a:r>
              <a:rPr lang="fi-FI" sz="3200" b="1" dirty="0"/>
              <a:t>  </a:t>
            </a:r>
          </a:p>
          <a:p>
            <a:pPr marL="0" indent="0">
              <a:spcBef>
                <a:spcPts val="0"/>
              </a:spcBef>
              <a:spcAft>
                <a:spcPts val="0"/>
              </a:spcAft>
              <a:buNone/>
            </a:pPr>
            <a:endParaRPr lang="fi-FI" sz="3200" b="1" dirty="0"/>
          </a:p>
          <a:p>
            <a:pPr marL="0" indent="0">
              <a:spcBef>
                <a:spcPts val="0"/>
              </a:spcBef>
              <a:spcAft>
                <a:spcPts val="0"/>
              </a:spcAft>
              <a:buNone/>
            </a:pPr>
            <a:r>
              <a:rPr lang="fi-FI" sz="3200" b="1" dirty="0"/>
              <a:t>here	---------------</a:t>
            </a:r>
            <a:r>
              <a:rPr lang="fi-FI" sz="3200" b="1" dirty="0">
                <a:sym typeface="Wingdings" panose="05000000000000000000" pitchFamily="2" charset="2"/>
              </a:rPr>
              <a:t>                               </a:t>
            </a: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a:p>
            <a:pPr marL="0" indent="0">
              <a:spcBef>
                <a:spcPts val="0"/>
              </a:spcBef>
              <a:spcAft>
                <a:spcPts val="0"/>
              </a:spcAft>
              <a:buNone/>
            </a:pPr>
            <a:endParaRPr lang="fi-FI" sz="3200" b="1" dirty="0"/>
          </a:p>
        </p:txBody>
      </p:sp>
      <p:pic>
        <p:nvPicPr>
          <p:cNvPr id="7" name="Kuva 6"/>
          <p:cNvPicPr>
            <a:picLocks noChangeAspect="1"/>
          </p:cNvPicPr>
          <p:nvPr/>
        </p:nvPicPr>
        <p:blipFill>
          <a:blip r:embed="rId2"/>
          <a:stretch>
            <a:fillRect/>
          </a:stretch>
        </p:blipFill>
        <p:spPr>
          <a:xfrm>
            <a:off x="7572171" y="2034747"/>
            <a:ext cx="4438599" cy="3096546"/>
          </a:xfrm>
          <a:prstGeom prst="rect">
            <a:avLst/>
          </a:prstGeom>
        </p:spPr>
      </p:pic>
      <p:pic>
        <p:nvPicPr>
          <p:cNvPr id="9" name="Kuva 8"/>
          <p:cNvPicPr>
            <a:picLocks noChangeAspect="1"/>
          </p:cNvPicPr>
          <p:nvPr/>
        </p:nvPicPr>
        <p:blipFill>
          <a:blip r:embed="rId3"/>
          <a:stretch>
            <a:fillRect/>
          </a:stretch>
        </p:blipFill>
        <p:spPr>
          <a:xfrm>
            <a:off x="3480047" y="1252294"/>
            <a:ext cx="4092125" cy="5004343"/>
          </a:xfrm>
          <a:prstGeom prst="rect">
            <a:avLst/>
          </a:prstGeom>
        </p:spPr>
      </p:pic>
    </p:spTree>
    <p:extLst>
      <p:ext uri="{BB962C8B-B14F-4D97-AF65-F5344CB8AC3E}">
        <p14:creationId xmlns:p14="http://schemas.microsoft.com/office/powerpoint/2010/main" val="11768960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884420" y="467579"/>
            <a:ext cx="10271260" cy="775296"/>
          </a:xfrm>
        </p:spPr>
        <p:txBody>
          <a:bodyPr/>
          <a:lstStyle/>
          <a:p>
            <a:r>
              <a:rPr lang="fi-FI" b="1" dirty="0"/>
              <a:t>How to </a:t>
            </a:r>
            <a:r>
              <a:rPr lang="fi-FI" b="1" dirty="0" err="1"/>
              <a:t>use</a:t>
            </a:r>
            <a:r>
              <a:rPr lang="fi-FI" b="1" dirty="0"/>
              <a:t> </a:t>
            </a:r>
            <a:r>
              <a:rPr lang="fi-FI" b="1" dirty="0" err="1"/>
              <a:t>TotalTool</a:t>
            </a:r>
            <a:r>
              <a:rPr lang="fi-FI" b="1" dirty="0"/>
              <a:t> 1</a:t>
            </a:r>
            <a:endParaRPr lang="lv-LV" b="1"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387178" y="1349407"/>
            <a:ext cx="10768502" cy="4936064"/>
          </a:xfrm>
        </p:spPr>
        <p:txBody>
          <a:bodyPr>
            <a:normAutofit/>
          </a:bodyPr>
          <a:lstStyle/>
          <a:p>
            <a:r>
              <a:rPr lang="en-US" dirty="0"/>
              <a:t>From the drop down menu under </a:t>
            </a:r>
            <a:r>
              <a:rPr lang="en-US" b="1" i="1" dirty="0"/>
              <a:t>Start </a:t>
            </a:r>
            <a:r>
              <a:rPr lang="en-US" dirty="0"/>
              <a:t>you can also </a:t>
            </a:r>
            <a:br>
              <a:rPr lang="en-US" dirty="0"/>
            </a:br>
            <a:r>
              <a:rPr lang="en-US" dirty="0"/>
              <a:t>	-open previously saved files by choosing </a:t>
            </a:r>
            <a:r>
              <a:rPr lang="en-US" i="1" dirty="0"/>
              <a:t>Load </a:t>
            </a:r>
            <a:r>
              <a:rPr lang="en-US" dirty="0"/>
              <a:t>and </a:t>
            </a:r>
            <a:br>
              <a:rPr lang="en-US" dirty="0"/>
            </a:br>
            <a:r>
              <a:rPr lang="en-US" dirty="0"/>
              <a:t>	-save your files by clicking on </a:t>
            </a:r>
            <a:r>
              <a:rPr lang="en-US" i="1" dirty="0"/>
              <a:t>Save </a:t>
            </a:r>
            <a:r>
              <a:rPr lang="en-US" dirty="0"/>
              <a:t>or </a:t>
            </a:r>
            <a:r>
              <a:rPr lang="en-US" i="1" dirty="0"/>
              <a:t>Save as</a:t>
            </a:r>
            <a:r>
              <a:rPr lang="en-US" dirty="0"/>
              <a:t>. </a:t>
            </a:r>
            <a:br>
              <a:rPr lang="en-US" dirty="0"/>
            </a:br>
            <a:r>
              <a:rPr lang="en-US" dirty="0"/>
              <a:t>	-by choosing </a:t>
            </a:r>
            <a:r>
              <a:rPr lang="en-US" i="1" dirty="0"/>
              <a:t>Import/Export </a:t>
            </a:r>
            <a:r>
              <a:rPr lang="en-US" dirty="0"/>
              <a:t>you can also transfer data to/from the program. </a:t>
            </a:r>
            <a:br>
              <a:rPr lang="en-US" dirty="0"/>
            </a:br>
            <a:r>
              <a:rPr lang="en-US" dirty="0"/>
              <a:t>	-the language options can be changed by choosing National settings.</a:t>
            </a:r>
            <a:br>
              <a:rPr lang="en-US" dirty="0"/>
            </a:br>
            <a:r>
              <a:rPr lang="en-US" dirty="0"/>
              <a:t>	</a:t>
            </a:r>
            <a:r>
              <a:rPr lang="en-US" sz="1600" dirty="0"/>
              <a:t>	</a:t>
            </a:r>
            <a:endParaRPr lang="lv-LV" dirty="0"/>
          </a:p>
        </p:txBody>
      </p:sp>
      <p:pic>
        <p:nvPicPr>
          <p:cNvPr id="4" name="Sisällön paikkamerkki 3"/>
          <p:cNvPicPr>
            <a:picLocks noChangeAspect="1"/>
          </p:cNvPicPr>
          <p:nvPr/>
        </p:nvPicPr>
        <p:blipFill>
          <a:blip r:embed="rId2"/>
          <a:stretch>
            <a:fillRect/>
          </a:stretch>
        </p:blipFill>
        <p:spPr>
          <a:xfrm>
            <a:off x="1455938" y="3124940"/>
            <a:ext cx="8247355" cy="3160531"/>
          </a:xfrm>
          <a:prstGeom prst="rect">
            <a:avLst/>
          </a:prstGeom>
        </p:spPr>
      </p:pic>
    </p:spTree>
    <p:extLst>
      <p:ext uri="{BB962C8B-B14F-4D97-AF65-F5344CB8AC3E}">
        <p14:creationId xmlns:p14="http://schemas.microsoft.com/office/powerpoint/2010/main" val="22649317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8"/>
            <a:ext cx="10058400" cy="809287"/>
          </a:xfrm>
        </p:spPr>
        <p:txBody>
          <a:bodyPr>
            <a:normAutofit/>
          </a:bodyPr>
          <a:lstStyle/>
          <a:p>
            <a:r>
              <a:rPr lang="fi-FI" b="1" dirty="0"/>
              <a:t>How to </a:t>
            </a:r>
            <a:r>
              <a:rPr lang="fi-FI" b="1" dirty="0" err="1"/>
              <a:t>use</a:t>
            </a:r>
            <a:r>
              <a:rPr lang="fi-FI" b="1" dirty="0"/>
              <a:t> </a:t>
            </a:r>
            <a:r>
              <a:rPr lang="fi-FI" b="1" dirty="0" err="1"/>
              <a:t>TotalTool</a:t>
            </a:r>
            <a:r>
              <a:rPr lang="fi-FI" b="1" dirty="0"/>
              <a:t> 2</a:t>
            </a:r>
            <a:endParaRPr lang="lv-LV" dirty="0"/>
          </a:p>
        </p:txBody>
      </p:sp>
      <p:pic>
        <p:nvPicPr>
          <p:cNvPr id="4" name="Sisällön paikkamerkki 5"/>
          <p:cNvPicPr>
            <a:picLocks noGrp="1" noChangeAspect="1"/>
          </p:cNvPicPr>
          <p:nvPr>
            <p:ph idx="1"/>
          </p:nvPr>
        </p:nvPicPr>
        <p:blipFill>
          <a:blip r:embed="rId2"/>
          <a:stretch>
            <a:fillRect/>
          </a:stretch>
        </p:blipFill>
        <p:spPr>
          <a:xfrm>
            <a:off x="4341341" y="3960271"/>
            <a:ext cx="3498566" cy="1839167"/>
          </a:xfrm>
          <a:prstGeom prst="rect">
            <a:avLst/>
          </a:prstGeom>
        </p:spPr>
      </p:pic>
      <p:sp>
        <p:nvSpPr>
          <p:cNvPr id="6" name="Content Placeholder 2">
            <a:extLst>
              <a:ext uri="{FF2B5EF4-FFF2-40B4-BE49-F238E27FC236}">
                <a16:creationId xmlns:a16="http://schemas.microsoft.com/office/drawing/2014/main" id="{81B55477-8481-4B5F-9B4F-22A4A41F605E}"/>
              </a:ext>
            </a:extLst>
          </p:cNvPr>
          <p:cNvSpPr txBox="1">
            <a:spLocks/>
          </p:cNvSpPr>
          <p:nvPr/>
        </p:nvSpPr>
        <p:spPr>
          <a:xfrm>
            <a:off x="779489" y="1886465"/>
            <a:ext cx="11092721" cy="416834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3600" dirty="0"/>
              <a:t>Give the number of measures of your action package. </a:t>
            </a:r>
            <a:br>
              <a:rPr lang="en-US" sz="3600" dirty="0"/>
            </a:br>
            <a:r>
              <a:rPr lang="en-US" sz="3600" dirty="0"/>
              <a:t>Observe, this is an editable value. You are always able to add or remove measures later. </a:t>
            </a:r>
          </a:p>
          <a:p>
            <a:pPr marL="0" indent="0">
              <a:buFont typeface="Calibri" panose="020F0502020204030204" pitchFamily="34" charset="0"/>
              <a:buNone/>
            </a:pPr>
            <a:endParaRPr lang="en-US" sz="2400" dirty="0"/>
          </a:p>
          <a:p>
            <a:endParaRPr lang="lv-LV" dirty="0"/>
          </a:p>
        </p:txBody>
      </p:sp>
    </p:spTree>
    <p:extLst>
      <p:ext uri="{BB962C8B-B14F-4D97-AF65-F5344CB8AC3E}">
        <p14:creationId xmlns:p14="http://schemas.microsoft.com/office/powerpoint/2010/main" val="216887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370703" y="525354"/>
            <a:ext cx="10313773" cy="708642"/>
          </a:xfrm>
        </p:spPr>
        <p:txBody>
          <a:bodyPr>
            <a:normAutofit fontScale="90000"/>
          </a:bodyPr>
          <a:lstStyle/>
          <a:p>
            <a:r>
              <a:rPr lang="fi-FI" b="1" dirty="0"/>
              <a:t>How to </a:t>
            </a:r>
            <a:r>
              <a:rPr lang="fi-FI" b="1" dirty="0" err="1"/>
              <a:t>use</a:t>
            </a:r>
            <a:r>
              <a:rPr lang="fi-FI" b="1" dirty="0"/>
              <a:t> </a:t>
            </a:r>
            <a:r>
              <a:rPr lang="fi-FI" b="1" dirty="0" err="1"/>
              <a:t>TotalTool</a:t>
            </a:r>
            <a:r>
              <a:rPr lang="fi-FI" b="1" dirty="0"/>
              <a:t> 3</a:t>
            </a:r>
            <a:endParaRPr lang="lv-LV"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370703" y="1490019"/>
            <a:ext cx="11252885" cy="3502111"/>
          </a:xfrm>
        </p:spPr>
        <p:txBody>
          <a:bodyPr>
            <a:normAutofit/>
          </a:bodyPr>
          <a:lstStyle/>
          <a:p>
            <a:pPr marL="0" indent="0">
              <a:buNone/>
            </a:pPr>
            <a:br>
              <a:rPr lang="fi-FI" dirty="0"/>
            </a:br>
            <a:r>
              <a:rPr lang="fi-FI" dirty="0"/>
              <a:t>	</a:t>
            </a:r>
          </a:p>
          <a:p>
            <a:r>
              <a:rPr lang="en-US" b="1" dirty="0"/>
              <a:t>Profitability requirements</a:t>
            </a:r>
          </a:p>
          <a:p>
            <a:br>
              <a:rPr lang="en-US" b="1" dirty="0"/>
            </a:br>
            <a:r>
              <a:rPr lang="en-US" b="1" dirty="0"/>
              <a:t>Energy price including price increases	</a:t>
            </a:r>
            <a:br>
              <a:rPr lang="en-US" b="1" dirty="0"/>
            </a:br>
            <a:r>
              <a:rPr lang="en-US" b="1" dirty="0"/>
              <a:t>	</a:t>
            </a:r>
          </a:p>
          <a:p>
            <a:r>
              <a:rPr lang="en-US" b="1" dirty="0"/>
              <a:t>Economic calculation period </a:t>
            </a:r>
            <a:br>
              <a:rPr lang="en-US" b="1" dirty="0"/>
            </a:br>
            <a:br>
              <a:rPr lang="en-US" dirty="0"/>
            </a:br>
            <a:endParaRPr lang="lv-LV" dirty="0"/>
          </a:p>
        </p:txBody>
      </p:sp>
      <p:pic>
        <p:nvPicPr>
          <p:cNvPr id="4" name="Sisällön paikkamerkki 3"/>
          <p:cNvPicPr>
            <a:picLocks noChangeAspect="1"/>
          </p:cNvPicPr>
          <p:nvPr/>
        </p:nvPicPr>
        <p:blipFill>
          <a:blip r:embed="rId2"/>
          <a:stretch>
            <a:fillRect/>
          </a:stretch>
        </p:blipFill>
        <p:spPr>
          <a:xfrm>
            <a:off x="4749553" y="1420428"/>
            <a:ext cx="7167612" cy="4912218"/>
          </a:xfrm>
          <a:prstGeom prst="rect">
            <a:avLst/>
          </a:prstGeom>
        </p:spPr>
      </p:pic>
    </p:spTree>
    <p:extLst>
      <p:ext uri="{BB962C8B-B14F-4D97-AF65-F5344CB8AC3E}">
        <p14:creationId xmlns:p14="http://schemas.microsoft.com/office/powerpoint/2010/main" val="4909748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337751" y="558195"/>
            <a:ext cx="10620221" cy="776336"/>
          </a:xfrm>
        </p:spPr>
        <p:txBody>
          <a:bodyPr/>
          <a:lstStyle/>
          <a:p>
            <a:r>
              <a:rPr lang="fi-FI" b="1" dirty="0"/>
              <a:t>How to </a:t>
            </a:r>
            <a:r>
              <a:rPr lang="fi-FI" b="1" dirty="0" err="1"/>
              <a:t>use</a:t>
            </a:r>
            <a:r>
              <a:rPr lang="fi-FI" b="1" dirty="0"/>
              <a:t> </a:t>
            </a:r>
            <a:r>
              <a:rPr lang="fi-FI" b="1" dirty="0" err="1"/>
              <a:t>TotalTool</a:t>
            </a:r>
            <a:r>
              <a:rPr lang="fi-FI" b="1" dirty="0"/>
              <a:t> 4</a:t>
            </a:r>
            <a:endParaRPr lang="lv-LV"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403655" y="1556952"/>
            <a:ext cx="5411220" cy="4670852"/>
          </a:xfrm>
        </p:spPr>
        <p:txBody>
          <a:bodyPr>
            <a:normAutofit/>
          </a:bodyPr>
          <a:lstStyle/>
          <a:p>
            <a:pPr marL="0" indent="0">
              <a:buNone/>
            </a:pPr>
            <a:endParaRPr lang="en-US" b="1" dirty="0"/>
          </a:p>
          <a:p>
            <a:pPr marL="0" indent="0">
              <a:buNone/>
            </a:pPr>
            <a:r>
              <a:rPr lang="en-US" b="1" dirty="0"/>
              <a:t>The building area [m2]</a:t>
            </a:r>
          </a:p>
          <a:p>
            <a:pPr marL="0" indent="0">
              <a:buNone/>
            </a:pPr>
            <a:endParaRPr lang="en-US" b="1" dirty="0"/>
          </a:p>
          <a:p>
            <a:pPr marL="0" indent="0">
              <a:buNone/>
            </a:pPr>
            <a:r>
              <a:rPr lang="en-US" b="1" dirty="0"/>
              <a:t>Energy use before the measures (the baseline) </a:t>
            </a:r>
          </a:p>
          <a:p>
            <a:endParaRPr lang="en-US" b="1" dirty="0"/>
          </a:p>
          <a:p>
            <a:pPr marL="0" indent="0">
              <a:buNone/>
            </a:pPr>
            <a:r>
              <a:rPr lang="en-US" b="1" dirty="0"/>
              <a:t>Power demand before measures</a:t>
            </a:r>
          </a:p>
          <a:p>
            <a:endParaRPr lang="en-US" b="1" dirty="0"/>
          </a:p>
          <a:p>
            <a:pPr marL="0" indent="0">
              <a:buNone/>
            </a:pPr>
            <a:r>
              <a:rPr lang="en-US" b="1" dirty="0"/>
              <a:t>Other operating costs</a:t>
            </a:r>
          </a:p>
          <a:p>
            <a:br>
              <a:rPr lang="en-US" dirty="0"/>
            </a:br>
            <a:endParaRPr lang="lv-LV" dirty="0"/>
          </a:p>
        </p:txBody>
      </p:sp>
      <p:pic>
        <p:nvPicPr>
          <p:cNvPr id="4" name="Sisällön paikkamerkki 3"/>
          <p:cNvPicPr>
            <a:picLocks noChangeAspect="1"/>
          </p:cNvPicPr>
          <p:nvPr/>
        </p:nvPicPr>
        <p:blipFill>
          <a:blip r:embed="rId2"/>
          <a:stretch>
            <a:fillRect/>
          </a:stretch>
        </p:blipFill>
        <p:spPr>
          <a:xfrm>
            <a:off x="5814876" y="1233996"/>
            <a:ext cx="6025742" cy="4993809"/>
          </a:xfrm>
          <a:prstGeom prst="rect">
            <a:avLst/>
          </a:prstGeom>
        </p:spPr>
      </p:pic>
    </p:spTree>
    <p:extLst>
      <p:ext uri="{BB962C8B-B14F-4D97-AF65-F5344CB8AC3E}">
        <p14:creationId xmlns:p14="http://schemas.microsoft.com/office/powerpoint/2010/main" val="10268862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88778" y="1552343"/>
            <a:ext cx="4287914" cy="1670252"/>
          </a:xfrm>
        </p:spPr>
        <p:txBody>
          <a:bodyPr>
            <a:normAutofit/>
          </a:bodyPr>
          <a:lstStyle/>
          <a:p>
            <a:r>
              <a:rPr lang="en-US" b="1" dirty="0"/>
              <a:t>Add input data</a:t>
            </a:r>
            <a:endParaRPr lang="lv-LV" b="1" dirty="0"/>
          </a:p>
        </p:txBody>
      </p:sp>
      <p:pic>
        <p:nvPicPr>
          <p:cNvPr id="4" name="Sisällön paikkamerkki 3"/>
          <p:cNvPicPr>
            <a:picLocks noGrp="1" noChangeAspect="1"/>
          </p:cNvPicPr>
          <p:nvPr>
            <p:ph idx="1"/>
          </p:nvPr>
        </p:nvPicPr>
        <p:blipFill>
          <a:blip r:embed="rId2"/>
          <a:stretch>
            <a:fillRect/>
          </a:stretch>
        </p:blipFill>
        <p:spPr>
          <a:xfrm>
            <a:off x="3941685" y="1552343"/>
            <a:ext cx="7910915" cy="4670904"/>
          </a:xfrm>
          <a:prstGeom prst="rect">
            <a:avLst/>
          </a:prstGeom>
        </p:spPr>
      </p:pic>
      <p:sp>
        <p:nvSpPr>
          <p:cNvPr id="5" name="Title 1">
            <a:extLst>
              <a:ext uri="{FF2B5EF4-FFF2-40B4-BE49-F238E27FC236}">
                <a16:creationId xmlns:a16="http://schemas.microsoft.com/office/drawing/2014/main" id="{5F15F376-C66E-4690-BA90-A09FB7EFFB88}"/>
              </a:ext>
            </a:extLst>
          </p:cNvPr>
          <p:cNvSpPr txBox="1">
            <a:spLocks/>
          </p:cNvSpPr>
          <p:nvPr/>
        </p:nvSpPr>
        <p:spPr>
          <a:xfrm>
            <a:off x="1845276" y="558195"/>
            <a:ext cx="9112696" cy="776336"/>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fi-FI" b="1" dirty="0"/>
              <a:t>How to </a:t>
            </a:r>
            <a:r>
              <a:rPr lang="fi-FI" b="1" dirty="0" err="1"/>
              <a:t>use</a:t>
            </a:r>
            <a:r>
              <a:rPr lang="fi-FI" b="1" dirty="0"/>
              <a:t> </a:t>
            </a:r>
            <a:r>
              <a:rPr lang="fi-FI" b="1" dirty="0" err="1"/>
              <a:t>TotalTool</a:t>
            </a:r>
            <a:r>
              <a:rPr lang="fi-FI" b="1" dirty="0"/>
              <a:t> 5</a:t>
            </a:r>
            <a:endParaRPr lang="lv-LV" b="1" dirty="0"/>
          </a:p>
        </p:txBody>
      </p:sp>
    </p:spTree>
    <p:extLst>
      <p:ext uri="{BB962C8B-B14F-4D97-AF65-F5344CB8AC3E}">
        <p14:creationId xmlns:p14="http://schemas.microsoft.com/office/powerpoint/2010/main" val="96880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9"/>
            <a:ext cx="10058400" cy="776336"/>
          </a:xfrm>
        </p:spPr>
        <p:txBody>
          <a:bodyPr/>
          <a:lstStyle/>
          <a:p>
            <a:r>
              <a:rPr lang="fi-FI" b="1" dirty="0"/>
              <a:t>How to </a:t>
            </a:r>
            <a:r>
              <a:rPr lang="fi-FI" b="1" dirty="0" err="1"/>
              <a:t>use</a:t>
            </a:r>
            <a:r>
              <a:rPr lang="fi-FI" b="1" dirty="0"/>
              <a:t> </a:t>
            </a:r>
            <a:r>
              <a:rPr lang="fi-FI" b="1" dirty="0" err="1"/>
              <a:t>TotalTool</a:t>
            </a:r>
            <a:r>
              <a:rPr lang="fi-FI" b="1" dirty="0"/>
              <a:t> 6</a:t>
            </a:r>
            <a:endParaRPr lang="lv-LV"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313039" y="1556951"/>
            <a:ext cx="2696492" cy="4695568"/>
          </a:xfrm>
        </p:spPr>
        <p:txBody>
          <a:bodyPr>
            <a:normAutofit/>
          </a:bodyPr>
          <a:lstStyle/>
          <a:p>
            <a:r>
              <a:rPr lang="en-US" sz="2800" b="1" dirty="0"/>
              <a:t>Fill in all specified details </a:t>
            </a:r>
          </a:p>
          <a:p>
            <a:br>
              <a:rPr lang="en-US" dirty="0"/>
            </a:br>
            <a:endParaRPr lang="lv-LV" dirty="0"/>
          </a:p>
        </p:txBody>
      </p:sp>
      <p:pic>
        <p:nvPicPr>
          <p:cNvPr id="4" name="Sisällön paikkamerkki 3"/>
          <p:cNvPicPr>
            <a:picLocks noChangeAspect="1"/>
          </p:cNvPicPr>
          <p:nvPr/>
        </p:nvPicPr>
        <p:blipFill>
          <a:blip r:embed="rId2"/>
          <a:stretch>
            <a:fillRect/>
          </a:stretch>
        </p:blipFill>
        <p:spPr>
          <a:xfrm>
            <a:off x="3604334" y="1420428"/>
            <a:ext cx="8447625" cy="4832090"/>
          </a:xfrm>
          <a:prstGeom prst="rect">
            <a:avLst/>
          </a:prstGeom>
        </p:spPr>
      </p:pic>
    </p:spTree>
    <p:extLst>
      <p:ext uri="{BB962C8B-B14F-4D97-AF65-F5344CB8AC3E}">
        <p14:creationId xmlns:p14="http://schemas.microsoft.com/office/powerpoint/2010/main" val="17057616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8"/>
            <a:ext cx="10058400" cy="809287"/>
          </a:xfrm>
        </p:spPr>
        <p:txBody>
          <a:bodyPr/>
          <a:lstStyle/>
          <a:p>
            <a:r>
              <a:rPr lang="fi-FI" b="1" dirty="0"/>
              <a:t>How to </a:t>
            </a:r>
            <a:r>
              <a:rPr lang="fi-FI" b="1" dirty="0" err="1"/>
              <a:t>use</a:t>
            </a:r>
            <a:r>
              <a:rPr lang="fi-FI" b="1" dirty="0"/>
              <a:t> </a:t>
            </a:r>
            <a:r>
              <a:rPr lang="fi-FI" b="1" dirty="0" err="1"/>
              <a:t>TotalTool</a:t>
            </a:r>
            <a:r>
              <a:rPr lang="fi-FI" b="1" dirty="0"/>
              <a:t> 7</a:t>
            </a:r>
            <a:endParaRPr lang="lv-LV"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097280" y="1433384"/>
            <a:ext cx="10058400" cy="4435710"/>
          </a:xfrm>
        </p:spPr>
        <p:txBody>
          <a:bodyPr>
            <a:normAutofit/>
          </a:bodyPr>
          <a:lstStyle/>
          <a:p>
            <a:r>
              <a:rPr lang="en-US" dirty="0"/>
              <a:t>In the </a:t>
            </a:r>
            <a:r>
              <a:rPr lang="en-US" b="1" i="1" dirty="0"/>
              <a:t>Measures data </a:t>
            </a:r>
            <a:r>
              <a:rPr lang="en-US" dirty="0"/>
              <a:t>menu by clicking the box in the first column </a:t>
            </a:r>
            <a:r>
              <a:rPr lang="en-US" i="1" dirty="0"/>
              <a:t>“Enable” </a:t>
            </a:r>
            <a:r>
              <a:rPr lang="en-US" dirty="0"/>
              <a:t>of the data table in Section 1 the specific measure is included to the action package calculation and shown on the results diagrams. </a:t>
            </a:r>
          </a:p>
          <a:p>
            <a:br>
              <a:rPr lang="en-US" dirty="0"/>
            </a:br>
            <a:r>
              <a:rPr lang="en-US" dirty="0"/>
              <a:t>When unclicking the box the measure will be excluded from the calculations, but it still appears in the measures table.</a:t>
            </a:r>
          </a:p>
          <a:p>
            <a:r>
              <a:rPr lang="en-US" dirty="0"/>
              <a:t>To add a new measure, click </a:t>
            </a:r>
            <a:r>
              <a:rPr lang="en-US" i="1" dirty="0"/>
              <a:t>“Add row”. </a:t>
            </a:r>
          </a:p>
          <a:p>
            <a:r>
              <a:rPr lang="en-US" dirty="0"/>
              <a:t>To delete a measure, first activate the measure by clicking on the first cell of the measure line (the line becomes blue) and then click </a:t>
            </a:r>
            <a:r>
              <a:rPr lang="en-US" i="1" dirty="0"/>
              <a:t>“Delete measure”.</a:t>
            </a:r>
          </a:p>
          <a:p>
            <a:endParaRPr lang="fi-FI" i="1" dirty="0"/>
          </a:p>
          <a:p>
            <a:pPr marL="0" indent="0">
              <a:buNone/>
            </a:pPr>
            <a:r>
              <a:rPr lang="fi-FI" sz="2400" b="1" dirty="0" err="1"/>
              <a:t>Now</a:t>
            </a:r>
            <a:r>
              <a:rPr lang="fi-FI" sz="2400" b="1" dirty="0"/>
              <a:t> </a:t>
            </a:r>
            <a:r>
              <a:rPr lang="fi-FI" sz="2400" b="1" dirty="0" err="1"/>
              <a:t>charts</a:t>
            </a:r>
            <a:r>
              <a:rPr lang="fi-FI" sz="2400" b="1" dirty="0"/>
              <a:t> </a:t>
            </a:r>
            <a:r>
              <a:rPr lang="fi-FI" sz="2400" b="1" dirty="0" err="1"/>
              <a:t>are</a:t>
            </a:r>
            <a:r>
              <a:rPr lang="fi-FI" sz="2400" b="1" dirty="0"/>
              <a:t> </a:t>
            </a:r>
            <a:r>
              <a:rPr lang="fi-FI" sz="2400" b="1" dirty="0" err="1"/>
              <a:t>available</a:t>
            </a:r>
            <a:r>
              <a:rPr lang="fi-FI" sz="2400" b="1" dirty="0"/>
              <a:t> -&gt;</a:t>
            </a:r>
            <a:endParaRPr lang="en-US" sz="2400" b="1" dirty="0"/>
          </a:p>
          <a:p>
            <a:endParaRPr lang="lv-LV" dirty="0"/>
          </a:p>
        </p:txBody>
      </p:sp>
    </p:spTree>
    <p:extLst>
      <p:ext uri="{BB962C8B-B14F-4D97-AF65-F5344CB8AC3E}">
        <p14:creationId xmlns:p14="http://schemas.microsoft.com/office/powerpoint/2010/main" val="11478367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8"/>
            <a:ext cx="10058400" cy="595103"/>
          </a:xfrm>
        </p:spPr>
        <p:txBody>
          <a:bodyPr>
            <a:noAutofit/>
          </a:bodyPr>
          <a:lstStyle/>
          <a:p>
            <a:r>
              <a:rPr lang="fi-FI" sz="4400" b="1" dirty="0"/>
              <a:t>How to </a:t>
            </a:r>
            <a:r>
              <a:rPr lang="fi-FI" sz="4400" b="1" dirty="0" err="1"/>
              <a:t>use</a:t>
            </a:r>
            <a:r>
              <a:rPr lang="fi-FI" sz="4400" b="1" dirty="0"/>
              <a:t> </a:t>
            </a:r>
            <a:r>
              <a:rPr lang="fi-FI" sz="4400" b="1" dirty="0" err="1"/>
              <a:t>TotalTool</a:t>
            </a:r>
            <a:r>
              <a:rPr lang="fi-FI" sz="4400" b="1" dirty="0"/>
              <a:t> 8</a:t>
            </a:r>
            <a:endParaRPr lang="lv-LV" sz="4400" b="1" dirty="0"/>
          </a:p>
        </p:txBody>
      </p:sp>
      <p:pic>
        <p:nvPicPr>
          <p:cNvPr id="4" name="Sisällön paikkamerkki 3"/>
          <p:cNvPicPr>
            <a:picLocks noGrp="1" noChangeAspect="1"/>
          </p:cNvPicPr>
          <p:nvPr>
            <p:ph idx="1"/>
          </p:nvPr>
        </p:nvPicPr>
        <p:blipFill>
          <a:blip r:embed="rId2"/>
          <a:stretch>
            <a:fillRect/>
          </a:stretch>
        </p:blipFill>
        <p:spPr>
          <a:xfrm>
            <a:off x="4193059" y="1457066"/>
            <a:ext cx="7512909" cy="4848219"/>
          </a:xfrm>
          <a:prstGeom prst="rect">
            <a:avLst/>
          </a:prstGeom>
        </p:spPr>
      </p:pic>
      <p:sp>
        <p:nvSpPr>
          <p:cNvPr id="5" name="Content Placeholder 2">
            <a:extLst>
              <a:ext uri="{FF2B5EF4-FFF2-40B4-BE49-F238E27FC236}">
                <a16:creationId xmlns:a16="http://schemas.microsoft.com/office/drawing/2014/main" id="{81B55477-8481-4B5F-9B4F-22A4A41F605E}"/>
              </a:ext>
            </a:extLst>
          </p:cNvPr>
          <p:cNvSpPr txBox="1">
            <a:spLocks/>
          </p:cNvSpPr>
          <p:nvPr/>
        </p:nvSpPr>
        <p:spPr>
          <a:xfrm>
            <a:off x="675503" y="1647568"/>
            <a:ext cx="3328086" cy="4221526"/>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3200" dirty="0"/>
              <a:t>Diagram presents the action package</a:t>
            </a:r>
            <a:endParaRPr lang="lv-LV" sz="3200" dirty="0"/>
          </a:p>
        </p:txBody>
      </p:sp>
    </p:spTree>
    <p:extLst>
      <p:ext uri="{BB962C8B-B14F-4D97-AF65-F5344CB8AC3E}">
        <p14:creationId xmlns:p14="http://schemas.microsoft.com/office/powerpoint/2010/main" val="28966714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8"/>
            <a:ext cx="10058400" cy="611579"/>
          </a:xfrm>
        </p:spPr>
        <p:txBody>
          <a:bodyPr>
            <a:normAutofit/>
          </a:bodyPr>
          <a:lstStyle/>
          <a:p>
            <a:r>
              <a:rPr lang="fi-FI" sz="3600" b="1" dirty="0"/>
              <a:t>How to </a:t>
            </a:r>
            <a:r>
              <a:rPr lang="fi-FI" sz="3600" b="1" dirty="0" err="1"/>
              <a:t>use</a:t>
            </a:r>
            <a:r>
              <a:rPr lang="fi-FI" sz="3600" b="1" dirty="0"/>
              <a:t> </a:t>
            </a:r>
            <a:r>
              <a:rPr lang="fi-FI" sz="3600" b="1" dirty="0" err="1"/>
              <a:t>TotalTool</a:t>
            </a:r>
            <a:r>
              <a:rPr lang="fi-FI" sz="3600" b="1" dirty="0"/>
              <a:t> 9</a:t>
            </a:r>
            <a:endParaRPr lang="lv-LV" sz="3600"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551936" y="1260389"/>
            <a:ext cx="4975654" cy="4563762"/>
          </a:xfrm>
        </p:spPr>
        <p:txBody>
          <a:bodyPr>
            <a:noAutofit/>
          </a:bodyPr>
          <a:lstStyle/>
          <a:p>
            <a:r>
              <a:rPr lang="en-US" sz="2400" dirty="0"/>
              <a:t>Diagram presents the total annual operating costs before the action package (left bar) and after the action package (middle and right bar). </a:t>
            </a:r>
            <a:br>
              <a:rPr lang="en-US" sz="2400" dirty="0"/>
            </a:br>
            <a:r>
              <a:rPr lang="en-US" sz="2400" dirty="0"/>
              <a:t>The results are given for two different cases: </a:t>
            </a:r>
            <a:br>
              <a:rPr lang="en-US" sz="2400" dirty="0"/>
            </a:br>
            <a:r>
              <a:rPr lang="en-US" sz="2400" dirty="0"/>
              <a:t>	- results with the action package 	that fulfills the profitability 	demand of the property owner 	(middle bar) and</a:t>
            </a:r>
            <a:br>
              <a:rPr lang="en-US" sz="2400" dirty="0"/>
            </a:br>
            <a:r>
              <a:rPr lang="en-US" sz="2400" dirty="0"/>
              <a:t>	- results with all measures that 	are selected as </a:t>
            </a:r>
            <a:r>
              <a:rPr lang="en-US" sz="2400" i="1" dirty="0"/>
              <a:t>“Enable” </a:t>
            </a:r>
            <a:r>
              <a:rPr lang="en-US" sz="2400" dirty="0"/>
              <a:t>in the 	</a:t>
            </a:r>
            <a:r>
              <a:rPr lang="en-US" sz="2400" b="1" i="1" dirty="0"/>
              <a:t>Measures data </a:t>
            </a:r>
            <a:r>
              <a:rPr lang="en-US" sz="2400" dirty="0"/>
              <a:t>table.</a:t>
            </a:r>
            <a:endParaRPr lang="lv-LV" sz="2400" dirty="0"/>
          </a:p>
        </p:txBody>
      </p:sp>
      <p:pic>
        <p:nvPicPr>
          <p:cNvPr id="4" name="Sisällön paikkamerkki 3"/>
          <p:cNvPicPr>
            <a:picLocks noChangeAspect="1"/>
          </p:cNvPicPr>
          <p:nvPr/>
        </p:nvPicPr>
        <p:blipFill>
          <a:blip r:embed="rId2"/>
          <a:stretch>
            <a:fillRect/>
          </a:stretch>
        </p:blipFill>
        <p:spPr>
          <a:xfrm>
            <a:off x="5840627" y="1556951"/>
            <a:ext cx="5994689" cy="4333103"/>
          </a:xfrm>
          <a:prstGeom prst="rect">
            <a:avLst/>
          </a:prstGeom>
        </p:spPr>
      </p:pic>
    </p:spTree>
    <p:extLst>
      <p:ext uri="{BB962C8B-B14F-4D97-AF65-F5344CB8AC3E}">
        <p14:creationId xmlns:p14="http://schemas.microsoft.com/office/powerpoint/2010/main" val="13151187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5" y="1006352"/>
            <a:ext cx="7220685" cy="5459762"/>
          </a:xfrm>
        </p:spPr>
        <p:txBody>
          <a:bodyPr anchor="ctr">
            <a:normAutofit/>
          </a:bodyPr>
          <a:lstStyle/>
          <a:p>
            <a:pPr>
              <a:spcBef>
                <a:spcPts val="600"/>
              </a:spcBef>
            </a:pPr>
            <a:r>
              <a:rPr lang="en-GB" sz="4000" b="1" dirty="0"/>
              <a:t>1. General about training </a:t>
            </a:r>
          </a:p>
          <a:p>
            <a:pPr lvl="1">
              <a:spcBef>
                <a:spcPts val="600"/>
              </a:spcBef>
              <a:buClr>
                <a:schemeClr val="accent2"/>
              </a:buClr>
              <a:buFont typeface="Wingdings" panose="05000000000000000000" pitchFamily="2" charset="2"/>
              <a:buChar char="§"/>
            </a:pPr>
            <a:r>
              <a:rPr lang="en-GB" sz="4200" dirty="0"/>
              <a:t>Purpose &amp; advantages &amp; goals</a:t>
            </a:r>
          </a:p>
          <a:p>
            <a:pPr lvl="1">
              <a:spcBef>
                <a:spcPts val="600"/>
              </a:spcBef>
              <a:buClr>
                <a:schemeClr val="accent2"/>
              </a:buClr>
              <a:buFont typeface="Wingdings" panose="05000000000000000000" pitchFamily="2" charset="2"/>
              <a:buChar char="§"/>
            </a:pPr>
            <a:r>
              <a:rPr lang="en-GB" sz="4200" dirty="0"/>
              <a:t>To whom </a:t>
            </a:r>
            <a:endParaRPr lang="en-GB" sz="4200" b="1" dirty="0"/>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7096231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9"/>
            <a:ext cx="10058400" cy="834000"/>
          </a:xfrm>
        </p:spPr>
        <p:txBody>
          <a:bodyPr/>
          <a:lstStyle/>
          <a:p>
            <a:r>
              <a:rPr lang="fi-FI" b="1" dirty="0"/>
              <a:t>How to </a:t>
            </a:r>
            <a:r>
              <a:rPr lang="fi-FI" b="1" dirty="0" err="1"/>
              <a:t>use</a:t>
            </a:r>
            <a:r>
              <a:rPr lang="fi-FI" b="1" dirty="0"/>
              <a:t> </a:t>
            </a:r>
            <a:r>
              <a:rPr lang="fi-FI" b="1" dirty="0" err="1"/>
              <a:t>TotalTool</a:t>
            </a:r>
            <a:r>
              <a:rPr lang="fi-FI" b="1" dirty="0"/>
              <a:t> 10</a:t>
            </a:r>
            <a:endParaRPr lang="lv-LV"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428368" y="1639330"/>
            <a:ext cx="4357816" cy="4382529"/>
          </a:xfrm>
        </p:spPr>
        <p:txBody>
          <a:bodyPr>
            <a:normAutofit fontScale="92500" lnSpcReduction="10000"/>
          </a:bodyPr>
          <a:lstStyle/>
          <a:p>
            <a:r>
              <a:rPr lang="en-US" sz="2400" dirty="0"/>
              <a:t>Diagram presents the annual energy use before the action package (left bar) and after the action package (middle and right bar). The results are given for two different cases: </a:t>
            </a:r>
          </a:p>
          <a:p>
            <a:br>
              <a:rPr lang="en-US" sz="2400" dirty="0"/>
            </a:br>
            <a:r>
              <a:rPr lang="en-US" sz="2400" dirty="0"/>
              <a:t>	-results with the action 	package that fulfills the 	profitability demand of the 	property owner (middle bar) 	and </a:t>
            </a:r>
          </a:p>
          <a:p>
            <a:r>
              <a:rPr lang="en-US" sz="2400" dirty="0"/>
              <a:t>	-results with all measures that 	are </a:t>
            </a:r>
            <a:r>
              <a:rPr lang="en-US" sz="2400" dirty="0" err="1"/>
              <a:t>are</a:t>
            </a:r>
            <a:r>
              <a:rPr lang="en-US" sz="2400" dirty="0"/>
              <a:t> selected as </a:t>
            </a:r>
            <a:r>
              <a:rPr lang="en-US" sz="2400" i="1" dirty="0"/>
              <a:t>“Enable” 	</a:t>
            </a:r>
            <a:r>
              <a:rPr lang="en-US" sz="2400" dirty="0"/>
              <a:t>in the </a:t>
            </a:r>
            <a:r>
              <a:rPr lang="en-US" sz="2400" b="1" i="1" dirty="0"/>
              <a:t>Measures data </a:t>
            </a:r>
            <a:r>
              <a:rPr lang="en-US" sz="2400" dirty="0"/>
              <a:t>table.</a:t>
            </a:r>
            <a:endParaRPr lang="lv-LV" dirty="0"/>
          </a:p>
        </p:txBody>
      </p:sp>
      <p:pic>
        <p:nvPicPr>
          <p:cNvPr id="4" name="Sisällön paikkamerkki 5"/>
          <p:cNvPicPr>
            <a:picLocks noChangeAspect="1"/>
          </p:cNvPicPr>
          <p:nvPr/>
        </p:nvPicPr>
        <p:blipFill>
          <a:blip r:embed="rId2"/>
          <a:stretch>
            <a:fillRect/>
          </a:stretch>
        </p:blipFill>
        <p:spPr>
          <a:xfrm>
            <a:off x="5115697" y="1736693"/>
            <a:ext cx="6724413" cy="4186311"/>
          </a:xfrm>
          <a:prstGeom prst="rect">
            <a:avLst/>
          </a:prstGeom>
        </p:spPr>
      </p:pic>
    </p:spTree>
    <p:extLst>
      <p:ext uri="{BB962C8B-B14F-4D97-AF65-F5344CB8AC3E}">
        <p14:creationId xmlns:p14="http://schemas.microsoft.com/office/powerpoint/2010/main" val="1213645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467579"/>
            <a:ext cx="10058400" cy="842238"/>
          </a:xfrm>
        </p:spPr>
        <p:txBody>
          <a:bodyPr/>
          <a:lstStyle/>
          <a:p>
            <a:r>
              <a:rPr lang="fi-FI" b="1" dirty="0"/>
              <a:t>How to </a:t>
            </a:r>
            <a:r>
              <a:rPr lang="fi-FI" b="1" dirty="0" err="1"/>
              <a:t>use</a:t>
            </a:r>
            <a:r>
              <a:rPr lang="fi-FI" b="1" dirty="0"/>
              <a:t> </a:t>
            </a:r>
            <a:r>
              <a:rPr lang="fi-FI" b="1" dirty="0" err="1"/>
              <a:t>TotalTool</a:t>
            </a:r>
            <a:r>
              <a:rPr lang="fi-FI" b="1" dirty="0"/>
              <a:t> 11</a:t>
            </a:r>
            <a:endParaRPr lang="lv-LV"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701864" y="1448829"/>
            <a:ext cx="4487974" cy="4811927"/>
          </a:xfrm>
        </p:spPr>
        <p:txBody>
          <a:bodyPr>
            <a:normAutofit/>
          </a:bodyPr>
          <a:lstStyle/>
          <a:p>
            <a:r>
              <a:rPr lang="en-US" dirty="0"/>
              <a:t>Diagram presents the estimated property value before the action package (left bar) and after the action package (middle and right bar). The results are based on the selected calculation method in the input data field under </a:t>
            </a:r>
            <a:r>
              <a:rPr lang="en-US" b="1" i="1" dirty="0"/>
              <a:t>Economy </a:t>
            </a:r>
            <a:r>
              <a:rPr lang="en-US" dirty="0"/>
              <a:t>and </a:t>
            </a:r>
            <a:br>
              <a:rPr lang="en-US" dirty="0"/>
            </a:br>
            <a:r>
              <a:rPr lang="en-US" dirty="0"/>
              <a:t>are displayed for two different cases: </a:t>
            </a:r>
          </a:p>
          <a:p>
            <a:br>
              <a:rPr lang="en-US" dirty="0"/>
            </a:br>
            <a:r>
              <a:rPr lang="en-US" dirty="0"/>
              <a:t>	- results with the action package 	that fulfills the profitability 	demand of the property owner 	(middle bar) and </a:t>
            </a:r>
            <a:br>
              <a:rPr lang="en-US" dirty="0"/>
            </a:br>
            <a:r>
              <a:rPr lang="en-US" dirty="0"/>
              <a:t>	- results with all measures that 	are selected as </a:t>
            </a:r>
            <a:r>
              <a:rPr lang="en-US" i="1" dirty="0"/>
              <a:t>“Enable” </a:t>
            </a:r>
            <a:r>
              <a:rPr lang="en-US" dirty="0"/>
              <a:t>in the 	</a:t>
            </a:r>
            <a:r>
              <a:rPr lang="en-US" b="1" i="1" dirty="0"/>
              <a:t>Measures data </a:t>
            </a:r>
            <a:r>
              <a:rPr lang="en-US" dirty="0"/>
              <a:t>table.</a:t>
            </a:r>
            <a:endParaRPr lang="lv-LV" dirty="0"/>
          </a:p>
        </p:txBody>
      </p:sp>
      <p:pic>
        <p:nvPicPr>
          <p:cNvPr id="4" name="Sisällön paikkamerkki 3"/>
          <p:cNvPicPr>
            <a:picLocks noChangeAspect="1"/>
          </p:cNvPicPr>
          <p:nvPr/>
        </p:nvPicPr>
        <p:blipFill>
          <a:blip r:embed="rId2"/>
          <a:stretch>
            <a:fillRect/>
          </a:stretch>
        </p:blipFill>
        <p:spPr>
          <a:xfrm>
            <a:off x="5368638" y="1585183"/>
            <a:ext cx="6419708" cy="4280158"/>
          </a:xfrm>
          <a:prstGeom prst="rect">
            <a:avLst/>
          </a:prstGeom>
        </p:spPr>
      </p:pic>
    </p:spTree>
    <p:extLst>
      <p:ext uri="{BB962C8B-B14F-4D97-AF65-F5344CB8AC3E}">
        <p14:creationId xmlns:p14="http://schemas.microsoft.com/office/powerpoint/2010/main" val="40183911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452761" y="562829"/>
            <a:ext cx="11319029" cy="946376"/>
          </a:xfrm>
        </p:spPr>
        <p:txBody>
          <a:bodyPr/>
          <a:lstStyle/>
          <a:p>
            <a:r>
              <a:rPr lang="fi-FI" b="1" dirty="0"/>
              <a:t>How to </a:t>
            </a:r>
            <a:r>
              <a:rPr lang="fi-FI" b="1" dirty="0" err="1"/>
              <a:t>use</a:t>
            </a:r>
            <a:r>
              <a:rPr lang="fi-FI" b="1" dirty="0"/>
              <a:t> </a:t>
            </a:r>
            <a:r>
              <a:rPr lang="fi-FI" b="1" dirty="0" err="1"/>
              <a:t>TotalTool</a:t>
            </a:r>
            <a:r>
              <a:rPr lang="fi-FI" b="1" dirty="0"/>
              <a:t> 12</a:t>
            </a:r>
            <a:endParaRPr lang="lv-LV" dirty="0"/>
          </a:p>
        </p:txBody>
      </p:sp>
      <p:sp>
        <p:nvSpPr>
          <p:cNvPr id="3" name="Content Placeholder 2">
            <a:extLst>
              <a:ext uri="{FF2B5EF4-FFF2-40B4-BE49-F238E27FC236}">
                <a16:creationId xmlns:a16="http://schemas.microsoft.com/office/drawing/2014/main" id="{9FF22546-6D2D-4E54-9810-2E93F0AEE0DB}"/>
              </a:ext>
            </a:extLst>
          </p:cNvPr>
          <p:cNvSpPr>
            <a:spLocks noGrp="1"/>
          </p:cNvSpPr>
          <p:nvPr>
            <p:ph idx="1"/>
          </p:nvPr>
        </p:nvSpPr>
        <p:spPr>
          <a:xfrm>
            <a:off x="550417" y="1731147"/>
            <a:ext cx="11020694" cy="4353564"/>
          </a:xfrm>
        </p:spPr>
        <p:txBody>
          <a:bodyPr>
            <a:normAutofit lnSpcReduction="10000"/>
          </a:bodyPr>
          <a:lstStyle/>
          <a:p>
            <a:pPr marL="0" indent="0">
              <a:buNone/>
            </a:pPr>
            <a:r>
              <a:rPr lang="en-US" sz="2800" dirty="0"/>
              <a:t>Should </a:t>
            </a:r>
            <a:r>
              <a:rPr lang="en-US" sz="2800" b="1" dirty="0"/>
              <a:t>internal rate of return of each individual measures be presented more clearly</a:t>
            </a:r>
            <a:r>
              <a:rPr lang="en-US" sz="2800" dirty="0"/>
              <a:t>? At the moment only the </a:t>
            </a:r>
            <a:r>
              <a:rPr lang="en-US" sz="2800" b="1" dirty="0"/>
              <a:t>IRR-summary</a:t>
            </a:r>
            <a:r>
              <a:rPr lang="en-US" sz="2800" dirty="0"/>
              <a:t> of the chosen measures </a:t>
            </a:r>
            <a:r>
              <a:rPr lang="en-US" sz="2800" b="1" dirty="0"/>
              <a:t>is presented clearly</a:t>
            </a:r>
            <a:r>
              <a:rPr lang="en-US" sz="2800" dirty="0"/>
              <a:t>. </a:t>
            </a:r>
          </a:p>
          <a:p>
            <a:pPr marL="0" indent="0">
              <a:buNone/>
            </a:pPr>
            <a:r>
              <a:rPr lang="en-US" sz="2800" dirty="0"/>
              <a:t>Building managers, decision makers and other stakeholders may be </a:t>
            </a:r>
            <a:r>
              <a:rPr lang="en-US" sz="2800" b="1" dirty="0"/>
              <a:t>confused</a:t>
            </a:r>
            <a:r>
              <a:rPr lang="en-US" sz="2800" dirty="0"/>
              <a:t>, </a:t>
            </a:r>
            <a:r>
              <a:rPr lang="en-US" sz="2800" b="1" dirty="0"/>
              <a:t>how profitable each individual measures are in practice</a:t>
            </a:r>
            <a:r>
              <a:rPr lang="en-US" sz="2800" dirty="0"/>
              <a:t>, if individual IRR’s are not presented.</a:t>
            </a:r>
          </a:p>
          <a:p>
            <a:pPr marL="0" indent="0">
              <a:buNone/>
            </a:pPr>
            <a:r>
              <a:rPr lang="fi-FI" sz="2800" b="1" dirty="0"/>
              <a:t>At </a:t>
            </a:r>
            <a:r>
              <a:rPr lang="fi-FI" sz="2800" b="1" dirty="0" err="1"/>
              <a:t>least</a:t>
            </a:r>
            <a:r>
              <a:rPr lang="fi-FI" sz="2800" b="1" dirty="0"/>
              <a:t> </a:t>
            </a:r>
            <a:r>
              <a:rPr lang="fi-FI" sz="2800" b="1" dirty="0" err="1"/>
              <a:t>the</a:t>
            </a:r>
            <a:r>
              <a:rPr lang="fi-FI" sz="2800" b="1" dirty="0"/>
              <a:t> person </a:t>
            </a:r>
            <a:r>
              <a:rPr lang="fi-FI" sz="2800" b="1" dirty="0" err="1"/>
              <a:t>presenting</a:t>
            </a:r>
            <a:r>
              <a:rPr lang="fi-FI" sz="2800" b="1" dirty="0"/>
              <a:t> (</a:t>
            </a:r>
            <a:r>
              <a:rPr lang="fi-FI" sz="2800" b="1" dirty="0" err="1"/>
              <a:t>or</a:t>
            </a:r>
            <a:r>
              <a:rPr lang="fi-FI" sz="2800" b="1" dirty="0"/>
              <a:t> </a:t>
            </a:r>
            <a:r>
              <a:rPr lang="fi-FI" sz="2800" b="1" dirty="0" err="1"/>
              <a:t>training</a:t>
            </a:r>
            <a:r>
              <a:rPr lang="fi-FI" sz="2800" b="1" dirty="0"/>
              <a:t>) Total </a:t>
            </a:r>
            <a:r>
              <a:rPr lang="fi-FI" sz="2800" b="1" dirty="0" err="1"/>
              <a:t>tool</a:t>
            </a:r>
            <a:r>
              <a:rPr lang="fi-FI" sz="2800" b="1" dirty="0"/>
              <a:t> </a:t>
            </a:r>
            <a:r>
              <a:rPr lang="fi-FI" sz="2800" b="1" dirty="0" err="1"/>
              <a:t>results</a:t>
            </a:r>
            <a:r>
              <a:rPr lang="fi-FI" sz="2800" b="1" dirty="0"/>
              <a:t>, </a:t>
            </a:r>
            <a:r>
              <a:rPr lang="fi-FI" sz="2800" b="1" dirty="0" err="1"/>
              <a:t>shall</a:t>
            </a:r>
            <a:r>
              <a:rPr lang="fi-FI" sz="2800" b="1" dirty="0"/>
              <a:t> </a:t>
            </a:r>
            <a:r>
              <a:rPr lang="fi-FI" sz="2800" b="1" dirty="0" err="1"/>
              <a:t>be</a:t>
            </a:r>
            <a:r>
              <a:rPr lang="fi-FI" sz="2800" b="1" dirty="0"/>
              <a:t> </a:t>
            </a:r>
            <a:r>
              <a:rPr lang="fi-FI" sz="2800" b="1" dirty="0" err="1"/>
              <a:t>prepared</a:t>
            </a:r>
            <a:r>
              <a:rPr lang="fi-FI" sz="2800" b="1" dirty="0"/>
              <a:t> to </a:t>
            </a:r>
            <a:r>
              <a:rPr lang="fi-FI" sz="2800" b="1" dirty="0" err="1"/>
              <a:t>tell</a:t>
            </a:r>
            <a:r>
              <a:rPr lang="fi-FI" sz="2800" b="1" dirty="0"/>
              <a:t> </a:t>
            </a:r>
            <a:r>
              <a:rPr lang="fi-FI" sz="2800" b="1" dirty="0" err="1"/>
              <a:t>all</a:t>
            </a:r>
            <a:r>
              <a:rPr lang="fi-FI" sz="2800" b="1" dirty="0"/>
              <a:t> </a:t>
            </a:r>
            <a:r>
              <a:rPr lang="fi-FI" sz="2800" b="1" dirty="0" err="1"/>
              <a:t>the</a:t>
            </a:r>
            <a:r>
              <a:rPr lang="fi-FI" sz="2800" b="1" dirty="0"/>
              <a:t> </a:t>
            </a:r>
            <a:r>
              <a:rPr lang="fi-FI" sz="2800" b="1" dirty="0" err="1"/>
              <a:t>details</a:t>
            </a:r>
            <a:r>
              <a:rPr lang="fi-FI" sz="2800" b="1" dirty="0"/>
              <a:t> </a:t>
            </a:r>
            <a:r>
              <a:rPr lang="fi-FI" sz="2800" b="1" dirty="0" err="1"/>
              <a:t>behind</a:t>
            </a:r>
            <a:r>
              <a:rPr lang="fi-FI" sz="2800" b="1" dirty="0"/>
              <a:t> to </a:t>
            </a:r>
            <a:r>
              <a:rPr lang="fi-FI" sz="2800" b="1" dirty="0" err="1"/>
              <a:t>charts</a:t>
            </a:r>
            <a:r>
              <a:rPr lang="fi-FI" sz="2800" b="1" dirty="0"/>
              <a:t> and </a:t>
            </a:r>
            <a:r>
              <a:rPr lang="fi-FI" sz="2800" b="1" dirty="0" err="1"/>
              <a:t>how</a:t>
            </a:r>
            <a:r>
              <a:rPr lang="fi-FI" sz="2800" b="1" dirty="0"/>
              <a:t> </a:t>
            </a:r>
            <a:r>
              <a:rPr lang="fi-FI" sz="2800" b="1" dirty="0" err="1"/>
              <a:t>results</a:t>
            </a:r>
            <a:r>
              <a:rPr lang="fi-FI" sz="2800" b="1" dirty="0"/>
              <a:t> </a:t>
            </a:r>
            <a:r>
              <a:rPr lang="fi-FI" sz="2800" b="1" dirty="0" err="1"/>
              <a:t>shall</a:t>
            </a:r>
            <a:r>
              <a:rPr lang="fi-FI" sz="2800" b="1" dirty="0"/>
              <a:t> </a:t>
            </a:r>
            <a:r>
              <a:rPr lang="fi-FI" sz="2800" b="1" dirty="0" err="1"/>
              <a:t>be</a:t>
            </a:r>
            <a:r>
              <a:rPr lang="fi-FI" sz="2800" b="1" dirty="0"/>
              <a:t> </a:t>
            </a:r>
            <a:r>
              <a:rPr lang="fi-FI" sz="2800" b="1" dirty="0" err="1"/>
              <a:t>interpreted</a:t>
            </a:r>
            <a:r>
              <a:rPr lang="fi-FI" sz="2800" dirty="0"/>
              <a:t>.</a:t>
            </a:r>
            <a:endParaRPr lang="en-US" sz="2800" dirty="0"/>
          </a:p>
          <a:p>
            <a:pPr marL="0" indent="0">
              <a:buNone/>
            </a:pPr>
            <a:r>
              <a:rPr lang="en-US" sz="2800" dirty="0"/>
              <a:t>Samples regarding this issue on the next two slides.</a:t>
            </a:r>
          </a:p>
        </p:txBody>
      </p:sp>
    </p:spTree>
    <p:extLst>
      <p:ext uri="{BB962C8B-B14F-4D97-AF65-F5344CB8AC3E}">
        <p14:creationId xmlns:p14="http://schemas.microsoft.com/office/powerpoint/2010/main" val="4125912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1097280" y="562828"/>
            <a:ext cx="10058400" cy="791839"/>
          </a:xfrm>
        </p:spPr>
        <p:txBody>
          <a:bodyPr/>
          <a:lstStyle/>
          <a:p>
            <a:r>
              <a:rPr lang="fi-FI" b="1" dirty="0"/>
              <a:t>How to </a:t>
            </a:r>
            <a:r>
              <a:rPr lang="fi-FI" b="1" dirty="0" err="1"/>
              <a:t>use</a:t>
            </a:r>
            <a:r>
              <a:rPr lang="fi-FI" b="1" dirty="0"/>
              <a:t> </a:t>
            </a:r>
            <a:r>
              <a:rPr lang="fi-FI" b="1" dirty="0" err="1"/>
              <a:t>TotalTool</a:t>
            </a:r>
            <a:r>
              <a:rPr lang="fi-FI" b="1" dirty="0"/>
              <a:t> 13</a:t>
            </a:r>
            <a:endParaRPr lang="lv-LV" dirty="0"/>
          </a:p>
        </p:txBody>
      </p:sp>
      <p:pic>
        <p:nvPicPr>
          <p:cNvPr id="4" name="Sisällön paikkamerkki 3"/>
          <p:cNvPicPr>
            <a:picLocks noGrp="1"/>
          </p:cNvPicPr>
          <p:nvPr>
            <p:ph idx="1"/>
          </p:nvPr>
        </p:nvPicPr>
        <p:blipFill>
          <a:blip r:embed="rId2"/>
          <a:stretch>
            <a:fillRect/>
          </a:stretch>
        </p:blipFill>
        <p:spPr>
          <a:xfrm>
            <a:off x="1591733" y="1456267"/>
            <a:ext cx="9098845" cy="4730043"/>
          </a:xfrm>
          <a:prstGeom prst="rect">
            <a:avLst/>
          </a:prstGeom>
        </p:spPr>
      </p:pic>
    </p:spTree>
    <p:extLst>
      <p:ext uri="{BB962C8B-B14F-4D97-AF65-F5344CB8AC3E}">
        <p14:creationId xmlns:p14="http://schemas.microsoft.com/office/powerpoint/2010/main" val="4064181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1C409E-2B04-4A1E-946F-209CC811DCC8}"/>
              </a:ext>
            </a:extLst>
          </p:cNvPr>
          <p:cNvSpPr>
            <a:spLocks noGrp="1"/>
          </p:cNvSpPr>
          <p:nvPr>
            <p:ph type="title"/>
          </p:nvPr>
        </p:nvSpPr>
        <p:spPr>
          <a:xfrm>
            <a:off x="1097280" y="562828"/>
            <a:ext cx="10564142" cy="825705"/>
          </a:xfrm>
        </p:spPr>
        <p:txBody>
          <a:bodyPr>
            <a:normAutofit/>
          </a:bodyPr>
          <a:lstStyle/>
          <a:p>
            <a:r>
              <a:rPr lang="fi-FI" b="1" dirty="0"/>
              <a:t>How to </a:t>
            </a:r>
            <a:r>
              <a:rPr lang="fi-FI" b="1" dirty="0" err="1"/>
              <a:t>use</a:t>
            </a:r>
            <a:r>
              <a:rPr lang="fi-FI" b="1" dirty="0"/>
              <a:t> </a:t>
            </a:r>
            <a:r>
              <a:rPr lang="fi-FI" b="1" dirty="0" err="1"/>
              <a:t>TotalTool</a:t>
            </a:r>
            <a:r>
              <a:rPr lang="fi-FI" b="1" dirty="0"/>
              <a:t> 14</a:t>
            </a:r>
            <a:endParaRPr lang="lv-LV" dirty="0"/>
          </a:p>
        </p:txBody>
      </p:sp>
      <p:pic>
        <p:nvPicPr>
          <p:cNvPr id="4" name="Sisällön paikkamerkki 5"/>
          <p:cNvPicPr>
            <a:picLocks noGrp="1" noChangeAspect="1"/>
          </p:cNvPicPr>
          <p:nvPr>
            <p:ph idx="1"/>
          </p:nvPr>
        </p:nvPicPr>
        <p:blipFill>
          <a:blip r:embed="rId2"/>
          <a:stretch>
            <a:fillRect/>
          </a:stretch>
        </p:blipFill>
        <p:spPr>
          <a:xfrm>
            <a:off x="609600" y="1557867"/>
            <a:ext cx="11367911" cy="4628444"/>
          </a:xfrm>
          <a:prstGeom prst="rect">
            <a:avLst/>
          </a:prstGeom>
        </p:spPr>
      </p:pic>
      <p:sp>
        <p:nvSpPr>
          <p:cNvPr id="3" name="Suorakulmio 2"/>
          <p:cNvSpPr/>
          <p:nvPr/>
        </p:nvSpPr>
        <p:spPr>
          <a:xfrm>
            <a:off x="3456432" y="1557867"/>
            <a:ext cx="685800" cy="46284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1227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708956" cy="5459762"/>
          </a:xfrm>
        </p:spPr>
        <p:txBody>
          <a:bodyPr anchor="ctr">
            <a:normAutofit/>
          </a:bodyPr>
          <a:lstStyle/>
          <a:p>
            <a:pPr>
              <a:spcBef>
                <a:spcPts val="600"/>
              </a:spcBef>
            </a:pPr>
            <a:r>
              <a:rPr lang="en-GB" sz="4000" b="1" dirty="0"/>
              <a:t>5. Examples and experience </a:t>
            </a:r>
          </a:p>
          <a:p>
            <a:pPr lvl="1">
              <a:spcBef>
                <a:spcPts val="600"/>
              </a:spcBef>
              <a:buClr>
                <a:schemeClr val="accent2"/>
              </a:buClr>
              <a:buFont typeface="Wingdings" panose="05000000000000000000" pitchFamily="2" charset="2"/>
              <a:buChar char="§"/>
            </a:pPr>
            <a:r>
              <a:rPr lang="en-GB" sz="4200" dirty="0"/>
              <a:t>Existing pilot sample cases</a:t>
            </a:r>
          </a:p>
          <a:p>
            <a:pPr lvl="1">
              <a:spcBef>
                <a:spcPts val="600"/>
              </a:spcBef>
              <a:buClr>
                <a:schemeClr val="accent2"/>
              </a:buClr>
              <a:buFont typeface="Wingdings" panose="05000000000000000000" pitchFamily="2" charset="2"/>
              <a:buChar char="§"/>
            </a:pPr>
            <a:r>
              <a:rPr lang="en-GB" sz="4200" dirty="0"/>
              <a:t>Scorecard templates</a:t>
            </a:r>
          </a:p>
          <a:p>
            <a:pPr marL="201168" lvl="1" indent="0">
              <a:spcBef>
                <a:spcPts val="600"/>
              </a:spcBef>
              <a:buClr>
                <a:schemeClr val="accent2"/>
              </a:buClr>
              <a:buNone/>
            </a:pPr>
            <a:endParaRPr lang="en-GB" sz="4200" dirty="0"/>
          </a:p>
          <a:p>
            <a:pPr marL="201168" lvl="1" indent="0">
              <a:spcBef>
                <a:spcPts val="600"/>
              </a:spcBef>
              <a:buClr>
                <a:schemeClr val="accent2"/>
              </a:buClr>
              <a:buNone/>
            </a:pPr>
            <a:endParaRPr lang="en-GB" sz="4200" dirty="0"/>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5025608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64758" y="626075"/>
            <a:ext cx="11359977" cy="700217"/>
          </a:xfrm>
        </p:spPr>
        <p:txBody>
          <a:bodyPr>
            <a:noAutofit/>
          </a:bodyPr>
          <a:lstStyle/>
          <a:p>
            <a:r>
              <a:rPr lang="sv-SE" sz="4400" b="1" dirty="0" err="1">
                <a:latin typeface="+mn-lt"/>
              </a:rPr>
              <a:t>Existing</a:t>
            </a:r>
            <a:r>
              <a:rPr lang="sv-SE" sz="4400" b="1" dirty="0">
                <a:latin typeface="+mn-lt"/>
              </a:rPr>
              <a:t> pilot </a:t>
            </a:r>
            <a:r>
              <a:rPr lang="sv-SE" sz="4400" b="1" dirty="0" err="1">
                <a:latin typeface="+mn-lt"/>
              </a:rPr>
              <a:t>samples</a:t>
            </a:r>
            <a:endParaRPr lang="lv-LV" sz="4400" b="1" dirty="0">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64758" y="1326292"/>
            <a:ext cx="11788346" cy="4662616"/>
          </a:xfrm>
        </p:spPr>
        <p:txBody>
          <a:bodyPr>
            <a:normAutofit/>
          </a:bodyPr>
          <a:lstStyle/>
          <a:p>
            <a:pPr marL="0" indent="0">
              <a:spcBef>
                <a:spcPts val="0"/>
              </a:spcBef>
              <a:spcAft>
                <a:spcPts val="0"/>
              </a:spcAft>
              <a:buNone/>
            </a:pPr>
            <a:r>
              <a:rPr lang="en-US" sz="3200" dirty="0">
                <a:hlinkClick r:id="rId2"/>
              </a:rPr>
              <a:t>http://totalconcept.se/method/pilot-buildings/</a:t>
            </a:r>
            <a:endParaRPr lang="en-US" sz="3200" dirty="0"/>
          </a:p>
          <a:p>
            <a:pPr marL="0" indent="0">
              <a:spcBef>
                <a:spcPts val="0"/>
              </a:spcBef>
              <a:spcAft>
                <a:spcPts val="0"/>
              </a:spcAft>
              <a:buNone/>
            </a:pPr>
            <a:endParaRPr lang="fi-FI" sz="3200" b="1" dirty="0"/>
          </a:p>
          <a:p>
            <a:pPr marL="0" indent="0">
              <a:spcBef>
                <a:spcPts val="0"/>
              </a:spcBef>
              <a:spcAft>
                <a:spcPts val="0"/>
              </a:spcAft>
              <a:buNone/>
            </a:pPr>
            <a:endParaRPr lang="fi-FI" sz="3200" b="1" dirty="0"/>
          </a:p>
        </p:txBody>
      </p:sp>
      <p:pic>
        <p:nvPicPr>
          <p:cNvPr id="6" name="Kuva 5"/>
          <p:cNvPicPr>
            <a:picLocks noChangeAspect="1"/>
          </p:cNvPicPr>
          <p:nvPr/>
        </p:nvPicPr>
        <p:blipFill>
          <a:blip r:embed="rId3"/>
          <a:stretch>
            <a:fillRect/>
          </a:stretch>
        </p:blipFill>
        <p:spPr>
          <a:xfrm>
            <a:off x="247135" y="2026508"/>
            <a:ext cx="11846010" cy="3575221"/>
          </a:xfrm>
          <a:prstGeom prst="rect">
            <a:avLst/>
          </a:prstGeom>
        </p:spPr>
      </p:pic>
      <p:sp>
        <p:nvSpPr>
          <p:cNvPr id="5" name="Content Placeholder 2">
            <a:extLst>
              <a:ext uri="{FF2B5EF4-FFF2-40B4-BE49-F238E27FC236}">
                <a16:creationId xmlns:a16="http://schemas.microsoft.com/office/drawing/2014/main" id="{81B55477-8481-4B5F-9B4F-22A4A41F605E}"/>
              </a:ext>
            </a:extLst>
          </p:cNvPr>
          <p:cNvSpPr txBox="1">
            <a:spLocks/>
          </p:cNvSpPr>
          <p:nvPr/>
        </p:nvSpPr>
        <p:spPr>
          <a:xfrm>
            <a:off x="329514" y="5601729"/>
            <a:ext cx="11681253" cy="724929"/>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1800" dirty="0"/>
          </a:p>
          <a:p>
            <a:endParaRPr lang="en-US" sz="1800" dirty="0"/>
          </a:p>
          <a:p>
            <a:endParaRPr lang="en-US" sz="1800" dirty="0"/>
          </a:p>
        </p:txBody>
      </p:sp>
      <p:sp>
        <p:nvSpPr>
          <p:cNvPr id="7" name="Content Placeholder 2">
            <a:extLst>
              <a:ext uri="{FF2B5EF4-FFF2-40B4-BE49-F238E27FC236}">
                <a16:creationId xmlns:a16="http://schemas.microsoft.com/office/drawing/2014/main" id="{81B55477-8481-4B5F-9B4F-22A4A41F605E}"/>
              </a:ext>
            </a:extLst>
          </p:cNvPr>
          <p:cNvSpPr txBox="1">
            <a:spLocks/>
          </p:cNvSpPr>
          <p:nvPr/>
        </p:nvSpPr>
        <p:spPr>
          <a:xfrm>
            <a:off x="107095" y="5857102"/>
            <a:ext cx="11986050" cy="46955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fi-FI" sz="2400" dirty="0" err="1"/>
              <a:t>These</a:t>
            </a:r>
            <a:r>
              <a:rPr lang="fi-FI" sz="2400" dirty="0"/>
              <a:t> </a:t>
            </a:r>
            <a:r>
              <a:rPr lang="fi-FI" sz="2400" dirty="0" err="1"/>
              <a:t>can</a:t>
            </a:r>
            <a:r>
              <a:rPr lang="fi-FI" sz="2400" dirty="0"/>
              <a:t> </a:t>
            </a:r>
            <a:r>
              <a:rPr lang="fi-FI" sz="2400" dirty="0" err="1"/>
              <a:t>be</a:t>
            </a:r>
            <a:r>
              <a:rPr lang="fi-FI" sz="2400" dirty="0"/>
              <a:t> </a:t>
            </a:r>
            <a:r>
              <a:rPr lang="fi-FI" sz="2400" dirty="0" err="1"/>
              <a:t>used</a:t>
            </a:r>
            <a:r>
              <a:rPr lang="fi-FI" sz="2400" dirty="0"/>
              <a:t> as </a:t>
            </a:r>
            <a:r>
              <a:rPr lang="fi-FI" sz="2400" dirty="0" err="1"/>
              <a:t>exercise</a:t>
            </a:r>
            <a:r>
              <a:rPr lang="fi-FI" sz="2400" dirty="0"/>
              <a:t> </a:t>
            </a:r>
            <a:r>
              <a:rPr lang="fi-FI" sz="2400" dirty="0" err="1"/>
              <a:t>cases</a:t>
            </a:r>
            <a:r>
              <a:rPr lang="fi-FI" sz="2400" dirty="0"/>
              <a:t> / </a:t>
            </a:r>
            <a:r>
              <a:rPr lang="fi-FI" sz="2400" dirty="0" err="1"/>
              <a:t>work</a:t>
            </a:r>
            <a:r>
              <a:rPr lang="fi-FI" sz="2400" dirty="0"/>
              <a:t> shop </a:t>
            </a:r>
            <a:r>
              <a:rPr lang="fi-FI" sz="2400" dirty="0" err="1"/>
              <a:t>themes</a:t>
            </a:r>
            <a:r>
              <a:rPr lang="fi-FI" sz="2400" dirty="0"/>
              <a:t> / </a:t>
            </a:r>
            <a:r>
              <a:rPr lang="fi-FI" sz="2400" dirty="0" err="1"/>
              <a:t>also</a:t>
            </a:r>
            <a:r>
              <a:rPr lang="fi-FI" sz="2400" dirty="0"/>
              <a:t> </a:t>
            </a:r>
            <a:r>
              <a:rPr lang="fi-FI" sz="2400" dirty="0" err="1"/>
              <a:t>own</a:t>
            </a:r>
            <a:r>
              <a:rPr lang="fi-FI" sz="2400" dirty="0"/>
              <a:t> </a:t>
            </a:r>
            <a:r>
              <a:rPr lang="fi-FI" sz="2400" dirty="0" err="1"/>
              <a:t>cases</a:t>
            </a:r>
            <a:r>
              <a:rPr lang="fi-FI" sz="2400" dirty="0"/>
              <a:t> for </a:t>
            </a:r>
            <a:r>
              <a:rPr lang="fi-FI" sz="2400" dirty="0" err="1"/>
              <a:t>training</a:t>
            </a:r>
            <a:r>
              <a:rPr lang="fi-FI" sz="2400" dirty="0"/>
              <a:t> </a:t>
            </a:r>
            <a:r>
              <a:rPr lang="fi-FI" sz="2400" dirty="0" err="1"/>
              <a:t>purposes</a:t>
            </a:r>
            <a:r>
              <a:rPr lang="fi-FI" sz="2400" dirty="0"/>
              <a:t>.</a:t>
            </a:r>
            <a:endParaRPr lang="en-US" sz="2400" dirty="0"/>
          </a:p>
          <a:p>
            <a:endParaRPr lang="en-US" sz="2400" dirty="0"/>
          </a:p>
        </p:txBody>
      </p:sp>
    </p:spTree>
    <p:extLst>
      <p:ext uri="{BB962C8B-B14F-4D97-AF65-F5344CB8AC3E}">
        <p14:creationId xmlns:p14="http://schemas.microsoft.com/office/powerpoint/2010/main" val="1568634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1097280" y="286603"/>
            <a:ext cx="10058400" cy="841981"/>
          </a:xfrm>
        </p:spPr>
        <p:txBody>
          <a:bodyPr>
            <a:noAutofit/>
          </a:bodyPr>
          <a:lstStyle/>
          <a:p>
            <a:r>
              <a:rPr lang="fi-FI" sz="4400" b="1" dirty="0" err="1">
                <a:latin typeface="+mn-lt"/>
              </a:rPr>
              <a:t>Scorecard</a:t>
            </a:r>
            <a:r>
              <a:rPr lang="fi-FI" sz="4400" b="1" dirty="0">
                <a:latin typeface="+mn-lt"/>
              </a:rPr>
              <a:t> </a:t>
            </a:r>
            <a:r>
              <a:rPr lang="fi-FI" sz="4400" b="1" dirty="0" err="1">
                <a:latin typeface="+mn-lt"/>
              </a:rPr>
              <a:t>templates</a:t>
            </a:r>
            <a:endParaRPr lang="lv-LV" sz="4400" b="1" dirty="0">
              <a:latin typeface="+mn-lt"/>
            </a:endParaRPr>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sz="half" idx="1"/>
          </p:nvPr>
        </p:nvSpPr>
        <p:spPr>
          <a:xfrm>
            <a:off x="535459" y="1285101"/>
            <a:ext cx="5499579" cy="4819137"/>
          </a:xfrm>
        </p:spPr>
        <p:txBody>
          <a:bodyPr>
            <a:normAutofit/>
          </a:bodyPr>
          <a:lstStyle/>
          <a:p>
            <a:pPr marL="0" indent="0">
              <a:buNone/>
            </a:pPr>
            <a:r>
              <a:rPr lang="fi-FI" sz="2400" b="1" dirty="0" err="1"/>
              <a:t>step</a:t>
            </a:r>
            <a:r>
              <a:rPr lang="fi-FI" sz="2400" b="1" dirty="0"/>
              <a:t> 1 </a:t>
            </a:r>
            <a:r>
              <a:rPr lang="fi-FI" sz="2400" dirty="0"/>
              <a:t>Baseline of energy consumption &amp; creating the action package </a:t>
            </a:r>
          </a:p>
          <a:p>
            <a:pPr marL="0" indent="0">
              <a:buNone/>
            </a:pPr>
            <a:r>
              <a:rPr lang="fi-FI" sz="2400" b="1" dirty="0"/>
              <a:t>step 2-3 </a:t>
            </a:r>
            <a:r>
              <a:rPr lang="fi-FI" sz="2400" dirty="0"/>
              <a:t>Implementation of Measures &amp; Follow-up </a:t>
            </a:r>
          </a:p>
          <a:p>
            <a:pPr marL="0" indent="0">
              <a:buNone/>
            </a:pPr>
            <a:endParaRPr lang="fi-FI" sz="3200" dirty="0"/>
          </a:p>
          <a:p>
            <a:pPr marL="0" indent="0">
              <a:buNone/>
            </a:pPr>
            <a:endParaRPr lang="lv-LV" sz="3200" dirty="0"/>
          </a:p>
        </p:txBody>
      </p:sp>
      <p:pic>
        <p:nvPicPr>
          <p:cNvPr id="12" name="Sisällön paikkamerkki 11"/>
          <p:cNvPicPr>
            <a:picLocks noGrp="1" noChangeAspect="1"/>
          </p:cNvPicPr>
          <p:nvPr>
            <p:ph sz="half" idx="2"/>
          </p:nvPr>
        </p:nvPicPr>
        <p:blipFill>
          <a:blip r:embed="rId2"/>
          <a:stretch>
            <a:fillRect/>
          </a:stretch>
        </p:blipFill>
        <p:spPr>
          <a:xfrm>
            <a:off x="5892286" y="1285102"/>
            <a:ext cx="5688440" cy="1070919"/>
          </a:xfrm>
          <a:prstGeom prst="rect">
            <a:avLst/>
          </a:prstGeom>
        </p:spPr>
      </p:pic>
      <p:pic>
        <p:nvPicPr>
          <p:cNvPr id="14" name="Kuva 13"/>
          <p:cNvPicPr>
            <a:picLocks noChangeAspect="1"/>
          </p:cNvPicPr>
          <p:nvPr/>
        </p:nvPicPr>
        <p:blipFill>
          <a:blip r:embed="rId3"/>
          <a:stretch>
            <a:fillRect/>
          </a:stretch>
        </p:blipFill>
        <p:spPr>
          <a:xfrm>
            <a:off x="5892286" y="2429210"/>
            <a:ext cx="5688440" cy="3526747"/>
          </a:xfrm>
          <a:prstGeom prst="rect">
            <a:avLst/>
          </a:prstGeom>
        </p:spPr>
      </p:pic>
      <p:pic>
        <p:nvPicPr>
          <p:cNvPr id="15" name="Kuva 14"/>
          <p:cNvPicPr/>
          <p:nvPr/>
        </p:nvPicPr>
        <p:blipFill>
          <a:blip r:embed="rId4"/>
          <a:stretch>
            <a:fillRect/>
          </a:stretch>
        </p:blipFill>
        <p:spPr>
          <a:xfrm>
            <a:off x="0" y="3014637"/>
            <a:ext cx="5778500" cy="3246120"/>
          </a:xfrm>
          <a:prstGeom prst="rect">
            <a:avLst/>
          </a:prstGeom>
        </p:spPr>
      </p:pic>
    </p:spTree>
    <p:extLst>
      <p:ext uri="{BB962C8B-B14F-4D97-AF65-F5344CB8AC3E}">
        <p14:creationId xmlns:p14="http://schemas.microsoft.com/office/powerpoint/2010/main" val="414059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708956" cy="5459762"/>
          </a:xfrm>
        </p:spPr>
        <p:txBody>
          <a:bodyPr anchor="ctr">
            <a:normAutofit/>
          </a:bodyPr>
          <a:lstStyle/>
          <a:p>
            <a:pPr>
              <a:spcBef>
                <a:spcPts val="600"/>
              </a:spcBef>
            </a:pPr>
            <a:r>
              <a:rPr lang="en-GB" sz="4000" b="1" dirty="0"/>
              <a:t>6. Additional material </a:t>
            </a:r>
          </a:p>
          <a:p>
            <a:pPr lvl="1">
              <a:spcBef>
                <a:spcPts val="600"/>
              </a:spcBef>
              <a:buClr>
                <a:schemeClr val="accent2"/>
              </a:buClr>
              <a:buFont typeface="Wingdings" panose="05000000000000000000" pitchFamily="2" charset="2"/>
              <a:buChar char="§"/>
            </a:pPr>
            <a:r>
              <a:rPr lang="en-GB" sz="4200" dirty="0"/>
              <a:t>More detailed material</a:t>
            </a:r>
          </a:p>
          <a:p>
            <a:pPr lvl="1">
              <a:spcBef>
                <a:spcPts val="600"/>
              </a:spcBef>
              <a:buClr>
                <a:schemeClr val="accent2"/>
              </a:buClr>
              <a:buFont typeface="Wingdings" panose="05000000000000000000" pitchFamily="2" charset="2"/>
              <a:buChar char="§"/>
            </a:pPr>
            <a:r>
              <a:rPr lang="en-GB" sz="4200" dirty="0"/>
              <a:t>Videos of TCM &amp; </a:t>
            </a:r>
            <a:r>
              <a:rPr lang="en-GB" sz="4200" dirty="0" err="1"/>
              <a:t>TotalTool</a:t>
            </a:r>
            <a:endParaRPr lang="en-GB" sz="4200" dirty="0"/>
          </a:p>
          <a:p>
            <a:pPr marL="201168" lvl="1" indent="0">
              <a:spcBef>
                <a:spcPts val="600"/>
              </a:spcBef>
              <a:buClr>
                <a:schemeClr val="accent2"/>
              </a:buClr>
              <a:buNone/>
            </a:pPr>
            <a:endParaRPr lang="en-GB" sz="4200" dirty="0"/>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91867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708956" cy="5459762"/>
          </a:xfrm>
        </p:spPr>
        <p:txBody>
          <a:bodyPr anchor="ctr">
            <a:normAutofit/>
          </a:bodyPr>
          <a:lstStyle/>
          <a:p>
            <a:pPr>
              <a:spcBef>
                <a:spcPts val="600"/>
              </a:spcBef>
            </a:pPr>
            <a:r>
              <a:rPr lang="en-GB" sz="4000" b="1" dirty="0"/>
              <a:t>7. Summary / conclusions / discussions </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1221581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238897" y="86578"/>
            <a:ext cx="10916783" cy="893725"/>
          </a:xfrm>
        </p:spPr>
        <p:txBody>
          <a:bodyPr/>
          <a:lstStyle/>
          <a:p>
            <a:r>
              <a:rPr lang="sv-SE" b="1" dirty="0" err="1"/>
              <a:t>Purpose</a:t>
            </a:r>
            <a:r>
              <a:rPr lang="sv-SE" b="1" dirty="0"/>
              <a:t> &amp; </a:t>
            </a:r>
            <a:r>
              <a:rPr lang="sv-SE" b="1" dirty="0" err="1"/>
              <a:t>advantages</a:t>
            </a:r>
            <a:r>
              <a:rPr lang="sv-SE" b="1" dirty="0"/>
              <a:t> &amp; </a:t>
            </a:r>
            <a:r>
              <a:rPr lang="sv-SE" b="1" dirty="0" err="1"/>
              <a:t>goals</a:t>
            </a:r>
            <a:r>
              <a:rPr lang="sv-SE" b="1" dirty="0"/>
              <a:t> </a:t>
            </a:r>
            <a:endParaRPr lang="lv-LV" b="1"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329515" y="897924"/>
            <a:ext cx="11574162" cy="5428735"/>
          </a:xfrm>
        </p:spPr>
        <p:txBody>
          <a:bodyPr>
            <a:noAutofit/>
          </a:bodyPr>
          <a:lstStyle/>
          <a:p>
            <a:endParaRPr lang="en-US" sz="1800" dirty="0"/>
          </a:p>
          <a:p>
            <a:endParaRPr lang="en-US" sz="1800" dirty="0"/>
          </a:p>
          <a:p>
            <a:endParaRPr lang="en-US" sz="1800" dirty="0"/>
          </a:p>
        </p:txBody>
      </p:sp>
      <p:sp>
        <p:nvSpPr>
          <p:cNvPr id="4" name="Content Placeholder 2">
            <a:extLst>
              <a:ext uri="{FF2B5EF4-FFF2-40B4-BE49-F238E27FC236}">
                <a16:creationId xmlns:a16="http://schemas.microsoft.com/office/drawing/2014/main" id="{81B55477-8481-4B5F-9B4F-22A4A41F605E}"/>
              </a:ext>
            </a:extLst>
          </p:cNvPr>
          <p:cNvSpPr txBox="1">
            <a:spLocks/>
          </p:cNvSpPr>
          <p:nvPr/>
        </p:nvSpPr>
        <p:spPr>
          <a:xfrm>
            <a:off x="481915" y="809898"/>
            <a:ext cx="11574162" cy="551676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sz="2400" dirty="0"/>
          </a:p>
          <a:p>
            <a:pPr lvl="1"/>
            <a:r>
              <a:rPr lang="fi-FI" sz="2400" dirty="0"/>
              <a:t>to help building </a:t>
            </a:r>
            <a:r>
              <a:rPr lang="fi-FI" sz="2400" dirty="0" err="1"/>
              <a:t>managers</a:t>
            </a:r>
            <a:r>
              <a:rPr lang="fi-FI" sz="2400" dirty="0"/>
              <a:t> and </a:t>
            </a:r>
            <a:r>
              <a:rPr lang="fi-FI" sz="2400" dirty="0" err="1"/>
              <a:t>other</a:t>
            </a:r>
            <a:r>
              <a:rPr lang="fi-FI" sz="2400" dirty="0"/>
              <a:t> </a:t>
            </a:r>
            <a:r>
              <a:rPr lang="fi-FI" sz="2400" dirty="0" err="1"/>
              <a:t>relevant</a:t>
            </a:r>
            <a:r>
              <a:rPr lang="fi-FI" sz="2400" dirty="0"/>
              <a:t> </a:t>
            </a:r>
            <a:r>
              <a:rPr lang="fi-FI" sz="2400" dirty="0" err="1"/>
              <a:t>stakeholders</a:t>
            </a:r>
            <a:r>
              <a:rPr lang="fi-FI" sz="2400" dirty="0"/>
              <a:t> to </a:t>
            </a:r>
            <a:r>
              <a:rPr lang="fi-FI" sz="2400" dirty="0" err="1"/>
              <a:t>understand</a:t>
            </a:r>
            <a:r>
              <a:rPr lang="fi-FI" sz="2400" dirty="0"/>
              <a:t> </a:t>
            </a:r>
            <a:r>
              <a:rPr lang="fi-FI" sz="2400" dirty="0" err="1"/>
              <a:t>the</a:t>
            </a:r>
            <a:r>
              <a:rPr lang="fi-FI" sz="2400" dirty="0"/>
              <a:t> idea of </a:t>
            </a:r>
            <a:r>
              <a:rPr lang="fi-FI" sz="2400" dirty="0" err="1"/>
              <a:t>bundling</a:t>
            </a:r>
            <a:r>
              <a:rPr lang="fi-FI" sz="2400" dirty="0"/>
              <a:t> / TCM / </a:t>
            </a:r>
            <a:r>
              <a:rPr lang="fi-FI" sz="2400" dirty="0" err="1"/>
              <a:t>TotalTool</a:t>
            </a:r>
            <a:r>
              <a:rPr lang="fi-FI" sz="2400" dirty="0"/>
              <a:t>  </a:t>
            </a:r>
          </a:p>
          <a:p>
            <a:pPr lvl="1"/>
            <a:endParaRPr lang="fi-FI" sz="2400" dirty="0"/>
          </a:p>
          <a:p>
            <a:pPr lvl="1"/>
            <a:r>
              <a:rPr lang="fi-FI" sz="2400" dirty="0"/>
              <a:t>to </a:t>
            </a:r>
            <a:r>
              <a:rPr lang="fi-FI" sz="2400" dirty="0" err="1"/>
              <a:t>strengthen</a:t>
            </a:r>
            <a:r>
              <a:rPr lang="fi-FI" sz="2400" dirty="0"/>
              <a:t> </a:t>
            </a:r>
            <a:r>
              <a:rPr lang="fi-FI" sz="2400" dirty="0" err="1"/>
              <a:t>capability</a:t>
            </a:r>
            <a:r>
              <a:rPr lang="fi-FI" sz="2400" dirty="0"/>
              <a:t> to </a:t>
            </a:r>
            <a:r>
              <a:rPr lang="fi-FI" sz="2400" dirty="0" err="1"/>
              <a:t>take</a:t>
            </a:r>
            <a:r>
              <a:rPr lang="fi-FI" sz="2400" dirty="0"/>
              <a:t> </a:t>
            </a:r>
            <a:r>
              <a:rPr lang="fi-FI" sz="2400" dirty="0" err="1"/>
              <a:t>bundling</a:t>
            </a:r>
            <a:r>
              <a:rPr lang="fi-FI" sz="2400" dirty="0"/>
              <a:t> / TCM / </a:t>
            </a:r>
            <a:r>
              <a:rPr lang="fi-FI" sz="2400" dirty="0" err="1"/>
              <a:t>TotalTool</a:t>
            </a:r>
            <a:r>
              <a:rPr lang="fi-FI" sz="2400" dirty="0"/>
              <a:t> in </a:t>
            </a:r>
            <a:r>
              <a:rPr lang="fi-FI" sz="2400" dirty="0" err="1"/>
              <a:t>use</a:t>
            </a:r>
            <a:r>
              <a:rPr lang="fi-FI" sz="2400" dirty="0"/>
              <a:t>, </a:t>
            </a:r>
            <a:r>
              <a:rPr lang="fi-FI" sz="2400" dirty="0" err="1"/>
              <a:t>when</a:t>
            </a:r>
            <a:r>
              <a:rPr lang="fi-FI" sz="2400" dirty="0"/>
              <a:t> </a:t>
            </a:r>
            <a:r>
              <a:rPr lang="fi-FI" sz="2400" dirty="0" err="1"/>
              <a:t>preparing</a:t>
            </a:r>
            <a:r>
              <a:rPr lang="fi-FI" sz="2400" dirty="0"/>
              <a:t> EE-</a:t>
            </a:r>
            <a:r>
              <a:rPr lang="fi-FI" sz="2400" dirty="0" err="1"/>
              <a:t>investments</a:t>
            </a:r>
            <a:r>
              <a:rPr lang="fi-FI" sz="2400" dirty="0"/>
              <a:t> </a:t>
            </a:r>
            <a:endParaRPr lang="en-US" sz="2400" dirty="0"/>
          </a:p>
          <a:p>
            <a:pPr marL="201168" lvl="1" indent="0">
              <a:buFont typeface="Calibri" pitchFamily="34" charset="0"/>
              <a:buNone/>
            </a:pPr>
            <a:endParaRPr lang="en-US" sz="2400" dirty="0"/>
          </a:p>
          <a:p>
            <a:pPr lvl="1"/>
            <a:r>
              <a:rPr lang="fi-FI" sz="2400" dirty="0"/>
              <a:t>to </a:t>
            </a:r>
            <a:r>
              <a:rPr lang="fi-FI" sz="2400" dirty="0" err="1"/>
              <a:t>provide</a:t>
            </a:r>
            <a:r>
              <a:rPr lang="fi-FI" sz="2400" dirty="0"/>
              <a:t> </a:t>
            </a:r>
            <a:r>
              <a:rPr lang="fi-FI" sz="2400" dirty="0" err="1"/>
              <a:t>clear</a:t>
            </a:r>
            <a:r>
              <a:rPr lang="fi-FI" sz="2400" dirty="0"/>
              <a:t> EE-</a:t>
            </a:r>
            <a:r>
              <a:rPr lang="fi-FI" sz="2400" dirty="0" err="1"/>
              <a:t>investment</a:t>
            </a:r>
            <a:r>
              <a:rPr lang="fi-FI" sz="2400" dirty="0"/>
              <a:t> </a:t>
            </a:r>
            <a:r>
              <a:rPr lang="fi-FI" sz="2400" dirty="0" err="1"/>
              <a:t>calculations</a:t>
            </a:r>
            <a:r>
              <a:rPr lang="fi-FI" sz="2400" dirty="0"/>
              <a:t> </a:t>
            </a:r>
            <a:r>
              <a:rPr lang="fi-FI" sz="2400" dirty="0" err="1"/>
              <a:t>with</a:t>
            </a:r>
            <a:r>
              <a:rPr lang="fi-FI" sz="2400" dirty="0"/>
              <a:t> </a:t>
            </a:r>
            <a:r>
              <a:rPr lang="fi-FI" sz="2400" dirty="0" err="1"/>
              <a:t>TotalTool</a:t>
            </a:r>
            <a:r>
              <a:rPr lang="fi-FI" sz="2400" dirty="0"/>
              <a:t>, </a:t>
            </a:r>
            <a:r>
              <a:rPr lang="fi-FI" sz="2400" dirty="0" err="1"/>
              <a:t>which</a:t>
            </a:r>
            <a:r>
              <a:rPr lang="fi-FI" sz="2400" dirty="0"/>
              <a:t> </a:t>
            </a:r>
            <a:r>
              <a:rPr lang="fi-FI" sz="2400" dirty="0" err="1"/>
              <a:t>helps</a:t>
            </a:r>
            <a:r>
              <a:rPr lang="fi-FI" sz="2400" dirty="0"/>
              <a:t> to </a:t>
            </a:r>
            <a:r>
              <a:rPr lang="fi-FI" sz="2400" dirty="0" err="1"/>
              <a:t>find</a:t>
            </a:r>
            <a:r>
              <a:rPr lang="fi-FI" sz="2400" dirty="0"/>
              <a:t> </a:t>
            </a:r>
            <a:r>
              <a:rPr lang="fi-FI" sz="2400" dirty="0" err="1"/>
              <a:t>convenient</a:t>
            </a:r>
            <a:r>
              <a:rPr lang="fi-FI" sz="2400" dirty="0"/>
              <a:t> </a:t>
            </a:r>
            <a:r>
              <a:rPr lang="fi-FI" sz="2400" dirty="0" err="1"/>
              <a:t>funding</a:t>
            </a:r>
            <a:r>
              <a:rPr lang="fi-FI" sz="2400" dirty="0"/>
              <a:t> option(s) for </a:t>
            </a:r>
            <a:r>
              <a:rPr lang="fi-FI" sz="2400" dirty="0" err="1"/>
              <a:t>implementing</a:t>
            </a:r>
            <a:r>
              <a:rPr lang="fi-FI" sz="2400" dirty="0"/>
              <a:t> </a:t>
            </a:r>
            <a:r>
              <a:rPr lang="fi-FI" sz="2400" dirty="0" err="1"/>
              <a:t>phase</a:t>
            </a:r>
            <a:endParaRPr lang="fi-FI" sz="2400" dirty="0"/>
          </a:p>
          <a:p>
            <a:pPr marL="201168" lvl="1" indent="0">
              <a:buNone/>
            </a:pPr>
            <a:endParaRPr lang="en-US" sz="2400" dirty="0"/>
          </a:p>
          <a:p>
            <a:pPr lvl="1"/>
            <a:r>
              <a:rPr lang="fi-FI" sz="2400" dirty="0"/>
              <a:t>to </a:t>
            </a:r>
            <a:r>
              <a:rPr lang="fi-FI" sz="2400" dirty="0" err="1"/>
              <a:t>increase</a:t>
            </a:r>
            <a:r>
              <a:rPr lang="fi-FI" sz="2400" dirty="0"/>
              <a:t> </a:t>
            </a:r>
            <a:r>
              <a:rPr lang="fi-FI" sz="2400" dirty="0" err="1"/>
              <a:t>the</a:t>
            </a:r>
            <a:r>
              <a:rPr lang="fi-FI" sz="2400" dirty="0"/>
              <a:t> </a:t>
            </a:r>
            <a:r>
              <a:rPr lang="fi-FI" sz="2400" dirty="0" err="1"/>
              <a:t>implementation</a:t>
            </a:r>
            <a:r>
              <a:rPr lang="fi-FI" sz="2400" dirty="0"/>
              <a:t> of </a:t>
            </a:r>
            <a:r>
              <a:rPr lang="fi-FI" sz="2400" dirty="0" err="1"/>
              <a:t>energy</a:t>
            </a:r>
            <a:r>
              <a:rPr lang="fi-FI" sz="2400" dirty="0"/>
              <a:t> </a:t>
            </a:r>
            <a:r>
              <a:rPr lang="fi-FI" sz="2400" dirty="0" err="1"/>
              <a:t>efficiency</a:t>
            </a:r>
            <a:r>
              <a:rPr lang="fi-FI" sz="2400" dirty="0"/>
              <a:t> </a:t>
            </a:r>
            <a:r>
              <a:rPr lang="fi-FI" sz="2400" dirty="0" err="1"/>
              <a:t>measures</a:t>
            </a:r>
            <a:r>
              <a:rPr lang="fi-FI" sz="2400" dirty="0"/>
              <a:t> by </a:t>
            </a:r>
            <a:r>
              <a:rPr lang="fi-FI" sz="2400" dirty="0" err="1"/>
              <a:t>using</a:t>
            </a:r>
            <a:r>
              <a:rPr lang="fi-FI" sz="2400" dirty="0"/>
              <a:t> </a:t>
            </a:r>
            <a:r>
              <a:rPr lang="fi-FI" sz="2400" dirty="0" err="1"/>
              <a:t>bundling</a:t>
            </a:r>
            <a:r>
              <a:rPr lang="fi-FI" sz="2400" dirty="0"/>
              <a:t> / TCM / </a:t>
            </a:r>
            <a:r>
              <a:rPr lang="fi-FI" sz="2400" dirty="0" err="1"/>
              <a:t>TotalTool</a:t>
            </a:r>
            <a:endParaRPr lang="en-US" sz="2400" dirty="0"/>
          </a:p>
          <a:p>
            <a:pPr marL="201168" lvl="1" indent="0">
              <a:buNone/>
            </a:pPr>
            <a:endParaRPr lang="fi-FI" dirty="0"/>
          </a:p>
          <a:p>
            <a:pPr marL="201168" lvl="1" indent="0">
              <a:buNone/>
            </a:pPr>
            <a:endParaRPr lang="fi-FI" dirty="0"/>
          </a:p>
          <a:p>
            <a:pPr marL="201168" lvl="1" indent="0">
              <a:buNone/>
            </a:pPr>
            <a:endParaRPr lang="fi-FI" dirty="0"/>
          </a:p>
          <a:p>
            <a:pPr lvl="1"/>
            <a:endParaRPr lang="fi-FI" sz="2400" dirty="0"/>
          </a:p>
          <a:p>
            <a:pPr marL="201168" lvl="1" indent="0">
              <a:buNone/>
            </a:pPr>
            <a:endParaRPr lang="fi-FI" sz="2400" dirty="0"/>
          </a:p>
          <a:p>
            <a:pPr lvl="1"/>
            <a:endParaRPr lang="en-US" sz="2400" dirty="0"/>
          </a:p>
          <a:p>
            <a:endParaRPr lang="en-US" sz="1800" dirty="0"/>
          </a:p>
          <a:p>
            <a:endParaRPr lang="en-US" sz="1800" dirty="0"/>
          </a:p>
        </p:txBody>
      </p:sp>
    </p:spTree>
    <p:extLst>
      <p:ext uri="{BB962C8B-B14F-4D97-AF65-F5344CB8AC3E}">
        <p14:creationId xmlns:p14="http://schemas.microsoft.com/office/powerpoint/2010/main" val="2448903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ACFA2-B299-44A3-973A-BC4047AD2567}"/>
              </a:ext>
            </a:extLst>
          </p:cNvPr>
          <p:cNvSpPr>
            <a:spLocks noGrp="1"/>
          </p:cNvSpPr>
          <p:nvPr>
            <p:ph type="ctrTitle"/>
          </p:nvPr>
        </p:nvSpPr>
        <p:spPr>
          <a:xfrm>
            <a:off x="989304" y="1671377"/>
            <a:ext cx="10648951" cy="949445"/>
          </a:xfrm>
        </p:spPr>
        <p:txBody>
          <a:bodyPr>
            <a:normAutofit fontScale="90000"/>
          </a:bodyPr>
          <a:lstStyle/>
          <a:p>
            <a:pPr algn="ctr"/>
            <a:r>
              <a:rPr lang="lv-LV" sz="6600" b="1" dirty="0" err="1">
                <a:latin typeface="+mn-lt"/>
              </a:rPr>
              <a:t>Contact</a:t>
            </a:r>
            <a:endParaRPr lang="lv-LV" sz="6600" b="1" dirty="0">
              <a:latin typeface="+mn-lt"/>
            </a:endParaRPr>
          </a:p>
        </p:txBody>
      </p:sp>
      <p:sp>
        <p:nvSpPr>
          <p:cNvPr id="3" name="Subtitle 2">
            <a:extLst>
              <a:ext uri="{FF2B5EF4-FFF2-40B4-BE49-F238E27FC236}">
                <a16:creationId xmlns:a16="http://schemas.microsoft.com/office/drawing/2014/main" id="{491EBC14-BCB4-4E09-A71E-D7E511457D19}"/>
              </a:ext>
            </a:extLst>
          </p:cNvPr>
          <p:cNvSpPr>
            <a:spLocks noGrp="1"/>
          </p:cNvSpPr>
          <p:nvPr>
            <p:ph type="subTitle" idx="1"/>
          </p:nvPr>
        </p:nvSpPr>
        <p:spPr>
          <a:xfrm>
            <a:off x="700001" y="2518739"/>
            <a:ext cx="11158624" cy="3624885"/>
          </a:xfrm>
        </p:spPr>
        <p:txBody>
          <a:bodyPr>
            <a:noAutofit/>
          </a:bodyPr>
          <a:lstStyle/>
          <a:p>
            <a:pPr lvl="0">
              <a:buClr>
                <a:srgbClr val="99CB38"/>
              </a:buClr>
            </a:pPr>
            <a:r>
              <a:rPr lang="lv-LV" sz="2800" cap="none" spc="0" dirty="0" err="1">
                <a:solidFill>
                  <a:prstClr val="black"/>
                </a:solidFill>
                <a:latin typeface="Calibri" panose="020F0502020204030204"/>
              </a:rPr>
              <a:t>Full</a:t>
            </a:r>
            <a:r>
              <a:rPr lang="lv-LV" sz="2800" cap="none" spc="0" dirty="0">
                <a:solidFill>
                  <a:prstClr val="black"/>
                </a:solidFill>
                <a:latin typeface="Calibri" panose="020F0502020204030204"/>
              </a:rPr>
              <a:t> </a:t>
            </a:r>
            <a:r>
              <a:rPr lang="lv-LV" sz="2800" cap="none" spc="0" dirty="0" err="1">
                <a:solidFill>
                  <a:prstClr val="black"/>
                </a:solidFill>
                <a:latin typeface="Calibri" panose="020F0502020204030204"/>
              </a:rPr>
              <a:t>name</a:t>
            </a:r>
            <a:endParaRPr lang="lv-LV" sz="2800" cap="none" spc="0" dirty="0">
              <a:solidFill>
                <a:prstClr val="black"/>
              </a:solidFill>
              <a:latin typeface="Calibri" panose="020F0502020204030204"/>
            </a:endParaRPr>
          </a:p>
          <a:p>
            <a:pPr lvl="0">
              <a:buClr>
                <a:srgbClr val="99CB38"/>
              </a:buClr>
            </a:pPr>
            <a:r>
              <a:rPr lang="lv-LV" sz="2800" cap="none" spc="0" dirty="0" err="1">
                <a:solidFill>
                  <a:prstClr val="black"/>
                </a:solidFill>
                <a:latin typeface="Calibri" panose="020F0502020204030204"/>
              </a:rPr>
              <a:t>Organisation</a:t>
            </a:r>
            <a:endParaRPr lang="lv-LV" sz="2800" cap="none" spc="0" dirty="0">
              <a:solidFill>
                <a:prstClr val="black"/>
              </a:solidFill>
              <a:latin typeface="Calibri" panose="020F0502020204030204"/>
            </a:endParaRPr>
          </a:p>
          <a:p>
            <a:pPr lvl="0">
              <a:buClr>
                <a:srgbClr val="99CB38"/>
              </a:buClr>
            </a:pPr>
            <a:r>
              <a:rPr lang="lv-LV" sz="2800" cap="none" spc="0" dirty="0" err="1">
                <a:solidFill>
                  <a:prstClr val="black"/>
                </a:solidFill>
                <a:latin typeface="Calibri" panose="020F0502020204030204"/>
              </a:rPr>
              <a:t>Institution</a:t>
            </a:r>
            <a:r>
              <a:rPr lang="lv-LV" sz="2800" cap="none" spc="0" dirty="0">
                <a:solidFill>
                  <a:prstClr val="black"/>
                </a:solidFill>
                <a:latin typeface="Calibri" panose="020F0502020204030204"/>
              </a:rPr>
              <a:t>/</a:t>
            </a:r>
            <a:r>
              <a:rPr lang="lv-LV" sz="2800" cap="none" spc="0" dirty="0" err="1">
                <a:solidFill>
                  <a:prstClr val="black"/>
                </a:solidFill>
                <a:latin typeface="Calibri" panose="020F0502020204030204"/>
              </a:rPr>
              <a:t>Company</a:t>
            </a:r>
            <a:endParaRPr lang="lv-LV" sz="2800" cap="none" spc="0" dirty="0">
              <a:solidFill>
                <a:prstClr val="black"/>
              </a:solidFill>
              <a:latin typeface="Calibri" panose="020F0502020204030204"/>
            </a:endParaRPr>
          </a:p>
          <a:p>
            <a:pPr lvl="0">
              <a:buClr>
                <a:srgbClr val="99CB38"/>
              </a:buClr>
            </a:pPr>
            <a:r>
              <a:rPr lang="lv-LV" sz="2800" cap="none" spc="0" dirty="0" err="1">
                <a:solidFill>
                  <a:prstClr val="black"/>
                </a:solidFill>
                <a:latin typeface="Calibri" panose="020F0502020204030204"/>
              </a:rPr>
              <a:t>Phone</a:t>
            </a:r>
            <a:r>
              <a:rPr lang="lv-LV" sz="2800" cap="none" spc="0" dirty="0">
                <a:solidFill>
                  <a:prstClr val="black"/>
                </a:solidFill>
                <a:latin typeface="Calibri" panose="020F0502020204030204"/>
              </a:rPr>
              <a:t>:</a:t>
            </a:r>
          </a:p>
          <a:p>
            <a:pPr lvl="0">
              <a:buClr>
                <a:srgbClr val="99CB38"/>
              </a:buClr>
            </a:pPr>
            <a:r>
              <a:rPr lang="lv-LV" sz="2800" cap="none" spc="0" dirty="0">
                <a:solidFill>
                  <a:prstClr val="black"/>
                </a:solidFill>
                <a:latin typeface="Calibri" panose="020F0502020204030204"/>
              </a:rPr>
              <a:t>E-</a:t>
            </a:r>
            <a:r>
              <a:rPr lang="lv-LV" sz="2800" cap="none" spc="0" dirty="0" err="1">
                <a:solidFill>
                  <a:prstClr val="black"/>
                </a:solidFill>
                <a:latin typeface="Calibri" panose="020F0502020204030204"/>
              </a:rPr>
              <a:t>mail</a:t>
            </a:r>
            <a:r>
              <a:rPr lang="lv-LV" sz="2800" cap="none" spc="0" dirty="0">
                <a:solidFill>
                  <a:prstClr val="black"/>
                </a:solidFill>
                <a:latin typeface="Calibri" panose="020F0502020204030204"/>
              </a:rPr>
              <a:t>:</a:t>
            </a:r>
          </a:p>
          <a:p>
            <a:pPr lvl="0">
              <a:buClr>
                <a:srgbClr val="99CB38"/>
              </a:buClr>
            </a:pPr>
            <a:r>
              <a:rPr lang="lv-LV" sz="2800" cap="none" spc="0" dirty="0">
                <a:solidFill>
                  <a:prstClr val="black"/>
                </a:solidFill>
                <a:latin typeface="Calibri" panose="020F0502020204030204"/>
              </a:rPr>
              <a:t>Homepage</a:t>
            </a:r>
            <a:r>
              <a:rPr lang="fi-FI" sz="2800" cap="none" spc="0">
                <a:solidFill>
                  <a:prstClr val="black"/>
                </a:solidFill>
                <a:latin typeface="Calibri" panose="020F0502020204030204"/>
              </a:rPr>
              <a:t>:</a:t>
            </a:r>
            <a:endParaRPr lang="lv-LV" sz="2800" cap="none" spc="0" dirty="0">
              <a:solidFill>
                <a:prstClr val="black"/>
              </a:solidFill>
              <a:latin typeface="Calibri" panose="020F0502020204030204"/>
            </a:endParaRPr>
          </a:p>
          <a:p>
            <a:endParaRPr lang="lv-LV" sz="2800" cap="none" dirty="0">
              <a:solidFill>
                <a:schemeClr val="tx1"/>
              </a:solidFill>
              <a:latin typeface="+mn-lt"/>
            </a:endParaRPr>
          </a:p>
        </p:txBody>
      </p:sp>
      <p:sp>
        <p:nvSpPr>
          <p:cNvPr id="4" name="Rectangle 3">
            <a:extLst>
              <a:ext uri="{FF2B5EF4-FFF2-40B4-BE49-F238E27FC236}">
                <a16:creationId xmlns:a16="http://schemas.microsoft.com/office/drawing/2014/main" id="{41AF76F9-13C3-415C-AB94-45C2EE5CB126}"/>
              </a:ext>
            </a:extLst>
          </p:cNvPr>
          <p:cNvSpPr/>
          <p:nvPr/>
        </p:nvSpPr>
        <p:spPr>
          <a:xfrm>
            <a:off x="7861178" y="545393"/>
            <a:ext cx="4643764" cy="739113"/>
          </a:xfrm>
          <a:prstGeom prst="rect">
            <a:avLst/>
          </a:prstGeom>
        </p:spPr>
        <p:txBody>
          <a:bodyPr wrap="square">
            <a:spAutoFit/>
          </a:bodyPr>
          <a:lstStyle/>
          <a:p>
            <a:pPr>
              <a:lnSpc>
                <a:spcPct val="119000"/>
              </a:lnSpc>
              <a:spcAft>
                <a:spcPts val="600"/>
              </a:spcAft>
            </a:pPr>
            <a:r>
              <a:rPr lang="en-US" sz="3800" b="1" kern="1400" dirty="0">
                <a:ln>
                  <a:noFill/>
                </a:ln>
                <a:solidFill>
                  <a:srgbClr val="92D050"/>
                </a:solidFill>
                <a:effectLst>
                  <a:reflection blurRad="63500" stA="60000" endA="1000" endPos="28000" dist="12700" dir="5400000" sy="-100000" algn="bl"/>
                </a:effectLst>
                <a:latin typeface="Corbel" panose="020B0503020204020204" pitchFamily="34" charset="0"/>
              </a:rPr>
              <a:t>EFFECT</a:t>
            </a:r>
            <a:r>
              <a:rPr lang="en-US" sz="3800" b="1" kern="1400" dirty="0">
                <a:ln>
                  <a:noFill/>
                </a:ln>
                <a:solidFill>
                  <a:srgbClr val="008000"/>
                </a:solidFill>
                <a:effectLst>
                  <a:reflection blurRad="63500" stA="60000" endA="1000" endPos="28000" dist="12700" dir="5400000" sy="-100000" algn="bl"/>
                </a:effectLst>
                <a:latin typeface="Arial" panose="020B0604020202020204" pitchFamily="34" charset="0"/>
              </a:rPr>
              <a:t>4</a:t>
            </a:r>
            <a:r>
              <a:rPr lang="en-US" sz="3800" b="1" kern="1400" dirty="0">
                <a:ln>
                  <a:noFill/>
                </a:ln>
                <a:solidFill>
                  <a:srgbClr val="000000"/>
                </a:solidFill>
                <a:effectLst>
                  <a:reflection blurRad="63500" stA="60000" endA="1000" endPos="28000" dist="12700" dir="5400000" sy="-100000" algn="bl"/>
                </a:effectLst>
                <a:latin typeface="Corbel" panose="020B0503020204020204" pitchFamily="34" charset="0"/>
              </a:rPr>
              <a:t>buildings</a:t>
            </a:r>
            <a:endParaRPr lang="en-US" sz="3800" kern="1400" dirty="0">
              <a:ln>
                <a:noFill/>
              </a:ln>
              <a:solidFill>
                <a:srgbClr val="000000"/>
              </a:solidFill>
              <a:effectLst/>
              <a:latin typeface="Calibri" panose="020F0502020204030204" pitchFamily="34" charset="0"/>
            </a:endParaRPr>
          </a:p>
        </p:txBody>
      </p:sp>
      <p:pic>
        <p:nvPicPr>
          <p:cNvPr id="7" name="Picture 6">
            <a:extLst>
              <a:ext uri="{FF2B5EF4-FFF2-40B4-BE49-F238E27FC236}">
                <a16:creationId xmlns:a16="http://schemas.microsoft.com/office/drawing/2014/main" id="{94856800-38EE-4AB7-9B6A-A1857706E0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402" y="168147"/>
            <a:ext cx="5810435" cy="1568818"/>
          </a:xfrm>
          <a:prstGeom prst="rect">
            <a:avLst/>
          </a:prstGeom>
        </p:spPr>
      </p:pic>
      <p:pic>
        <p:nvPicPr>
          <p:cNvPr id="10" name="Picture 9">
            <a:extLst>
              <a:ext uri="{FF2B5EF4-FFF2-40B4-BE49-F238E27FC236}">
                <a16:creationId xmlns:a16="http://schemas.microsoft.com/office/drawing/2014/main" id="{DDE6C897-3AA7-4488-97C2-287116778262}"/>
              </a:ext>
            </a:extLst>
          </p:cNvPr>
          <p:cNvPicPr>
            <a:picLocks noChangeAspect="1"/>
          </p:cNvPicPr>
          <p:nvPr/>
        </p:nvPicPr>
        <p:blipFill>
          <a:blip r:embed="rId3"/>
          <a:stretch>
            <a:fillRect/>
          </a:stretch>
        </p:blipFill>
        <p:spPr>
          <a:xfrm>
            <a:off x="6534148" y="545393"/>
            <a:ext cx="900719" cy="900719"/>
          </a:xfrm>
          <a:prstGeom prst="rect">
            <a:avLst/>
          </a:prstGeom>
        </p:spPr>
      </p:pic>
    </p:spTree>
    <p:extLst>
      <p:ext uri="{BB962C8B-B14F-4D97-AF65-F5344CB8AC3E}">
        <p14:creationId xmlns:p14="http://schemas.microsoft.com/office/powerpoint/2010/main" val="2997876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238897" y="86578"/>
            <a:ext cx="10916783" cy="893725"/>
          </a:xfrm>
        </p:spPr>
        <p:txBody>
          <a:bodyPr/>
          <a:lstStyle/>
          <a:p>
            <a:r>
              <a:rPr lang="sv-SE" b="1" dirty="0" err="1"/>
              <a:t>Purpose</a:t>
            </a:r>
            <a:r>
              <a:rPr lang="sv-SE" b="1" dirty="0"/>
              <a:t> &amp; </a:t>
            </a:r>
            <a:r>
              <a:rPr lang="sv-SE" b="1" dirty="0" err="1"/>
              <a:t>advantages</a:t>
            </a:r>
            <a:r>
              <a:rPr lang="sv-SE" b="1" dirty="0"/>
              <a:t> &amp; </a:t>
            </a:r>
            <a:r>
              <a:rPr lang="sv-SE" b="1" dirty="0" err="1"/>
              <a:t>goals</a:t>
            </a:r>
            <a:r>
              <a:rPr lang="sv-SE" b="1" dirty="0"/>
              <a:t> </a:t>
            </a:r>
            <a:endParaRPr lang="lv-LV" b="1"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329515" y="897924"/>
            <a:ext cx="11574162" cy="5428735"/>
          </a:xfrm>
        </p:spPr>
        <p:txBody>
          <a:bodyPr>
            <a:noAutofit/>
          </a:bodyPr>
          <a:lstStyle/>
          <a:p>
            <a:endParaRPr lang="en-US" sz="1800" dirty="0"/>
          </a:p>
          <a:p>
            <a:endParaRPr lang="en-US" sz="1800" dirty="0"/>
          </a:p>
          <a:p>
            <a:endParaRPr lang="en-US" sz="1800" dirty="0"/>
          </a:p>
        </p:txBody>
      </p:sp>
      <p:sp>
        <p:nvSpPr>
          <p:cNvPr id="4" name="Content Placeholder 2">
            <a:extLst>
              <a:ext uri="{FF2B5EF4-FFF2-40B4-BE49-F238E27FC236}">
                <a16:creationId xmlns:a16="http://schemas.microsoft.com/office/drawing/2014/main" id="{81B55477-8481-4B5F-9B4F-22A4A41F605E}"/>
              </a:ext>
            </a:extLst>
          </p:cNvPr>
          <p:cNvSpPr txBox="1">
            <a:spLocks/>
          </p:cNvSpPr>
          <p:nvPr/>
        </p:nvSpPr>
        <p:spPr>
          <a:xfrm>
            <a:off x="431515" y="809898"/>
            <a:ext cx="11137186" cy="5428735"/>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endParaRPr lang="en-US" sz="1600" dirty="0"/>
          </a:p>
          <a:p>
            <a:pPr lvl="1"/>
            <a:r>
              <a:rPr lang="fi-FI" sz="2400" dirty="0"/>
              <a:t>to </a:t>
            </a:r>
            <a:r>
              <a:rPr lang="fi-FI" sz="2400" dirty="0" err="1"/>
              <a:t>clarify</a:t>
            </a:r>
            <a:r>
              <a:rPr lang="fi-FI" sz="2400" dirty="0"/>
              <a:t> </a:t>
            </a:r>
            <a:r>
              <a:rPr lang="fi-FI" sz="2400" dirty="0" err="1"/>
              <a:t>all</a:t>
            </a:r>
            <a:r>
              <a:rPr lang="fi-FI" sz="2400" dirty="0"/>
              <a:t> </a:t>
            </a:r>
            <a:r>
              <a:rPr lang="fi-FI" sz="2400" dirty="0" err="1"/>
              <a:t>details</a:t>
            </a:r>
            <a:r>
              <a:rPr lang="fi-FI" sz="2400" dirty="0"/>
              <a:t> and </a:t>
            </a:r>
            <a:r>
              <a:rPr lang="fi-FI" sz="2400" dirty="0" err="1"/>
              <a:t>principles</a:t>
            </a:r>
            <a:r>
              <a:rPr lang="fi-FI" sz="2400" dirty="0"/>
              <a:t>, </a:t>
            </a:r>
            <a:r>
              <a:rPr lang="fi-FI" sz="2400" dirty="0" err="1"/>
              <a:t>how</a:t>
            </a:r>
            <a:r>
              <a:rPr lang="fi-FI" sz="2400" dirty="0"/>
              <a:t> to </a:t>
            </a:r>
            <a:r>
              <a:rPr lang="fi-FI" sz="2400" dirty="0" err="1"/>
              <a:t>operate</a:t>
            </a:r>
            <a:r>
              <a:rPr lang="fi-FI" sz="2400" dirty="0"/>
              <a:t> </a:t>
            </a:r>
            <a:r>
              <a:rPr lang="fi-FI" sz="2400" dirty="0" err="1"/>
              <a:t>with</a:t>
            </a:r>
            <a:r>
              <a:rPr lang="fi-FI" sz="2400" dirty="0"/>
              <a:t> TCM &amp; </a:t>
            </a:r>
            <a:r>
              <a:rPr lang="fi-FI" sz="2400" dirty="0" err="1"/>
              <a:t>TotalTool</a:t>
            </a:r>
            <a:endParaRPr lang="en-US" sz="2400" dirty="0"/>
          </a:p>
          <a:p>
            <a:pPr marL="201168" lvl="1" indent="0">
              <a:buFont typeface="Calibri" pitchFamily="34" charset="0"/>
              <a:buNone/>
            </a:pPr>
            <a:r>
              <a:rPr lang="en-US" sz="2400" dirty="0"/>
              <a:t> </a:t>
            </a:r>
          </a:p>
          <a:p>
            <a:pPr lvl="1"/>
            <a:r>
              <a:rPr lang="fi-FI" sz="2400" dirty="0"/>
              <a:t>to </a:t>
            </a:r>
            <a:r>
              <a:rPr lang="fi-FI" sz="2400" dirty="0" err="1"/>
              <a:t>justify</a:t>
            </a:r>
            <a:r>
              <a:rPr lang="fi-FI" sz="2400" dirty="0"/>
              <a:t> </a:t>
            </a:r>
            <a:r>
              <a:rPr lang="fi-FI" sz="2400" dirty="0" err="1"/>
              <a:t>the</a:t>
            </a:r>
            <a:r>
              <a:rPr lang="fi-FI" sz="2400" dirty="0"/>
              <a:t> </a:t>
            </a:r>
            <a:r>
              <a:rPr lang="fi-FI" sz="2400" dirty="0" err="1"/>
              <a:t>profitability</a:t>
            </a:r>
            <a:r>
              <a:rPr lang="fi-FI" sz="2400" dirty="0"/>
              <a:t> of EE-</a:t>
            </a:r>
            <a:r>
              <a:rPr lang="fi-FI" sz="2400" dirty="0" err="1"/>
              <a:t>investment</a:t>
            </a:r>
            <a:r>
              <a:rPr lang="fi-FI" sz="2400" dirty="0"/>
              <a:t> by </a:t>
            </a:r>
            <a:r>
              <a:rPr lang="fi-FI" sz="2400" dirty="0" err="1"/>
              <a:t>providing</a:t>
            </a:r>
            <a:r>
              <a:rPr lang="fi-FI" sz="2400" dirty="0"/>
              <a:t> </a:t>
            </a:r>
            <a:r>
              <a:rPr lang="fi-FI" sz="2400" dirty="0" err="1"/>
              <a:t>material</a:t>
            </a:r>
            <a:r>
              <a:rPr lang="fi-FI" sz="2400" dirty="0"/>
              <a:t> </a:t>
            </a:r>
            <a:r>
              <a:rPr lang="fi-FI" sz="2400" dirty="0" err="1"/>
              <a:t>with</a:t>
            </a:r>
            <a:r>
              <a:rPr lang="fi-FI" sz="2400" dirty="0"/>
              <a:t> </a:t>
            </a:r>
            <a:r>
              <a:rPr lang="fi-FI" sz="2400" dirty="0" err="1"/>
              <a:t>bundling</a:t>
            </a:r>
            <a:r>
              <a:rPr lang="fi-FI" sz="2400" dirty="0"/>
              <a:t> / TCM / </a:t>
            </a:r>
            <a:r>
              <a:rPr lang="fi-FI" sz="2400" dirty="0" err="1"/>
              <a:t>TotalTool</a:t>
            </a:r>
            <a:endParaRPr lang="fi-FI" sz="2400" dirty="0"/>
          </a:p>
          <a:p>
            <a:pPr lvl="1"/>
            <a:endParaRPr lang="fi-FI" sz="2400" dirty="0"/>
          </a:p>
          <a:p>
            <a:pPr lvl="1"/>
            <a:r>
              <a:rPr lang="fi-FI" sz="2400" dirty="0"/>
              <a:t>to </a:t>
            </a:r>
            <a:r>
              <a:rPr lang="fi-FI" sz="2400" dirty="0" err="1"/>
              <a:t>offer</a:t>
            </a:r>
            <a:r>
              <a:rPr lang="fi-FI" sz="2400" dirty="0"/>
              <a:t> </a:t>
            </a:r>
            <a:r>
              <a:rPr lang="fi-FI" sz="2400" dirty="0" err="1"/>
              <a:t>one</a:t>
            </a:r>
            <a:r>
              <a:rPr lang="fi-FI" sz="2400" dirty="0"/>
              <a:t> </a:t>
            </a:r>
            <a:r>
              <a:rPr lang="fi-FI" sz="2400" dirty="0" err="1"/>
              <a:t>more</a:t>
            </a:r>
            <a:r>
              <a:rPr lang="fi-FI" sz="2400" dirty="0"/>
              <a:t> </a:t>
            </a:r>
            <a:r>
              <a:rPr lang="fi-FI" sz="2400" dirty="0" err="1"/>
              <a:t>reasonable</a:t>
            </a:r>
            <a:r>
              <a:rPr lang="fi-FI" sz="2400" dirty="0"/>
              <a:t> option, </a:t>
            </a:r>
            <a:r>
              <a:rPr lang="fi-FI" sz="2400" dirty="0" err="1"/>
              <a:t>how</a:t>
            </a:r>
            <a:r>
              <a:rPr lang="fi-FI" sz="2400" dirty="0"/>
              <a:t> </a:t>
            </a:r>
            <a:r>
              <a:rPr lang="fi-FI" sz="2400" dirty="0" err="1"/>
              <a:t>the</a:t>
            </a:r>
            <a:r>
              <a:rPr lang="fi-FI" sz="2400" dirty="0"/>
              <a:t> </a:t>
            </a:r>
            <a:r>
              <a:rPr lang="fi-FI" sz="2400" dirty="0" err="1"/>
              <a:t>profitability</a:t>
            </a:r>
            <a:r>
              <a:rPr lang="fi-FI" sz="2400" dirty="0"/>
              <a:t> of EE-</a:t>
            </a:r>
            <a:r>
              <a:rPr lang="fi-FI" sz="2400" dirty="0" err="1"/>
              <a:t>investment</a:t>
            </a:r>
            <a:r>
              <a:rPr lang="fi-FI" sz="2400" dirty="0"/>
              <a:t> </a:t>
            </a:r>
            <a:r>
              <a:rPr lang="fi-FI" sz="2400" dirty="0" err="1"/>
              <a:t>can</a:t>
            </a:r>
            <a:r>
              <a:rPr lang="fi-FI" sz="2400" dirty="0"/>
              <a:t> </a:t>
            </a:r>
            <a:r>
              <a:rPr lang="fi-FI" sz="2400" dirty="0" err="1"/>
              <a:t>be</a:t>
            </a:r>
            <a:r>
              <a:rPr lang="fi-FI" sz="2400" dirty="0"/>
              <a:t> </a:t>
            </a:r>
            <a:r>
              <a:rPr lang="fi-FI" sz="2400" dirty="0" err="1"/>
              <a:t>evaluated</a:t>
            </a:r>
            <a:r>
              <a:rPr lang="fi-FI" sz="2400" dirty="0"/>
              <a:t> and </a:t>
            </a:r>
            <a:r>
              <a:rPr lang="fi-FI" sz="2400" dirty="0" err="1"/>
              <a:t>clearly</a:t>
            </a:r>
            <a:r>
              <a:rPr lang="fi-FI" sz="2400" dirty="0"/>
              <a:t> </a:t>
            </a:r>
            <a:r>
              <a:rPr lang="fi-FI" sz="2400" dirty="0" err="1"/>
              <a:t>presented</a:t>
            </a:r>
            <a:r>
              <a:rPr lang="fi-FI" sz="2400" dirty="0"/>
              <a:t>  </a:t>
            </a:r>
          </a:p>
          <a:p>
            <a:pPr lvl="1"/>
            <a:endParaRPr lang="fi-FI" sz="2400" dirty="0"/>
          </a:p>
          <a:p>
            <a:pPr lvl="1"/>
            <a:r>
              <a:rPr lang="fi-FI" sz="2400" dirty="0"/>
              <a:t>to </a:t>
            </a:r>
            <a:r>
              <a:rPr lang="fi-FI" sz="2400" dirty="0" err="1"/>
              <a:t>reach</a:t>
            </a:r>
            <a:r>
              <a:rPr lang="fi-FI" sz="2400" dirty="0"/>
              <a:t> </a:t>
            </a:r>
            <a:r>
              <a:rPr lang="fi-FI" sz="2400" dirty="0" err="1"/>
              <a:t>practical</a:t>
            </a:r>
            <a:r>
              <a:rPr lang="fi-FI" sz="2400" dirty="0"/>
              <a:t> and </a:t>
            </a:r>
            <a:r>
              <a:rPr lang="fi-FI" sz="2400" dirty="0" err="1"/>
              <a:t>measurable</a:t>
            </a:r>
            <a:r>
              <a:rPr lang="fi-FI" sz="2400" dirty="0"/>
              <a:t> </a:t>
            </a:r>
            <a:r>
              <a:rPr lang="fi-FI" sz="2400" dirty="0" err="1"/>
              <a:t>energy</a:t>
            </a:r>
            <a:r>
              <a:rPr lang="fi-FI" sz="2400" dirty="0"/>
              <a:t> </a:t>
            </a:r>
            <a:r>
              <a:rPr lang="fi-FI" sz="2400" dirty="0" err="1"/>
              <a:t>savings</a:t>
            </a:r>
            <a:r>
              <a:rPr lang="fi-FI" sz="2400" dirty="0"/>
              <a:t> by </a:t>
            </a:r>
            <a:r>
              <a:rPr lang="fi-FI" sz="2400" dirty="0" err="1"/>
              <a:t>implementing</a:t>
            </a:r>
            <a:r>
              <a:rPr lang="fi-FI" sz="2400" dirty="0"/>
              <a:t> EE-</a:t>
            </a:r>
            <a:r>
              <a:rPr lang="fi-FI" sz="2400" dirty="0" err="1"/>
              <a:t>investments</a:t>
            </a:r>
            <a:r>
              <a:rPr lang="fi-FI" sz="2400" dirty="0"/>
              <a:t> </a:t>
            </a:r>
            <a:r>
              <a:rPr lang="fi-FI" sz="2400" dirty="0" err="1"/>
              <a:t>with</a:t>
            </a:r>
            <a:r>
              <a:rPr lang="fi-FI" sz="2400" dirty="0"/>
              <a:t> </a:t>
            </a:r>
            <a:r>
              <a:rPr lang="fi-FI" sz="2400" dirty="0" err="1"/>
              <a:t>bundling</a:t>
            </a:r>
            <a:r>
              <a:rPr lang="fi-FI" sz="2400" dirty="0"/>
              <a:t> / TCM / </a:t>
            </a:r>
            <a:r>
              <a:rPr lang="fi-FI" sz="2400" dirty="0" err="1"/>
              <a:t>TotalTool</a:t>
            </a:r>
            <a:r>
              <a:rPr lang="fi-FI" sz="2400" dirty="0"/>
              <a:t> </a:t>
            </a:r>
          </a:p>
          <a:p>
            <a:pPr lvl="1"/>
            <a:endParaRPr lang="fi-FI" sz="2400" dirty="0"/>
          </a:p>
          <a:p>
            <a:pPr lvl="1"/>
            <a:r>
              <a:rPr lang="fi-FI" sz="2400" dirty="0"/>
              <a:t>to </a:t>
            </a:r>
            <a:r>
              <a:rPr lang="fi-FI" sz="2400" dirty="0" err="1"/>
              <a:t>convince</a:t>
            </a:r>
            <a:r>
              <a:rPr lang="fi-FI" sz="2400" dirty="0"/>
              <a:t> </a:t>
            </a:r>
            <a:r>
              <a:rPr lang="fi-FI" sz="2400" dirty="0" err="1"/>
              <a:t>decision</a:t>
            </a:r>
            <a:r>
              <a:rPr lang="fi-FI" sz="2400" dirty="0"/>
              <a:t> </a:t>
            </a:r>
            <a:r>
              <a:rPr lang="fi-FI" sz="2400" dirty="0" err="1"/>
              <a:t>makers</a:t>
            </a:r>
            <a:r>
              <a:rPr lang="fi-FI" sz="2400" dirty="0"/>
              <a:t> to </a:t>
            </a:r>
            <a:r>
              <a:rPr lang="fi-FI" sz="2400" dirty="0" err="1"/>
              <a:t>start</a:t>
            </a:r>
            <a:r>
              <a:rPr lang="fi-FI" sz="2400" dirty="0"/>
              <a:t> </a:t>
            </a:r>
            <a:r>
              <a:rPr lang="fi-FI" sz="2400" dirty="0" err="1"/>
              <a:t>implementation</a:t>
            </a:r>
            <a:r>
              <a:rPr lang="fi-FI" sz="2400" dirty="0"/>
              <a:t> </a:t>
            </a:r>
            <a:r>
              <a:rPr lang="fi-FI" sz="2400" dirty="0" err="1"/>
              <a:t>phase</a:t>
            </a:r>
            <a:r>
              <a:rPr lang="fi-FI" sz="2400" dirty="0"/>
              <a:t> of EE-</a:t>
            </a:r>
            <a:r>
              <a:rPr lang="fi-FI" sz="2400" dirty="0" err="1"/>
              <a:t>activities</a:t>
            </a:r>
            <a:r>
              <a:rPr lang="fi-FI" sz="2400" dirty="0"/>
              <a:t> </a:t>
            </a:r>
            <a:r>
              <a:rPr lang="fi-FI" sz="2400" dirty="0" err="1"/>
              <a:t>based</a:t>
            </a:r>
            <a:r>
              <a:rPr lang="fi-FI" sz="2400" dirty="0"/>
              <a:t> on </a:t>
            </a:r>
            <a:r>
              <a:rPr lang="fi-FI" sz="2400" dirty="0" err="1"/>
              <a:t>profitability</a:t>
            </a:r>
            <a:r>
              <a:rPr lang="fi-FI" sz="2400" dirty="0"/>
              <a:t> </a:t>
            </a:r>
            <a:r>
              <a:rPr lang="fi-FI" sz="2400" dirty="0" err="1"/>
              <a:t>calculations</a:t>
            </a:r>
            <a:r>
              <a:rPr lang="fi-FI" sz="2400" dirty="0"/>
              <a:t> </a:t>
            </a:r>
            <a:r>
              <a:rPr lang="fi-FI" sz="2400" dirty="0" err="1"/>
              <a:t>provided</a:t>
            </a:r>
            <a:r>
              <a:rPr lang="fi-FI" sz="2400" dirty="0"/>
              <a:t> by </a:t>
            </a:r>
            <a:r>
              <a:rPr lang="fi-FI" sz="2400" dirty="0" err="1"/>
              <a:t>TotalTool</a:t>
            </a:r>
            <a:r>
              <a:rPr lang="fi-FI" sz="2400" dirty="0"/>
              <a:t> </a:t>
            </a:r>
          </a:p>
          <a:p>
            <a:pPr marL="201168" lvl="1" indent="0">
              <a:buNone/>
            </a:pPr>
            <a:endParaRPr lang="fi-FI" sz="2400" dirty="0"/>
          </a:p>
          <a:p>
            <a:pPr marL="201168" lvl="1" indent="0">
              <a:buNone/>
            </a:pPr>
            <a:endParaRPr lang="fi-FI" dirty="0"/>
          </a:p>
          <a:p>
            <a:pPr marL="201168" lvl="1" indent="0">
              <a:buNone/>
            </a:pPr>
            <a:endParaRPr lang="fi-FI" dirty="0"/>
          </a:p>
          <a:p>
            <a:pPr lvl="1"/>
            <a:endParaRPr lang="fi-FI" sz="2400" dirty="0"/>
          </a:p>
          <a:p>
            <a:pPr marL="201168" lvl="1" indent="0">
              <a:buNone/>
            </a:pPr>
            <a:endParaRPr lang="fi-FI" sz="2400" dirty="0"/>
          </a:p>
          <a:p>
            <a:pPr lvl="1"/>
            <a:endParaRPr lang="en-US" sz="2400" dirty="0"/>
          </a:p>
          <a:p>
            <a:endParaRPr lang="en-US" sz="1800" dirty="0"/>
          </a:p>
          <a:p>
            <a:endParaRPr lang="en-US" sz="1800" dirty="0"/>
          </a:p>
        </p:txBody>
      </p:sp>
    </p:spTree>
    <p:extLst>
      <p:ext uri="{BB962C8B-B14F-4D97-AF65-F5344CB8AC3E}">
        <p14:creationId xmlns:p14="http://schemas.microsoft.com/office/powerpoint/2010/main" val="3258989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238897" y="86578"/>
            <a:ext cx="10916783" cy="893725"/>
          </a:xfrm>
        </p:spPr>
        <p:txBody>
          <a:bodyPr/>
          <a:lstStyle/>
          <a:p>
            <a:r>
              <a:rPr lang="sv-SE" b="1" dirty="0"/>
              <a:t>To </a:t>
            </a:r>
            <a:r>
              <a:rPr lang="sv-SE" b="1" dirty="0" err="1"/>
              <a:t>whom</a:t>
            </a:r>
            <a:r>
              <a:rPr lang="sv-SE" b="1" dirty="0"/>
              <a:t> </a:t>
            </a:r>
            <a:endParaRPr lang="lv-LV" b="1"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329515" y="897924"/>
            <a:ext cx="11574162" cy="5428735"/>
          </a:xfrm>
        </p:spPr>
        <p:txBody>
          <a:bodyPr>
            <a:noAutofit/>
          </a:bodyPr>
          <a:lstStyle/>
          <a:p>
            <a:endParaRPr lang="en-US" sz="1800" dirty="0"/>
          </a:p>
          <a:p>
            <a:r>
              <a:rPr lang="en-US" sz="2400" dirty="0"/>
              <a:t>Bundling / TCM / </a:t>
            </a:r>
            <a:r>
              <a:rPr lang="en-US" sz="2400" dirty="0" err="1"/>
              <a:t>TotalTool</a:t>
            </a:r>
            <a:r>
              <a:rPr lang="en-US" sz="2400" dirty="0"/>
              <a:t> is for building managers and other stakeholders:</a:t>
            </a:r>
          </a:p>
          <a:p>
            <a:endParaRPr lang="en-US" sz="2400" dirty="0"/>
          </a:p>
          <a:p>
            <a:pPr lvl="1"/>
            <a:r>
              <a:rPr lang="en-US" sz="2400" dirty="0"/>
              <a:t>who are planning energy efficiency investments</a:t>
            </a:r>
          </a:p>
          <a:p>
            <a:pPr marL="201168" lvl="1" indent="0">
              <a:buNone/>
            </a:pPr>
            <a:endParaRPr lang="en-US" sz="2400" dirty="0"/>
          </a:p>
          <a:p>
            <a:pPr lvl="1"/>
            <a:r>
              <a:rPr lang="en-US" sz="2400" dirty="0"/>
              <a:t>who are trying to find optional methods to implement investments</a:t>
            </a:r>
          </a:p>
          <a:p>
            <a:pPr lvl="1"/>
            <a:endParaRPr lang="en-US" sz="2400" dirty="0"/>
          </a:p>
          <a:p>
            <a:pPr lvl="1"/>
            <a:r>
              <a:rPr lang="fi-FI" sz="2400" dirty="0" err="1"/>
              <a:t>who</a:t>
            </a:r>
            <a:r>
              <a:rPr lang="fi-FI" sz="2400" dirty="0"/>
              <a:t> </a:t>
            </a:r>
            <a:r>
              <a:rPr lang="fi-FI" sz="2400" dirty="0" err="1"/>
              <a:t>are</a:t>
            </a:r>
            <a:r>
              <a:rPr lang="fi-FI" sz="2400" dirty="0"/>
              <a:t> </a:t>
            </a:r>
            <a:r>
              <a:rPr lang="fi-FI" sz="2400" dirty="0" err="1"/>
              <a:t>trying</a:t>
            </a:r>
            <a:r>
              <a:rPr lang="fi-FI" sz="2400" dirty="0"/>
              <a:t> to </a:t>
            </a:r>
            <a:r>
              <a:rPr lang="fi-FI" sz="2400" dirty="0" err="1"/>
              <a:t>calculate</a:t>
            </a:r>
            <a:r>
              <a:rPr lang="fi-FI" sz="2400" dirty="0"/>
              <a:t> and </a:t>
            </a:r>
            <a:r>
              <a:rPr lang="fi-FI" sz="2400" dirty="0" err="1"/>
              <a:t>compare</a:t>
            </a:r>
            <a:r>
              <a:rPr lang="fi-FI" sz="2400" dirty="0"/>
              <a:t> </a:t>
            </a:r>
            <a:r>
              <a:rPr lang="fi-FI" sz="2400" dirty="0" err="1"/>
              <a:t>the</a:t>
            </a:r>
            <a:r>
              <a:rPr lang="fi-FI" sz="2400" dirty="0"/>
              <a:t> </a:t>
            </a:r>
            <a:r>
              <a:rPr lang="fi-FI" sz="2400" dirty="0" err="1"/>
              <a:t>profitability</a:t>
            </a:r>
            <a:r>
              <a:rPr lang="fi-FI" sz="2400" dirty="0"/>
              <a:t> of </a:t>
            </a:r>
            <a:r>
              <a:rPr lang="fi-FI" sz="2400" dirty="0" err="1"/>
              <a:t>different</a:t>
            </a:r>
            <a:r>
              <a:rPr lang="fi-FI" sz="2400" dirty="0"/>
              <a:t> </a:t>
            </a:r>
            <a:r>
              <a:rPr lang="fi-FI" sz="2400" dirty="0" err="1"/>
              <a:t>measures</a:t>
            </a:r>
            <a:endParaRPr lang="fi-FI" sz="2400" dirty="0"/>
          </a:p>
          <a:p>
            <a:pPr lvl="1"/>
            <a:endParaRPr lang="en-US" sz="2400" dirty="0"/>
          </a:p>
          <a:p>
            <a:pPr lvl="1"/>
            <a:r>
              <a:rPr lang="en-US" sz="2400" dirty="0"/>
              <a:t>who should be able to present and prepare plans for decision makers</a:t>
            </a:r>
          </a:p>
          <a:p>
            <a:pPr marL="201168" lvl="1" indent="0">
              <a:buNone/>
            </a:pPr>
            <a:r>
              <a:rPr lang="en-US" sz="2400" dirty="0"/>
              <a:t> </a:t>
            </a:r>
          </a:p>
          <a:p>
            <a:pPr lvl="1"/>
            <a:r>
              <a:rPr lang="fi-FI" sz="2400" dirty="0" err="1"/>
              <a:t>who</a:t>
            </a:r>
            <a:r>
              <a:rPr lang="fi-FI" sz="2400" dirty="0"/>
              <a:t> </a:t>
            </a:r>
            <a:r>
              <a:rPr lang="fi-FI" sz="2400" dirty="0" err="1"/>
              <a:t>should</a:t>
            </a:r>
            <a:r>
              <a:rPr lang="fi-FI" sz="2400" dirty="0"/>
              <a:t> </a:t>
            </a:r>
            <a:r>
              <a:rPr lang="fi-FI" sz="2400" dirty="0" err="1"/>
              <a:t>be</a:t>
            </a:r>
            <a:r>
              <a:rPr lang="fi-FI" sz="2400" dirty="0"/>
              <a:t> </a:t>
            </a:r>
            <a:r>
              <a:rPr lang="fi-FI" sz="2400" dirty="0" err="1"/>
              <a:t>able</a:t>
            </a:r>
            <a:r>
              <a:rPr lang="fi-FI" sz="2400" dirty="0"/>
              <a:t> to </a:t>
            </a:r>
            <a:r>
              <a:rPr lang="fi-FI" sz="2400" dirty="0" err="1"/>
              <a:t>clarify</a:t>
            </a:r>
            <a:r>
              <a:rPr lang="fi-FI" sz="2400" dirty="0"/>
              <a:t> and </a:t>
            </a:r>
            <a:r>
              <a:rPr lang="fi-FI" sz="2400" dirty="0" err="1"/>
              <a:t>justify</a:t>
            </a:r>
            <a:r>
              <a:rPr lang="fi-FI" sz="2400" dirty="0"/>
              <a:t> </a:t>
            </a:r>
            <a:r>
              <a:rPr lang="fi-FI" sz="2400" dirty="0" err="1"/>
              <a:t>further</a:t>
            </a:r>
            <a:r>
              <a:rPr lang="fi-FI" sz="2400" dirty="0"/>
              <a:t> </a:t>
            </a:r>
            <a:r>
              <a:rPr lang="fi-FI" sz="2400" dirty="0" err="1"/>
              <a:t>questions</a:t>
            </a:r>
            <a:r>
              <a:rPr lang="fi-FI" sz="2400" dirty="0"/>
              <a:t> set by </a:t>
            </a:r>
            <a:r>
              <a:rPr lang="fi-FI" sz="2400" dirty="0" err="1"/>
              <a:t>decision</a:t>
            </a:r>
            <a:r>
              <a:rPr lang="fi-FI" sz="2400" dirty="0"/>
              <a:t> </a:t>
            </a:r>
            <a:r>
              <a:rPr lang="fi-FI" sz="2400" dirty="0" err="1"/>
              <a:t>makers</a:t>
            </a:r>
            <a:r>
              <a:rPr lang="fi-FI" sz="2400" dirty="0"/>
              <a:t> and </a:t>
            </a:r>
            <a:r>
              <a:rPr lang="fi-FI" sz="2400" dirty="0" err="1"/>
              <a:t>other</a:t>
            </a:r>
            <a:r>
              <a:rPr lang="fi-FI" sz="2400" dirty="0"/>
              <a:t> </a:t>
            </a:r>
            <a:r>
              <a:rPr lang="fi-FI" sz="2400" dirty="0" err="1"/>
              <a:t>stakeholders</a:t>
            </a:r>
            <a:r>
              <a:rPr lang="fi-FI" sz="2400" dirty="0"/>
              <a:t> </a:t>
            </a:r>
            <a:endParaRPr lang="en-US" sz="2400" dirty="0"/>
          </a:p>
          <a:p>
            <a:endParaRPr lang="en-US" sz="1800" dirty="0"/>
          </a:p>
          <a:p>
            <a:endParaRPr lang="en-US" sz="1800" dirty="0"/>
          </a:p>
        </p:txBody>
      </p:sp>
    </p:spTree>
    <p:extLst>
      <p:ext uri="{BB962C8B-B14F-4D97-AF65-F5344CB8AC3E}">
        <p14:creationId xmlns:p14="http://schemas.microsoft.com/office/powerpoint/2010/main" val="257994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708956" cy="5459762"/>
          </a:xfrm>
        </p:spPr>
        <p:txBody>
          <a:bodyPr anchor="ctr">
            <a:normAutofit/>
          </a:bodyPr>
          <a:lstStyle/>
          <a:p>
            <a:pPr>
              <a:spcBef>
                <a:spcPts val="600"/>
              </a:spcBef>
            </a:pPr>
            <a:r>
              <a:rPr lang="en-GB" sz="4000" b="1" dirty="0"/>
              <a:t>2. General about bundling &amp; TCM &amp; </a:t>
            </a:r>
            <a:r>
              <a:rPr lang="en-GB" sz="4000" b="1" dirty="0" err="1"/>
              <a:t>TotalTool</a:t>
            </a:r>
            <a:r>
              <a:rPr lang="en-GB" sz="4000" b="1" dirty="0"/>
              <a:t> </a:t>
            </a:r>
          </a:p>
          <a:p>
            <a:pPr lvl="1">
              <a:spcBef>
                <a:spcPts val="600"/>
              </a:spcBef>
              <a:buClr>
                <a:schemeClr val="accent2"/>
              </a:buClr>
              <a:buFont typeface="Wingdings" panose="05000000000000000000" pitchFamily="2" charset="2"/>
              <a:buChar char="§"/>
            </a:pPr>
            <a:r>
              <a:rPr lang="en-GB" sz="4200" dirty="0"/>
              <a:t>Background</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344370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5F376-C66E-4690-BA90-A09FB7EFFB88}"/>
              </a:ext>
            </a:extLst>
          </p:cNvPr>
          <p:cNvSpPr>
            <a:spLocks noGrp="1"/>
          </p:cNvSpPr>
          <p:nvPr>
            <p:ph type="title"/>
          </p:nvPr>
        </p:nvSpPr>
        <p:spPr>
          <a:xfrm>
            <a:off x="329515" y="86578"/>
            <a:ext cx="10826165" cy="893725"/>
          </a:xfrm>
        </p:spPr>
        <p:txBody>
          <a:bodyPr/>
          <a:lstStyle/>
          <a:p>
            <a:r>
              <a:rPr lang="sv-SE" b="1" dirty="0" err="1"/>
              <a:t>Background</a:t>
            </a:r>
            <a:endParaRPr lang="lv-LV" b="1" dirty="0"/>
          </a:p>
        </p:txBody>
      </p:sp>
      <p:sp>
        <p:nvSpPr>
          <p:cNvPr id="3" name="Content Placeholder 2">
            <a:extLst>
              <a:ext uri="{FF2B5EF4-FFF2-40B4-BE49-F238E27FC236}">
                <a16:creationId xmlns:a16="http://schemas.microsoft.com/office/drawing/2014/main" id="{81B55477-8481-4B5F-9B4F-22A4A41F605E}"/>
              </a:ext>
            </a:extLst>
          </p:cNvPr>
          <p:cNvSpPr>
            <a:spLocks noGrp="1"/>
          </p:cNvSpPr>
          <p:nvPr>
            <p:ph idx="1"/>
          </p:nvPr>
        </p:nvSpPr>
        <p:spPr>
          <a:xfrm>
            <a:off x="131806" y="980303"/>
            <a:ext cx="11730680" cy="5346355"/>
          </a:xfrm>
        </p:spPr>
        <p:txBody>
          <a:bodyPr>
            <a:noAutofit/>
          </a:bodyPr>
          <a:lstStyle/>
          <a:p>
            <a:pPr algn="just"/>
            <a:r>
              <a:rPr lang="en-US" sz="1800" dirty="0"/>
              <a:t>Bundling as a tool is based on deep understanding of Total Concept Method and Total Tool. Bundling is a way to </a:t>
            </a:r>
            <a:r>
              <a:rPr lang="en-US" sz="1800" b="1" dirty="0"/>
              <a:t>merge many smaller investments in to a bigger investment package</a:t>
            </a:r>
            <a:r>
              <a:rPr lang="en-US" sz="1800" dirty="0"/>
              <a:t>. By bundling multiple measures, can be reached the </a:t>
            </a:r>
            <a:r>
              <a:rPr lang="en-US" sz="1800" b="1" dirty="0"/>
              <a:t>better profitability / bankability </a:t>
            </a:r>
            <a:r>
              <a:rPr lang="en-US" sz="1800" dirty="0"/>
              <a:t>to invest on a larger scale or make a deep renovation instead of a single energy efficiency solution. </a:t>
            </a:r>
            <a:endParaRPr lang="lv-LV" sz="1800" dirty="0"/>
          </a:p>
          <a:p>
            <a:pPr algn="just"/>
            <a:endParaRPr lang="en-US" sz="1800" dirty="0"/>
          </a:p>
          <a:p>
            <a:r>
              <a:rPr lang="en-US" sz="1800" b="1" dirty="0"/>
              <a:t>Different kind of bundling methods</a:t>
            </a:r>
            <a:endParaRPr lang="en-US" sz="1800" dirty="0"/>
          </a:p>
          <a:p>
            <a:pPr lvl="0"/>
            <a:r>
              <a:rPr lang="en-GB" sz="1800" dirty="0"/>
              <a:t>1) bundle energy efficiency measures in one building/project</a:t>
            </a:r>
            <a:endParaRPr lang="en-US" sz="1800" dirty="0"/>
          </a:p>
          <a:p>
            <a:pPr lvl="0"/>
            <a:r>
              <a:rPr lang="en-GB" sz="1800" dirty="0"/>
              <a:t>2) bundle multiple EE acts of the same type in many building/locations to make investment big enough, ie street lighting, HVAC. </a:t>
            </a:r>
            <a:endParaRPr lang="en-US" sz="1800" dirty="0"/>
          </a:p>
          <a:p>
            <a:pPr lvl="0"/>
            <a:r>
              <a:rPr lang="en-GB" sz="1800" dirty="0"/>
              <a:t>3) bundle multiple EE measures of different type in many buildings/locations</a:t>
            </a:r>
            <a:endParaRPr lang="en-US" sz="1800" dirty="0"/>
          </a:p>
          <a:p>
            <a:pPr marL="0" indent="0" algn="just">
              <a:buNone/>
            </a:pPr>
            <a:r>
              <a:rPr lang="en-US" sz="1800" dirty="0"/>
              <a:t>The reason to bundling small energy actions is to enlarge the overall project for reaching the minimum project size required in </a:t>
            </a:r>
            <a:r>
              <a:rPr lang="en-US" sz="1800" b="1" dirty="0"/>
              <a:t>application for EU funding</a:t>
            </a:r>
            <a:r>
              <a:rPr lang="en-US" sz="1800" dirty="0"/>
              <a:t>.</a:t>
            </a:r>
            <a:r>
              <a:rPr lang="en-US" sz="1800" b="1" dirty="0"/>
              <a:t> </a:t>
            </a:r>
            <a:r>
              <a:rPr lang="en-US" sz="1800" dirty="0"/>
              <a:t>In addition it is </a:t>
            </a:r>
            <a:r>
              <a:rPr lang="en-US" sz="1800" b="1" dirty="0"/>
              <a:t>more effective project preparation </a:t>
            </a:r>
            <a:r>
              <a:rPr lang="en-US" sz="1800" dirty="0"/>
              <a:t>regarding the technical and administrative management. It allows reducing of total project costs comparing to small separate activity implementation and gives the possibility to implement energy actions with longer payback time. </a:t>
            </a:r>
            <a:r>
              <a:rPr lang="fi-FI" sz="1800" b="1" dirty="0" err="1"/>
              <a:t>Not</a:t>
            </a:r>
            <a:r>
              <a:rPr lang="fi-FI" sz="1800" b="1" dirty="0"/>
              <a:t> only the most profitable ”low hanging fruits”, but also less profitable measures will be included.</a:t>
            </a:r>
            <a:r>
              <a:rPr lang="fi-FI" sz="1800" dirty="0"/>
              <a:t> </a:t>
            </a:r>
            <a:r>
              <a:rPr lang="en-US" sz="1800" dirty="0"/>
              <a:t>The profitability assessment in the Total Concept method is based on </a:t>
            </a:r>
            <a:r>
              <a:rPr lang="en-US" sz="1800" b="1" dirty="0"/>
              <a:t>internal rate of return method. </a:t>
            </a:r>
            <a:r>
              <a:rPr lang="fi-FI" sz="1800" dirty="0"/>
              <a:t>The requirement of </a:t>
            </a:r>
            <a:r>
              <a:rPr lang="fi-FI" sz="1800" b="1" dirty="0"/>
              <a:t>IRR-value</a:t>
            </a:r>
            <a:r>
              <a:rPr lang="fi-FI" sz="1800" dirty="0"/>
              <a:t> (internal rate of return) for the whole package shall be fulfilled.</a:t>
            </a:r>
            <a:endParaRPr lang="en-US" sz="1800" dirty="0"/>
          </a:p>
        </p:txBody>
      </p:sp>
    </p:spTree>
    <p:extLst>
      <p:ext uri="{BB962C8B-B14F-4D97-AF65-F5344CB8AC3E}">
        <p14:creationId xmlns:p14="http://schemas.microsoft.com/office/powerpoint/2010/main" val="1132741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tel 1">
            <a:extLst>
              <a:ext uri="{FF2B5EF4-FFF2-40B4-BE49-F238E27FC236}">
                <a16:creationId xmlns:a16="http://schemas.microsoft.com/office/drawing/2014/main" id="{8A549531-2949-4AD8-BF9C-52FE1BCF2795}"/>
              </a:ext>
            </a:extLst>
          </p:cNvPr>
          <p:cNvSpPr>
            <a:spLocks noGrp="1"/>
          </p:cNvSpPr>
          <p:nvPr>
            <p:ph type="title"/>
          </p:nvPr>
        </p:nvSpPr>
        <p:spPr>
          <a:xfrm>
            <a:off x="0" y="605895"/>
            <a:ext cx="4050807" cy="5920739"/>
          </a:xfrm>
        </p:spPr>
        <p:txBody>
          <a:bodyPr anchor="ctr">
            <a:normAutofit/>
          </a:bodyPr>
          <a:lstStyle/>
          <a:p>
            <a:r>
              <a:rPr lang="nb-NO" b="1" dirty="0">
                <a:solidFill>
                  <a:srgbClr val="FFFFFF"/>
                </a:solidFill>
              </a:rPr>
              <a:t>Agenda for training event </a:t>
            </a:r>
            <a:br>
              <a:rPr lang="nb-NO" b="1" dirty="0">
                <a:solidFill>
                  <a:srgbClr val="FFFFFF"/>
                </a:solidFill>
              </a:rPr>
            </a:br>
            <a:br>
              <a:rPr lang="nb-NO" sz="3600" b="1" dirty="0">
                <a:solidFill>
                  <a:srgbClr val="FFFFFF"/>
                </a:solidFill>
              </a:rPr>
            </a:br>
            <a:r>
              <a:rPr lang="nb-NO" sz="3600" b="1" dirty="0">
                <a:solidFill>
                  <a:srgbClr val="FFFFFF"/>
                </a:solidFill>
              </a:rPr>
              <a:t>-bundling</a:t>
            </a:r>
            <a:br>
              <a:rPr lang="nb-NO" sz="2800" b="1" dirty="0">
                <a:solidFill>
                  <a:srgbClr val="FFFFFF"/>
                </a:solidFill>
              </a:rPr>
            </a:br>
            <a:r>
              <a:rPr lang="nb-NO" sz="3600" b="1" dirty="0">
                <a:solidFill>
                  <a:srgbClr val="FFFFFF"/>
                </a:solidFill>
              </a:rPr>
              <a:t>-TCM </a:t>
            </a:r>
            <a:r>
              <a:rPr lang="nb-NO" sz="2800" b="1" dirty="0">
                <a:solidFill>
                  <a:srgbClr val="FFFFFF"/>
                </a:solidFill>
              </a:rPr>
              <a:t>(</a:t>
            </a:r>
            <a:r>
              <a:rPr lang="nb-NO" sz="2400" b="1" dirty="0">
                <a:solidFill>
                  <a:srgbClr val="FFFFFF"/>
                </a:solidFill>
              </a:rPr>
              <a:t>Total Concept Method</a:t>
            </a:r>
            <a:r>
              <a:rPr lang="nb-NO" sz="2800" b="1" dirty="0">
                <a:solidFill>
                  <a:srgbClr val="FFFFFF"/>
                </a:solidFill>
              </a:rPr>
              <a:t>)</a:t>
            </a:r>
            <a:br>
              <a:rPr lang="nb-NO" sz="2800" b="1" dirty="0">
                <a:solidFill>
                  <a:srgbClr val="FFFFFF"/>
                </a:solidFill>
              </a:rPr>
            </a:br>
            <a:r>
              <a:rPr lang="nb-NO" sz="3600" b="1" dirty="0">
                <a:solidFill>
                  <a:srgbClr val="FFFFFF"/>
                </a:solidFill>
              </a:rPr>
              <a:t>-TotalTool  </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lassholder for innhold 2">
            <a:extLst>
              <a:ext uri="{FF2B5EF4-FFF2-40B4-BE49-F238E27FC236}">
                <a16:creationId xmlns:a16="http://schemas.microsoft.com/office/drawing/2014/main" id="{E6484F06-AC23-4C69-B906-1561C5E21127}"/>
              </a:ext>
            </a:extLst>
          </p:cNvPr>
          <p:cNvSpPr>
            <a:spLocks noGrp="1"/>
          </p:cNvSpPr>
          <p:nvPr>
            <p:ph idx="1"/>
          </p:nvPr>
        </p:nvSpPr>
        <p:spPr>
          <a:xfrm>
            <a:off x="4742016" y="1006352"/>
            <a:ext cx="6708956" cy="5459762"/>
          </a:xfrm>
        </p:spPr>
        <p:txBody>
          <a:bodyPr anchor="ctr">
            <a:normAutofit/>
          </a:bodyPr>
          <a:lstStyle/>
          <a:p>
            <a:pPr>
              <a:spcBef>
                <a:spcPts val="600"/>
              </a:spcBef>
            </a:pPr>
            <a:r>
              <a:rPr lang="en-GB" sz="4000" b="1" dirty="0"/>
              <a:t>3. Total Concept Method </a:t>
            </a:r>
          </a:p>
          <a:p>
            <a:pPr lvl="1">
              <a:spcBef>
                <a:spcPts val="600"/>
              </a:spcBef>
              <a:buClr>
                <a:schemeClr val="accent2"/>
              </a:buClr>
              <a:buFont typeface="Wingdings" panose="05000000000000000000" pitchFamily="2" charset="2"/>
              <a:buChar char="§"/>
            </a:pPr>
            <a:r>
              <a:rPr lang="en-GB" sz="4200" dirty="0"/>
              <a:t>Steps</a:t>
            </a:r>
          </a:p>
          <a:p>
            <a:pPr lvl="1">
              <a:spcBef>
                <a:spcPts val="600"/>
              </a:spcBef>
              <a:buClr>
                <a:schemeClr val="accent2"/>
              </a:buClr>
              <a:buFont typeface="Wingdings" panose="05000000000000000000" pitchFamily="2" charset="2"/>
              <a:buChar char="§"/>
            </a:pPr>
            <a:r>
              <a:rPr lang="en-GB" sz="4200" dirty="0"/>
              <a:t>Work process</a:t>
            </a:r>
          </a:p>
          <a:p>
            <a:pPr lvl="1">
              <a:spcBef>
                <a:spcPts val="600"/>
              </a:spcBef>
              <a:buClr>
                <a:schemeClr val="accent2"/>
              </a:buClr>
              <a:buFont typeface="Wingdings" panose="05000000000000000000" pitchFamily="2" charset="2"/>
              <a:buChar char="§"/>
            </a:pPr>
            <a:r>
              <a:rPr lang="en-GB" sz="4200" dirty="0"/>
              <a:t>Preparations</a:t>
            </a:r>
          </a:p>
          <a:p>
            <a:pPr lvl="1">
              <a:spcBef>
                <a:spcPts val="600"/>
              </a:spcBef>
              <a:buClr>
                <a:schemeClr val="accent2"/>
              </a:buClr>
              <a:buFont typeface="Wingdings" panose="05000000000000000000" pitchFamily="2" charset="2"/>
              <a:buChar char="§"/>
            </a:pPr>
            <a:r>
              <a:rPr lang="en-GB" sz="4200" dirty="0"/>
              <a:t>Step 1 / Step 2 / Step 3</a:t>
            </a:r>
          </a:p>
          <a:p>
            <a:pPr lvl="1">
              <a:spcBef>
                <a:spcPts val="600"/>
              </a:spcBef>
              <a:buClr>
                <a:schemeClr val="accent2"/>
              </a:buClr>
              <a:buFont typeface="Wingdings" panose="05000000000000000000" pitchFamily="2" charset="2"/>
              <a:buChar char="§"/>
            </a:pPr>
            <a:r>
              <a:rPr lang="en-GB" sz="4200" dirty="0"/>
              <a:t>Conflict between expected vs. actual savings</a:t>
            </a:r>
          </a:p>
        </p:txBody>
      </p:sp>
      <p:pic>
        <p:nvPicPr>
          <p:cNvPr id="9" name="Bilde 8">
            <a:extLst>
              <a:ext uri="{FF2B5EF4-FFF2-40B4-BE49-F238E27FC236}">
                <a16:creationId xmlns:a16="http://schemas.microsoft.com/office/drawing/2014/main" id="{60533936-01A5-41B6-9D9E-B256AE1776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0654" y="6253862"/>
            <a:ext cx="2935661" cy="604138"/>
          </a:xfrm>
          <a:prstGeom prst="rect">
            <a:avLst/>
          </a:prstGeom>
        </p:spPr>
      </p:pic>
    </p:spTree>
    <p:extLst>
      <p:ext uri="{BB962C8B-B14F-4D97-AF65-F5344CB8AC3E}">
        <p14:creationId xmlns:p14="http://schemas.microsoft.com/office/powerpoint/2010/main" val="4010688080"/>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10.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3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5.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3199</TotalTime>
  <Words>2407</Words>
  <Application>Microsoft Office PowerPoint</Application>
  <PresentationFormat>Bredbild</PresentationFormat>
  <Paragraphs>275</Paragraphs>
  <Slides>40</Slides>
  <Notes>9</Notes>
  <HiddenSlides>0</HiddenSlides>
  <MMClips>0</MMClips>
  <ScaleCrop>false</ScaleCrop>
  <HeadingPairs>
    <vt:vector size="6" baseType="variant">
      <vt:variant>
        <vt:lpstr>Använt teckensnitt</vt:lpstr>
      </vt:variant>
      <vt:variant>
        <vt:i4>5</vt:i4>
      </vt:variant>
      <vt:variant>
        <vt:lpstr>Tema</vt:lpstr>
      </vt:variant>
      <vt:variant>
        <vt:i4>9</vt:i4>
      </vt:variant>
      <vt:variant>
        <vt:lpstr>Bildrubriker</vt:lpstr>
      </vt:variant>
      <vt:variant>
        <vt:i4>40</vt:i4>
      </vt:variant>
    </vt:vector>
  </HeadingPairs>
  <TitlesOfParts>
    <vt:vector size="54" baseType="lpstr">
      <vt:lpstr>Arial</vt:lpstr>
      <vt:lpstr>Calibri</vt:lpstr>
      <vt:lpstr>Calibri Light</vt:lpstr>
      <vt:lpstr>Corbel</vt:lpstr>
      <vt:lpstr>Wingdings</vt:lpstr>
      <vt:lpstr>Retrospect</vt:lpstr>
      <vt:lpstr>4_Retrospect</vt:lpstr>
      <vt:lpstr>3_Retrospect</vt:lpstr>
      <vt:lpstr>2_Retrospect</vt:lpstr>
      <vt:lpstr>1_Retrospect</vt:lpstr>
      <vt:lpstr>3_Custom Design</vt:lpstr>
      <vt:lpstr>2_Custom Design</vt:lpstr>
      <vt:lpstr>1_Custom Design</vt:lpstr>
      <vt:lpstr>Custom Design</vt:lpstr>
      <vt:lpstr>BUNDLING Training materal</vt:lpstr>
      <vt:lpstr>Agenda for training event   -bundling -TCM (Total Concept Method) -TotalTool  </vt:lpstr>
      <vt:lpstr>Agenda for training event   -bundling -TCM (Total Concept Method) -TotalTool  </vt:lpstr>
      <vt:lpstr>Purpose &amp; advantages &amp; goals </vt:lpstr>
      <vt:lpstr>Purpose &amp; advantages &amp; goals </vt:lpstr>
      <vt:lpstr>To whom </vt:lpstr>
      <vt:lpstr>Agenda for training event   -bundling -TCM (Total Concept Method) -TotalTool  </vt:lpstr>
      <vt:lpstr>Background</vt:lpstr>
      <vt:lpstr>Agenda for training event   -bundling -TCM (Total Concept Method) -TotalTool  </vt:lpstr>
      <vt:lpstr>Steps</vt:lpstr>
      <vt:lpstr>Work process</vt:lpstr>
      <vt:lpstr>Preparations</vt:lpstr>
      <vt:lpstr>Step 1</vt:lpstr>
      <vt:lpstr>Step 2 </vt:lpstr>
      <vt:lpstr>Step 3 </vt:lpstr>
      <vt:lpstr>Conflict between expected vs actual savings</vt:lpstr>
      <vt:lpstr>Agenda for training event   -bundling -TCM (Total Concept Method) -TotalTool  </vt:lpstr>
      <vt:lpstr>Before starting to use TotalTool</vt:lpstr>
      <vt:lpstr>Where to find the tool?</vt:lpstr>
      <vt:lpstr>Other relevant material  </vt:lpstr>
      <vt:lpstr>How to use TotalTool 1</vt:lpstr>
      <vt:lpstr>How to use TotalTool 2</vt:lpstr>
      <vt:lpstr>How to use TotalTool 3</vt:lpstr>
      <vt:lpstr>How to use TotalTool 4</vt:lpstr>
      <vt:lpstr>Add input data</vt:lpstr>
      <vt:lpstr>How to use TotalTool 6</vt:lpstr>
      <vt:lpstr>How to use TotalTool 7</vt:lpstr>
      <vt:lpstr>How to use TotalTool 8</vt:lpstr>
      <vt:lpstr>How to use TotalTool 9</vt:lpstr>
      <vt:lpstr>How to use TotalTool 10</vt:lpstr>
      <vt:lpstr>How to use TotalTool 11</vt:lpstr>
      <vt:lpstr>How to use TotalTool 12</vt:lpstr>
      <vt:lpstr>How to use TotalTool 13</vt:lpstr>
      <vt:lpstr>How to use TotalTool 14</vt:lpstr>
      <vt:lpstr>Agenda for training event   -bundling -TCM (Total Concept Method) -TotalTool  </vt:lpstr>
      <vt:lpstr>Existing pilot samples</vt:lpstr>
      <vt:lpstr>Scorecard templates</vt:lpstr>
      <vt:lpstr>Agenda for training event   -bundling -TCM (Total Concept Method) -TotalTool  </vt:lpstr>
      <vt:lpstr>Agenda for training event   -bundling -TCM (Total Concept Method) -TotalTool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Baiba Norberte</dc:creator>
  <cp:lastModifiedBy>Marit Ragnarsson</cp:lastModifiedBy>
  <cp:revision>149</cp:revision>
  <dcterms:created xsi:type="dcterms:W3CDTF">2017-10-13T08:25:26Z</dcterms:created>
  <dcterms:modified xsi:type="dcterms:W3CDTF">2020-09-10T17:08:17Z</dcterms:modified>
</cp:coreProperties>
</file>